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</p:sldIdLst>
  <p:sldSz cx="6858000" cy="10287000" type="35mm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3096" y="72"/>
      </p:cViewPr>
      <p:guideLst>
        <p:guide orient="horz" pos="324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195638"/>
            <a:ext cx="5829300" cy="2205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829300"/>
            <a:ext cx="4800600" cy="26289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D36C7F-7E0D-4D0E-914F-E961BED844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0507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080729-71C2-4C2D-933E-4EEF2D0A91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6657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86325" y="914400"/>
            <a:ext cx="1457325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914400"/>
            <a:ext cx="4219575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765A7F-3422-4ED7-BA70-9C11461722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2060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AD5EA-448A-4740-B096-D7BBE2D588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7245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6610350"/>
            <a:ext cx="5829300" cy="20431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4360863"/>
            <a:ext cx="5829300" cy="22494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2BFB97-A629-48DD-BADB-727BCB882D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6396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2971800"/>
            <a:ext cx="2838450" cy="6172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971800"/>
            <a:ext cx="2838450" cy="6172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FD8427-F7B1-4FFB-8CD1-B5167BE9F5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0249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12750"/>
            <a:ext cx="6172200" cy="17145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03463"/>
            <a:ext cx="3030538" cy="958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262313"/>
            <a:ext cx="3030538" cy="5927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303463"/>
            <a:ext cx="3030537" cy="958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3262313"/>
            <a:ext cx="3030537" cy="5927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8952C2-CB61-4340-A7EB-9E030482DC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9704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ABFDF5-C3CD-419A-A201-1E64762A5A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0803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BBCEE7-F77C-4987-A15D-84F1DD2714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73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09575"/>
            <a:ext cx="2255838" cy="174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409575"/>
            <a:ext cx="3833812" cy="87804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152650"/>
            <a:ext cx="2255838" cy="70373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F2195-C224-48DA-B300-4A794CF18C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7923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7200900"/>
            <a:ext cx="4114800" cy="8509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919163"/>
            <a:ext cx="4114800" cy="6172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8051800"/>
            <a:ext cx="4114800" cy="1206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CE8BC9-3A68-431D-AC6A-155219A374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1419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914400"/>
            <a:ext cx="58293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2971800"/>
            <a:ext cx="58293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9372600"/>
            <a:ext cx="14287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372600"/>
            <a:ext cx="21717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372600"/>
            <a:ext cx="14287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12CE35B-8E0E-4EC2-9846-C459248C34C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8" name="Freeform 36"/>
          <p:cNvSpPr>
            <a:spLocks/>
          </p:cNvSpPr>
          <p:nvPr/>
        </p:nvSpPr>
        <p:spPr bwMode="auto">
          <a:xfrm>
            <a:off x="385763" y="1303338"/>
            <a:ext cx="220662" cy="566737"/>
          </a:xfrm>
          <a:custGeom>
            <a:avLst/>
            <a:gdLst>
              <a:gd name="T0" fmla="*/ 139 w 139"/>
              <a:gd name="T1" fmla="*/ 0 h 318"/>
              <a:gd name="T2" fmla="*/ 55 w 139"/>
              <a:gd name="T3" fmla="*/ 48 h 318"/>
              <a:gd name="T4" fmla="*/ 10 w 139"/>
              <a:gd name="T5" fmla="*/ 111 h 318"/>
              <a:gd name="T6" fmla="*/ 1 w 139"/>
              <a:gd name="T7" fmla="*/ 183 h 318"/>
              <a:gd name="T8" fmla="*/ 19 w 139"/>
              <a:gd name="T9" fmla="*/ 252 h 318"/>
              <a:gd name="T10" fmla="*/ 58 w 139"/>
              <a:gd name="T11" fmla="*/ 297 h 318"/>
              <a:gd name="T12" fmla="*/ 94 w 139"/>
              <a:gd name="T13" fmla="*/ 318 h 3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"/>
              <a:gd name="T22" fmla="*/ 0 h 318"/>
              <a:gd name="T23" fmla="*/ 139 w 139"/>
              <a:gd name="T24" fmla="*/ 318 h 3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" h="318">
                <a:moveTo>
                  <a:pt x="139" y="0"/>
                </a:moveTo>
                <a:cubicBezTo>
                  <a:pt x="125" y="8"/>
                  <a:pt x="77" y="30"/>
                  <a:pt x="55" y="48"/>
                </a:cubicBezTo>
                <a:cubicBezTo>
                  <a:pt x="33" y="66"/>
                  <a:pt x="19" y="88"/>
                  <a:pt x="10" y="111"/>
                </a:cubicBezTo>
                <a:cubicBezTo>
                  <a:pt x="1" y="134"/>
                  <a:pt x="0" y="160"/>
                  <a:pt x="1" y="183"/>
                </a:cubicBezTo>
                <a:cubicBezTo>
                  <a:pt x="2" y="206"/>
                  <a:pt x="10" y="233"/>
                  <a:pt x="19" y="252"/>
                </a:cubicBezTo>
                <a:cubicBezTo>
                  <a:pt x="28" y="271"/>
                  <a:pt x="46" y="286"/>
                  <a:pt x="58" y="297"/>
                </a:cubicBezTo>
                <a:cubicBezTo>
                  <a:pt x="70" y="308"/>
                  <a:pt x="87" y="314"/>
                  <a:pt x="94" y="31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stealth" w="sm" len="lg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289" name="Text Box 37"/>
          <p:cNvSpPr txBox="1">
            <a:spLocks noChangeArrowheads="1"/>
          </p:cNvSpPr>
          <p:nvPr/>
        </p:nvSpPr>
        <p:spPr bwMode="auto">
          <a:xfrm>
            <a:off x="152400" y="1450975"/>
            <a:ext cx="2968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M</a:t>
            </a:r>
          </a:p>
        </p:txBody>
      </p:sp>
      <p:sp>
        <p:nvSpPr>
          <p:cNvPr id="2267" name="Freeform 40"/>
          <p:cNvSpPr>
            <a:spLocks/>
          </p:cNvSpPr>
          <p:nvPr/>
        </p:nvSpPr>
        <p:spPr bwMode="auto">
          <a:xfrm flipH="1">
            <a:off x="3178175" y="1376363"/>
            <a:ext cx="220663" cy="566737"/>
          </a:xfrm>
          <a:custGeom>
            <a:avLst/>
            <a:gdLst>
              <a:gd name="T0" fmla="*/ 139 w 139"/>
              <a:gd name="T1" fmla="*/ 0 h 318"/>
              <a:gd name="T2" fmla="*/ 55 w 139"/>
              <a:gd name="T3" fmla="*/ 48 h 318"/>
              <a:gd name="T4" fmla="*/ 10 w 139"/>
              <a:gd name="T5" fmla="*/ 111 h 318"/>
              <a:gd name="T6" fmla="*/ 1 w 139"/>
              <a:gd name="T7" fmla="*/ 183 h 318"/>
              <a:gd name="T8" fmla="*/ 19 w 139"/>
              <a:gd name="T9" fmla="*/ 252 h 318"/>
              <a:gd name="T10" fmla="*/ 58 w 139"/>
              <a:gd name="T11" fmla="*/ 297 h 318"/>
              <a:gd name="T12" fmla="*/ 94 w 139"/>
              <a:gd name="T13" fmla="*/ 318 h 3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"/>
              <a:gd name="T22" fmla="*/ 0 h 318"/>
              <a:gd name="T23" fmla="*/ 139 w 139"/>
              <a:gd name="T24" fmla="*/ 318 h 3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" h="318">
                <a:moveTo>
                  <a:pt x="139" y="0"/>
                </a:moveTo>
                <a:cubicBezTo>
                  <a:pt x="125" y="8"/>
                  <a:pt x="77" y="30"/>
                  <a:pt x="55" y="48"/>
                </a:cubicBezTo>
                <a:cubicBezTo>
                  <a:pt x="33" y="66"/>
                  <a:pt x="19" y="88"/>
                  <a:pt x="10" y="111"/>
                </a:cubicBezTo>
                <a:cubicBezTo>
                  <a:pt x="1" y="134"/>
                  <a:pt x="0" y="160"/>
                  <a:pt x="1" y="183"/>
                </a:cubicBezTo>
                <a:cubicBezTo>
                  <a:pt x="2" y="206"/>
                  <a:pt x="10" y="233"/>
                  <a:pt x="19" y="252"/>
                </a:cubicBezTo>
                <a:cubicBezTo>
                  <a:pt x="28" y="271"/>
                  <a:pt x="46" y="286"/>
                  <a:pt x="58" y="297"/>
                </a:cubicBezTo>
                <a:cubicBezTo>
                  <a:pt x="70" y="308"/>
                  <a:pt x="87" y="314"/>
                  <a:pt x="94" y="31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stealth" w="sm" len="lg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268" name="Text Box 41"/>
          <p:cNvSpPr txBox="1">
            <a:spLocks noChangeArrowheads="1"/>
          </p:cNvSpPr>
          <p:nvPr/>
        </p:nvSpPr>
        <p:spPr bwMode="auto">
          <a:xfrm flipH="1">
            <a:off x="3348038" y="1390650"/>
            <a:ext cx="2968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M</a:t>
            </a:r>
          </a:p>
        </p:txBody>
      </p:sp>
      <p:sp>
        <p:nvSpPr>
          <p:cNvPr id="2283" name="Line 333"/>
          <p:cNvSpPr>
            <a:spLocks noChangeShapeType="1"/>
          </p:cNvSpPr>
          <p:nvPr/>
        </p:nvSpPr>
        <p:spPr bwMode="auto">
          <a:xfrm>
            <a:off x="609600" y="1619250"/>
            <a:ext cx="4191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84" name="Text Box 335"/>
          <p:cNvSpPr txBox="1">
            <a:spLocks noChangeArrowheads="1"/>
          </p:cNvSpPr>
          <p:nvPr/>
        </p:nvSpPr>
        <p:spPr bwMode="auto">
          <a:xfrm>
            <a:off x="4724400" y="1314450"/>
            <a:ext cx="18097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Compression, possible buckling</a:t>
            </a:r>
          </a:p>
        </p:txBody>
      </p:sp>
      <p:sp>
        <p:nvSpPr>
          <p:cNvPr id="2285" name="Text Box 336"/>
          <p:cNvSpPr txBox="1">
            <a:spLocks noChangeArrowheads="1"/>
          </p:cNvSpPr>
          <p:nvPr/>
        </p:nvSpPr>
        <p:spPr bwMode="auto">
          <a:xfrm>
            <a:off x="4724400" y="1695450"/>
            <a:ext cx="1260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Tension, no buckling</a:t>
            </a:r>
          </a:p>
        </p:txBody>
      </p:sp>
      <p:sp>
        <p:nvSpPr>
          <p:cNvPr id="2286" name="AutoShape 337"/>
          <p:cNvSpPr>
            <a:spLocks/>
          </p:cNvSpPr>
          <p:nvPr/>
        </p:nvSpPr>
        <p:spPr bwMode="auto">
          <a:xfrm>
            <a:off x="4572000" y="1619250"/>
            <a:ext cx="152400" cy="381000"/>
          </a:xfrm>
          <a:prstGeom prst="rightBrace">
            <a:avLst>
              <a:gd name="adj1" fmla="val 208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287" name="AutoShape 338"/>
          <p:cNvSpPr>
            <a:spLocks/>
          </p:cNvSpPr>
          <p:nvPr/>
        </p:nvSpPr>
        <p:spPr bwMode="auto">
          <a:xfrm>
            <a:off x="4572000" y="1238250"/>
            <a:ext cx="152400" cy="381000"/>
          </a:xfrm>
          <a:prstGeom prst="rightBrace">
            <a:avLst>
              <a:gd name="adj1" fmla="val 208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207" name="AutoShape 289"/>
          <p:cNvSpPr>
            <a:spLocks noChangeArrowheads="1"/>
          </p:cNvSpPr>
          <p:nvPr/>
        </p:nvSpPr>
        <p:spPr bwMode="auto">
          <a:xfrm>
            <a:off x="2933700" y="3835400"/>
            <a:ext cx="76200" cy="85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208" name="Line 290"/>
          <p:cNvSpPr>
            <a:spLocks noChangeShapeType="1"/>
          </p:cNvSpPr>
          <p:nvPr/>
        </p:nvSpPr>
        <p:spPr bwMode="auto">
          <a:xfrm>
            <a:off x="2901950" y="39243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09" name="Oval 291"/>
          <p:cNvSpPr>
            <a:spLocks noChangeAspect="1" noChangeArrowheads="1"/>
          </p:cNvSpPr>
          <p:nvPr/>
        </p:nvSpPr>
        <p:spPr bwMode="auto">
          <a:xfrm flipH="1" flipV="1">
            <a:off x="2898775" y="3922713"/>
            <a:ext cx="63500" cy="698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219" name="AutoShape 302"/>
          <p:cNvSpPr>
            <a:spLocks noChangeArrowheads="1"/>
          </p:cNvSpPr>
          <p:nvPr/>
        </p:nvSpPr>
        <p:spPr bwMode="auto">
          <a:xfrm>
            <a:off x="730250" y="3838575"/>
            <a:ext cx="76200" cy="85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220" name="Line 304"/>
          <p:cNvSpPr>
            <a:spLocks noChangeShapeType="1"/>
          </p:cNvSpPr>
          <p:nvPr/>
        </p:nvSpPr>
        <p:spPr bwMode="auto">
          <a:xfrm>
            <a:off x="696913" y="39243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21" name="Line 305"/>
          <p:cNvSpPr>
            <a:spLocks noChangeShapeType="1"/>
          </p:cNvSpPr>
          <p:nvPr/>
        </p:nvSpPr>
        <p:spPr bwMode="auto">
          <a:xfrm>
            <a:off x="722313" y="3922713"/>
            <a:ext cx="52387" cy="7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22" name="Line 306"/>
          <p:cNvSpPr>
            <a:spLocks noChangeShapeType="1"/>
          </p:cNvSpPr>
          <p:nvPr/>
        </p:nvSpPr>
        <p:spPr bwMode="auto">
          <a:xfrm>
            <a:off x="768350" y="3924300"/>
            <a:ext cx="52388" cy="74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23" name="Line 307"/>
          <p:cNvSpPr>
            <a:spLocks noChangeShapeType="1"/>
          </p:cNvSpPr>
          <p:nvPr/>
        </p:nvSpPr>
        <p:spPr bwMode="auto">
          <a:xfrm>
            <a:off x="806450" y="3921125"/>
            <a:ext cx="52388" cy="74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24" name="Line 309"/>
          <p:cNvSpPr>
            <a:spLocks noChangeShapeType="1"/>
          </p:cNvSpPr>
          <p:nvPr/>
        </p:nvSpPr>
        <p:spPr bwMode="auto">
          <a:xfrm>
            <a:off x="2901950" y="3998913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25" name="Line 310"/>
          <p:cNvSpPr>
            <a:spLocks noChangeShapeType="1"/>
          </p:cNvSpPr>
          <p:nvPr/>
        </p:nvSpPr>
        <p:spPr bwMode="auto">
          <a:xfrm>
            <a:off x="2925763" y="3998913"/>
            <a:ext cx="52387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26" name="Line 311"/>
          <p:cNvSpPr>
            <a:spLocks noChangeShapeType="1"/>
          </p:cNvSpPr>
          <p:nvPr/>
        </p:nvSpPr>
        <p:spPr bwMode="auto">
          <a:xfrm>
            <a:off x="2973388" y="3998913"/>
            <a:ext cx="52387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27" name="Line 312"/>
          <p:cNvSpPr>
            <a:spLocks noChangeShapeType="1"/>
          </p:cNvSpPr>
          <p:nvPr/>
        </p:nvSpPr>
        <p:spPr bwMode="auto">
          <a:xfrm>
            <a:off x="3016250" y="3997325"/>
            <a:ext cx="52388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28" name="Freeform 314"/>
          <p:cNvSpPr>
            <a:spLocks/>
          </p:cNvSpPr>
          <p:nvPr/>
        </p:nvSpPr>
        <p:spPr bwMode="auto">
          <a:xfrm>
            <a:off x="385763" y="3132138"/>
            <a:ext cx="220662" cy="566737"/>
          </a:xfrm>
          <a:custGeom>
            <a:avLst/>
            <a:gdLst>
              <a:gd name="T0" fmla="*/ 139 w 139"/>
              <a:gd name="T1" fmla="*/ 0 h 318"/>
              <a:gd name="T2" fmla="*/ 55 w 139"/>
              <a:gd name="T3" fmla="*/ 48 h 318"/>
              <a:gd name="T4" fmla="*/ 10 w 139"/>
              <a:gd name="T5" fmla="*/ 111 h 318"/>
              <a:gd name="T6" fmla="*/ 1 w 139"/>
              <a:gd name="T7" fmla="*/ 183 h 318"/>
              <a:gd name="T8" fmla="*/ 19 w 139"/>
              <a:gd name="T9" fmla="*/ 252 h 318"/>
              <a:gd name="T10" fmla="*/ 58 w 139"/>
              <a:gd name="T11" fmla="*/ 297 h 318"/>
              <a:gd name="T12" fmla="*/ 94 w 139"/>
              <a:gd name="T13" fmla="*/ 318 h 3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"/>
              <a:gd name="T22" fmla="*/ 0 h 318"/>
              <a:gd name="T23" fmla="*/ 139 w 139"/>
              <a:gd name="T24" fmla="*/ 318 h 3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" h="318">
                <a:moveTo>
                  <a:pt x="139" y="0"/>
                </a:moveTo>
                <a:cubicBezTo>
                  <a:pt x="125" y="8"/>
                  <a:pt x="77" y="30"/>
                  <a:pt x="55" y="48"/>
                </a:cubicBezTo>
                <a:cubicBezTo>
                  <a:pt x="33" y="66"/>
                  <a:pt x="19" y="88"/>
                  <a:pt x="10" y="111"/>
                </a:cubicBezTo>
                <a:cubicBezTo>
                  <a:pt x="1" y="134"/>
                  <a:pt x="0" y="160"/>
                  <a:pt x="1" y="183"/>
                </a:cubicBezTo>
                <a:cubicBezTo>
                  <a:pt x="2" y="206"/>
                  <a:pt x="10" y="233"/>
                  <a:pt x="19" y="252"/>
                </a:cubicBezTo>
                <a:cubicBezTo>
                  <a:pt x="28" y="271"/>
                  <a:pt x="46" y="286"/>
                  <a:pt x="58" y="297"/>
                </a:cubicBezTo>
                <a:cubicBezTo>
                  <a:pt x="70" y="308"/>
                  <a:pt x="87" y="314"/>
                  <a:pt x="94" y="31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stealth" w="sm" len="lg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229" name="Text Box 315"/>
          <p:cNvSpPr txBox="1">
            <a:spLocks noChangeArrowheads="1"/>
          </p:cNvSpPr>
          <p:nvPr/>
        </p:nvSpPr>
        <p:spPr bwMode="auto">
          <a:xfrm>
            <a:off x="152400" y="3279775"/>
            <a:ext cx="2968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M</a:t>
            </a:r>
          </a:p>
        </p:txBody>
      </p:sp>
      <p:sp>
        <p:nvSpPr>
          <p:cNvPr id="2230" name="Freeform 317"/>
          <p:cNvSpPr>
            <a:spLocks/>
          </p:cNvSpPr>
          <p:nvPr/>
        </p:nvSpPr>
        <p:spPr bwMode="auto">
          <a:xfrm flipH="1">
            <a:off x="3178175" y="3205163"/>
            <a:ext cx="220663" cy="566737"/>
          </a:xfrm>
          <a:custGeom>
            <a:avLst/>
            <a:gdLst>
              <a:gd name="T0" fmla="*/ 139 w 139"/>
              <a:gd name="T1" fmla="*/ 0 h 318"/>
              <a:gd name="T2" fmla="*/ 55 w 139"/>
              <a:gd name="T3" fmla="*/ 48 h 318"/>
              <a:gd name="T4" fmla="*/ 10 w 139"/>
              <a:gd name="T5" fmla="*/ 111 h 318"/>
              <a:gd name="T6" fmla="*/ 1 w 139"/>
              <a:gd name="T7" fmla="*/ 183 h 318"/>
              <a:gd name="T8" fmla="*/ 19 w 139"/>
              <a:gd name="T9" fmla="*/ 252 h 318"/>
              <a:gd name="T10" fmla="*/ 58 w 139"/>
              <a:gd name="T11" fmla="*/ 297 h 318"/>
              <a:gd name="T12" fmla="*/ 94 w 139"/>
              <a:gd name="T13" fmla="*/ 318 h 3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"/>
              <a:gd name="T22" fmla="*/ 0 h 318"/>
              <a:gd name="T23" fmla="*/ 139 w 139"/>
              <a:gd name="T24" fmla="*/ 318 h 3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" h="318">
                <a:moveTo>
                  <a:pt x="139" y="0"/>
                </a:moveTo>
                <a:cubicBezTo>
                  <a:pt x="125" y="8"/>
                  <a:pt x="77" y="30"/>
                  <a:pt x="55" y="48"/>
                </a:cubicBezTo>
                <a:cubicBezTo>
                  <a:pt x="33" y="66"/>
                  <a:pt x="19" y="88"/>
                  <a:pt x="10" y="111"/>
                </a:cubicBezTo>
                <a:cubicBezTo>
                  <a:pt x="1" y="134"/>
                  <a:pt x="0" y="160"/>
                  <a:pt x="1" y="183"/>
                </a:cubicBezTo>
                <a:cubicBezTo>
                  <a:pt x="2" y="206"/>
                  <a:pt x="10" y="233"/>
                  <a:pt x="19" y="252"/>
                </a:cubicBezTo>
                <a:cubicBezTo>
                  <a:pt x="28" y="271"/>
                  <a:pt x="46" y="286"/>
                  <a:pt x="58" y="297"/>
                </a:cubicBezTo>
                <a:cubicBezTo>
                  <a:pt x="70" y="308"/>
                  <a:pt x="87" y="314"/>
                  <a:pt x="94" y="31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stealth" w="sm" len="lg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231" name="Text Box 318"/>
          <p:cNvSpPr txBox="1">
            <a:spLocks noChangeArrowheads="1"/>
          </p:cNvSpPr>
          <p:nvPr/>
        </p:nvSpPr>
        <p:spPr bwMode="auto">
          <a:xfrm flipH="1">
            <a:off x="3367088" y="3352800"/>
            <a:ext cx="2968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M</a:t>
            </a:r>
          </a:p>
        </p:txBody>
      </p:sp>
      <p:sp>
        <p:nvSpPr>
          <p:cNvPr id="2249" name="Text Box 352"/>
          <p:cNvSpPr txBox="1">
            <a:spLocks noChangeArrowheads="1"/>
          </p:cNvSpPr>
          <p:nvPr/>
        </p:nvSpPr>
        <p:spPr bwMode="auto">
          <a:xfrm>
            <a:off x="4546600" y="3306763"/>
            <a:ext cx="2301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/>
              <a:t>Flange Local Buckling (FLB)</a:t>
            </a:r>
          </a:p>
        </p:txBody>
      </p:sp>
      <p:sp>
        <p:nvSpPr>
          <p:cNvPr id="2052" name="Text Box 225"/>
          <p:cNvSpPr txBox="1">
            <a:spLocks noChangeArrowheads="1"/>
          </p:cNvSpPr>
          <p:nvPr/>
        </p:nvSpPr>
        <p:spPr bwMode="auto">
          <a:xfrm>
            <a:off x="152400" y="5337175"/>
            <a:ext cx="2968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M</a:t>
            </a:r>
          </a:p>
        </p:txBody>
      </p:sp>
      <p:sp>
        <p:nvSpPr>
          <p:cNvPr id="2186" name="Freeform 224"/>
          <p:cNvSpPr>
            <a:spLocks/>
          </p:cNvSpPr>
          <p:nvPr/>
        </p:nvSpPr>
        <p:spPr bwMode="auto">
          <a:xfrm>
            <a:off x="385763" y="5189538"/>
            <a:ext cx="220662" cy="566737"/>
          </a:xfrm>
          <a:custGeom>
            <a:avLst/>
            <a:gdLst>
              <a:gd name="T0" fmla="*/ 139 w 139"/>
              <a:gd name="T1" fmla="*/ 0 h 318"/>
              <a:gd name="T2" fmla="*/ 55 w 139"/>
              <a:gd name="T3" fmla="*/ 48 h 318"/>
              <a:gd name="T4" fmla="*/ 10 w 139"/>
              <a:gd name="T5" fmla="*/ 111 h 318"/>
              <a:gd name="T6" fmla="*/ 1 w 139"/>
              <a:gd name="T7" fmla="*/ 183 h 318"/>
              <a:gd name="T8" fmla="*/ 19 w 139"/>
              <a:gd name="T9" fmla="*/ 252 h 318"/>
              <a:gd name="T10" fmla="*/ 58 w 139"/>
              <a:gd name="T11" fmla="*/ 297 h 318"/>
              <a:gd name="T12" fmla="*/ 94 w 139"/>
              <a:gd name="T13" fmla="*/ 318 h 3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"/>
              <a:gd name="T22" fmla="*/ 0 h 318"/>
              <a:gd name="T23" fmla="*/ 139 w 139"/>
              <a:gd name="T24" fmla="*/ 318 h 3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" h="318">
                <a:moveTo>
                  <a:pt x="139" y="0"/>
                </a:moveTo>
                <a:cubicBezTo>
                  <a:pt x="125" y="8"/>
                  <a:pt x="77" y="30"/>
                  <a:pt x="55" y="48"/>
                </a:cubicBezTo>
                <a:cubicBezTo>
                  <a:pt x="33" y="66"/>
                  <a:pt x="19" y="88"/>
                  <a:pt x="10" y="111"/>
                </a:cubicBezTo>
                <a:cubicBezTo>
                  <a:pt x="1" y="134"/>
                  <a:pt x="0" y="160"/>
                  <a:pt x="1" y="183"/>
                </a:cubicBezTo>
                <a:cubicBezTo>
                  <a:pt x="2" y="206"/>
                  <a:pt x="10" y="233"/>
                  <a:pt x="19" y="252"/>
                </a:cubicBezTo>
                <a:cubicBezTo>
                  <a:pt x="28" y="271"/>
                  <a:pt x="46" y="286"/>
                  <a:pt x="58" y="297"/>
                </a:cubicBezTo>
                <a:cubicBezTo>
                  <a:pt x="70" y="308"/>
                  <a:pt x="87" y="314"/>
                  <a:pt x="94" y="31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stealth" w="sm" len="lg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187" name="Freeform 227"/>
          <p:cNvSpPr>
            <a:spLocks/>
          </p:cNvSpPr>
          <p:nvPr/>
        </p:nvSpPr>
        <p:spPr bwMode="auto">
          <a:xfrm flipH="1">
            <a:off x="3178175" y="5262563"/>
            <a:ext cx="220663" cy="566737"/>
          </a:xfrm>
          <a:custGeom>
            <a:avLst/>
            <a:gdLst>
              <a:gd name="T0" fmla="*/ 139 w 139"/>
              <a:gd name="T1" fmla="*/ 0 h 318"/>
              <a:gd name="T2" fmla="*/ 55 w 139"/>
              <a:gd name="T3" fmla="*/ 48 h 318"/>
              <a:gd name="T4" fmla="*/ 10 w 139"/>
              <a:gd name="T5" fmla="*/ 111 h 318"/>
              <a:gd name="T6" fmla="*/ 1 w 139"/>
              <a:gd name="T7" fmla="*/ 183 h 318"/>
              <a:gd name="T8" fmla="*/ 19 w 139"/>
              <a:gd name="T9" fmla="*/ 252 h 318"/>
              <a:gd name="T10" fmla="*/ 58 w 139"/>
              <a:gd name="T11" fmla="*/ 297 h 318"/>
              <a:gd name="T12" fmla="*/ 94 w 139"/>
              <a:gd name="T13" fmla="*/ 318 h 3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"/>
              <a:gd name="T22" fmla="*/ 0 h 318"/>
              <a:gd name="T23" fmla="*/ 139 w 139"/>
              <a:gd name="T24" fmla="*/ 318 h 3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" h="318">
                <a:moveTo>
                  <a:pt x="139" y="0"/>
                </a:moveTo>
                <a:cubicBezTo>
                  <a:pt x="125" y="8"/>
                  <a:pt x="77" y="30"/>
                  <a:pt x="55" y="48"/>
                </a:cubicBezTo>
                <a:cubicBezTo>
                  <a:pt x="33" y="66"/>
                  <a:pt x="19" y="88"/>
                  <a:pt x="10" y="111"/>
                </a:cubicBezTo>
                <a:cubicBezTo>
                  <a:pt x="1" y="134"/>
                  <a:pt x="0" y="160"/>
                  <a:pt x="1" y="183"/>
                </a:cubicBezTo>
                <a:cubicBezTo>
                  <a:pt x="2" y="206"/>
                  <a:pt x="10" y="233"/>
                  <a:pt x="19" y="252"/>
                </a:cubicBezTo>
                <a:cubicBezTo>
                  <a:pt x="28" y="271"/>
                  <a:pt x="46" y="286"/>
                  <a:pt x="58" y="297"/>
                </a:cubicBezTo>
                <a:cubicBezTo>
                  <a:pt x="70" y="308"/>
                  <a:pt x="87" y="314"/>
                  <a:pt x="94" y="31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stealth" w="sm" len="lg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188" name="Text Box 228"/>
          <p:cNvSpPr txBox="1">
            <a:spLocks noChangeArrowheads="1"/>
          </p:cNvSpPr>
          <p:nvPr/>
        </p:nvSpPr>
        <p:spPr bwMode="auto">
          <a:xfrm flipH="1">
            <a:off x="3348038" y="5410200"/>
            <a:ext cx="2968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M</a:t>
            </a:r>
          </a:p>
        </p:txBody>
      </p:sp>
      <p:sp>
        <p:nvSpPr>
          <p:cNvPr id="2201" name="Freeform 346"/>
          <p:cNvSpPr>
            <a:spLocks/>
          </p:cNvSpPr>
          <p:nvPr/>
        </p:nvSpPr>
        <p:spPr bwMode="auto">
          <a:xfrm>
            <a:off x="1400175" y="5229225"/>
            <a:ext cx="657225" cy="257175"/>
          </a:xfrm>
          <a:custGeom>
            <a:avLst/>
            <a:gdLst>
              <a:gd name="T0" fmla="*/ 0 w 414"/>
              <a:gd name="T1" fmla="*/ 102 h 162"/>
              <a:gd name="T2" fmla="*/ 102 w 414"/>
              <a:gd name="T3" fmla="*/ 138 h 162"/>
              <a:gd name="T4" fmla="*/ 228 w 414"/>
              <a:gd name="T5" fmla="*/ 162 h 162"/>
              <a:gd name="T6" fmla="*/ 270 w 414"/>
              <a:gd name="T7" fmla="*/ 120 h 162"/>
              <a:gd name="T8" fmla="*/ 390 w 414"/>
              <a:gd name="T9" fmla="*/ 114 h 162"/>
              <a:gd name="T10" fmla="*/ 414 w 414"/>
              <a:gd name="T11" fmla="*/ 48 h 162"/>
              <a:gd name="T12" fmla="*/ 342 w 414"/>
              <a:gd name="T13" fmla="*/ 12 h 162"/>
              <a:gd name="T14" fmla="*/ 258 w 414"/>
              <a:gd name="T15" fmla="*/ 0 h 162"/>
              <a:gd name="T16" fmla="*/ 144 w 414"/>
              <a:gd name="T17" fmla="*/ 12 h 162"/>
              <a:gd name="T18" fmla="*/ 90 w 414"/>
              <a:gd name="T19" fmla="*/ 42 h 162"/>
              <a:gd name="T20" fmla="*/ 30 w 414"/>
              <a:gd name="T21" fmla="*/ 60 h 162"/>
              <a:gd name="T22" fmla="*/ 0 w 414"/>
              <a:gd name="T23" fmla="*/ 102 h 1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14"/>
              <a:gd name="T37" fmla="*/ 0 h 162"/>
              <a:gd name="T38" fmla="*/ 414 w 414"/>
              <a:gd name="T39" fmla="*/ 162 h 16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14" h="162">
                <a:moveTo>
                  <a:pt x="0" y="102"/>
                </a:moveTo>
                <a:lnTo>
                  <a:pt x="102" y="138"/>
                </a:lnTo>
                <a:lnTo>
                  <a:pt x="228" y="162"/>
                </a:lnTo>
                <a:lnTo>
                  <a:pt x="270" y="120"/>
                </a:lnTo>
                <a:lnTo>
                  <a:pt x="390" y="114"/>
                </a:lnTo>
                <a:lnTo>
                  <a:pt x="414" y="48"/>
                </a:lnTo>
                <a:lnTo>
                  <a:pt x="342" y="12"/>
                </a:lnTo>
                <a:lnTo>
                  <a:pt x="258" y="0"/>
                </a:lnTo>
                <a:lnTo>
                  <a:pt x="144" y="12"/>
                </a:lnTo>
                <a:lnTo>
                  <a:pt x="90" y="42"/>
                </a:lnTo>
                <a:lnTo>
                  <a:pt x="30" y="60"/>
                </a:lnTo>
                <a:lnTo>
                  <a:pt x="0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202" name="Freeform 347"/>
          <p:cNvSpPr>
            <a:spLocks/>
          </p:cNvSpPr>
          <p:nvPr/>
        </p:nvSpPr>
        <p:spPr bwMode="auto">
          <a:xfrm>
            <a:off x="1485900" y="5257800"/>
            <a:ext cx="485775" cy="190500"/>
          </a:xfrm>
          <a:custGeom>
            <a:avLst/>
            <a:gdLst>
              <a:gd name="T0" fmla="*/ 0 w 414"/>
              <a:gd name="T1" fmla="*/ 102 h 162"/>
              <a:gd name="T2" fmla="*/ 102 w 414"/>
              <a:gd name="T3" fmla="*/ 138 h 162"/>
              <a:gd name="T4" fmla="*/ 228 w 414"/>
              <a:gd name="T5" fmla="*/ 162 h 162"/>
              <a:gd name="T6" fmla="*/ 270 w 414"/>
              <a:gd name="T7" fmla="*/ 120 h 162"/>
              <a:gd name="T8" fmla="*/ 390 w 414"/>
              <a:gd name="T9" fmla="*/ 114 h 162"/>
              <a:gd name="T10" fmla="*/ 414 w 414"/>
              <a:gd name="T11" fmla="*/ 48 h 162"/>
              <a:gd name="T12" fmla="*/ 342 w 414"/>
              <a:gd name="T13" fmla="*/ 12 h 162"/>
              <a:gd name="T14" fmla="*/ 258 w 414"/>
              <a:gd name="T15" fmla="*/ 0 h 162"/>
              <a:gd name="T16" fmla="*/ 144 w 414"/>
              <a:gd name="T17" fmla="*/ 12 h 162"/>
              <a:gd name="T18" fmla="*/ 90 w 414"/>
              <a:gd name="T19" fmla="*/ 42 h 162"/>
              <a:gd name="T20" fmla="*/ 30 w 414"/>
              <a:gd name="T21" fmla="*/ 60 h 162"/>
              <a:gd name="T22" fmla="*/ 0 w 414"/>
              <a:gd name="T23" fmla="*/ 102 h 1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14"/>
              <a:gd name="T37" fmla="*/ 0 h 162"/>
              <a:gd name="T38" fmla="*/ 414 w 414"/>
              <a:gd name="T39" fmla="*/ 162 h 16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14" h="162">
                <a:moveTo>
                  <a:pt x="0" y="102"/>
                </a:moveTo>
                <a:lnTo>
                  <a:pt x="102" y="138"/>
                </a:lnTo>
                <a:lnTo>
                  <a:pt x="228" y="162"/>
                </a:lnTo>
                <a:lnTo>
                  <a:pt x="270" y="120"/>
                </a:lnTo>
                <a:lnTo>
                  <a:pt x="390" y="114"/>
                </a:lnTo>
                <a:lnTo>
                  <a:pt x="414" y="48"/>
                </a:lnTo>
                <a:lnTo>
                  <a:pt x="342" y="12"/>
                </a:lnTo>
                <a:lnTo>
                  <a:pt x="258" y="0"/>
                </a:lnTo>
                <a:lnTo>
                  <a:pt x="144" y="12"/>
                </a:lnTo>
                <a:lnTo>
                  <a:pt x="90" y="42"/>
                </a:lnTo>
                <a:lnTo>
                  <a:pt x="30" y="60"/>
                </a:lnTo>
                <a:lnTo>
                  <a:pt x="0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203" name="Freeform 348"/>
          <p:cNvSpPr>
            <a:spLocks/>
          </p:cNvSpPr>
          <p:nvPr/>
        </p:nvSpPr>
        <p:spPr bwMode="auto">
          <a:xfrm>
            <a:off x="1552575" y="5295900"/>
            <a:ext cx="333375" cy="104775"/>
          </a:xfrm>
          <a:custGeom>
            <a:avLst/>
            <a:gdLst>
              <a:gd name="T0" fmla="*/ 0 w 414"/>
              <a:gd name="T1" fmla="*/ 102 h 162"/>
              <a:gd name="T2" fmla="*/ 102 w 414"/>
              <a:gd name="T3" fmla="*/ 138 h 162"/>
              <a:gd name="T4" fmla="*/ 228 w 414"/>
              <a:gd name="T5" fmla="*/ 162 h 162"/>
              <a:gd name="T6" fmla="*/ 270 w 414"/>
              <a:gd name="T7" fmla="*/ 120 h 162"/>
              <a:gd name="T8" fmla="*/ 390 w 414"/>
              <a:gd name="T9" fmla="*/ 114 h 162"/>
              <a:gd name="T10" fmla="*/ 414 w 414"/>
              <a:gd name="T11" fmla="*/ 48 h 162"/>
              <a:gd name="T12" fmla="*/ 342 w 414"/>
              <a:gd name="T13" fmla="*/ 12 h 162"/>
              <a:gd name="T14" fmla="*/ 258 w 414"/>
              <a:gd name="T15" fmla="*/ 0 h 162"/>
              <a:gd name="T16" fmla="*/ 144 w 414"/>
              <a:gd name="T17" fmla="*/ 12 h 162"/>
              <a:gd name="T18" fmla="*/ 90 w 414"/>
              <a:gd name="T19" fmla="*/ 42 h 162"/>
              <a:gd name="T20" fmla="*/ 30 w 414"/>
              <a:gd name="T21" fmla="*/ 60 h 162"/>
              <a:gd name="T22" fmla="*/ 0 w 414"/>
              <a:gd name="T23" fmla="*/ 102 h 1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14"/>
              <a:gd name="T37" fmla="*/ 0 h 162"/>
              <a:gd name="T38" fmla="*/ 414 w 414"/>
              <a:gd name="T39" fmla="*/ 162 h 16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14" h="162">
                <a:moveTo>
                  <a:pt x="0" y="102"/>
                </a:moveTo>
                <a:lnTo>
                  <a:pt x="102" y="138"/>
                </a:lnTo>
                <a:lnTo>
                  <a:pt x="228" y="162"/>
                </a:lnTo>
                <a:lnTo>
                  <a:pt x="270" y="120"/>
                </a:lnTo>
                <a:lnTo>
                  <a:pt x="390" y="114"/>
                </a:lnTo>
                <a:lnTo>
                  <a:pt x="414" y="48"/>
                </a:lnTo>
                <a:lnTo>
                  <a:pt x="342" y="12"/>
                </a:lnTo>
                <a:lnTo>
                  <a:pt x="258" y="0"/>
                </a:lnTo>
                <a:lnTo>
                  <a:pt x="144" y="12"/>
                </a:lnTo>
                <a:lnTo>
                  <a:pt x="90" y="42"/>
                </a:lnTo>
                <a:lnTo>
                  <a:pt x="30" y="60"/>
                </a:lnTo>
                <a:lnTo>
                  <a:pt x="0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204" name="Freeform 349"/>
          <p:cNvSpPr>
            <a:spLocks/>
          </p:cNvSpPr>
          <p:nvPr/>
        </p:nvSpPr>
        <p:spPr bwMode="auto">
          <a:xfrm>
            <a:off x="3941763" y="5200650"/>
            <a:ext cx="109537" cy="615950"/>
          </a:xfrm>
          <a:custGeom>
            <a:avLst/>
            <a:gdLst>
              <a:gd name="T0" fmla="*/ 71 w 71"/>
              <a:gd name="T1" fmla="*/ 378 h 378"/>
              <a:gd name="T2" fmla="*/ 53 w 71"/>
              <a:gd name="T3" fmla="*/ 258 h 378"/>
              <a:gd name="T4" fmla="*/ 17 w 71"/>
              <a:gd name="T5" fmla="*/ 168 h 378"/>
              <a:gd name="T6" fmla="*/ 5 w 71"/>
              <a:gd name="T7" fmla="*/ 108 h 378"/>
              <a:gd name="T8" fmla="*/ 47 w 71"/>
              <a:gd name="T9" fmla="*/ 54 h 378"/>
              <a:gd name="T10" fmla="*/ 65 w 71"/>
              <a:gd name="T11" fmla="*/ 0 h 37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1"/>
              <a:gd name="T19" fmla="*/ 0 h 378"/>
              <a:gd name="T20" fmla="*/ 71 w 71"/>
              <a:gd name="T21" fmla="*/ 378 h 37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1" h="378">
                <a:moveTo>
                  <a:pt x="71" y="378"/>
                </a:moveTo>
                <a:cubicBezTo>
                  <a:pt x="68" y="358"/>
                  <a:pt x="62" y="293"/>
                  <a:pt x="53" y="258"/>
                </a:cubicBezTo>
                <a:cubicBezTo>
                  <a:pt x="44" y="223"/>
                  <a:pt x="25" y="193"/>
                  <a:pt x="17" y="168"/>
                </a:cubicBezTo>
                <a:cubicBezTo>
                  <a:pt x="9" y="143"/>
                  <a:pt x="0" y="127"/>
                  <a:pt x="5" y="108"/>
                </a:cubicBezTo>
                <a:cubicBezTo>
                  <a:pt x="10" y="89"/>
                  <a:pt x="37" y="72"/>
                  <a:pt x="47" y="54"/>
                </a:cubicBezTo>
                <a:cubicBezTo>
                  <a:pt x="57" y="36"/>
                  <a:pt x="61" y="11"/>
                  <a:pt x="65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205" name="Text Box 354"/>
          <p:cNvSpPr txBox="1">
            <a:spLocks noChangeArrowheads="1"/>
          </p:cNvSpPr>
          <p:nvPr/>
        </p:nvSpPr>
        <p:spPr bwMode="auto">
          <a:xfrm>
            <a:off x="4632325" y="5345113"/>
            <a:ext cx="22240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/>
              <a:t>Web Local Buckling (WLB)</a:t>
            </a:r>
          </a:p>
        </p:txBody>
      </p:sp>
      <p:sp>
        <p:nvSpPr>
          <p:cNvPr id="2206" name="Freeform 356"/>
          <p:cNvSpPr>
            <a:spLocks/>
          </p:cNvSpPr>
          <p:nvPr/>
        </p:nvSpPr>
        <p:spPr bwMode="auto">
          <a:xfrm>
            <a:off x="4002088" y="5187950"/>
            <a:ext cx="119062" cy="615950"/>
          </a:xfrm>
          <a:custGeom>
            <a:avLst/>
            <a:gdLst>
              <a:gd name="T0" fmla="*/ 71 w 71"/>
              <a:gd name="T1" fmla="*/ 378 h 378"/>
              <a:gd name="T2" fmla="*/ 53 w 71"/>
              <a:gd name="T3" fmla="*/ 258 h 378"/>
              <a:gd name="T4" fmla="*/ 17 w 71"/>
              <a:gd name="T5" fmla="*/ 168 h 378"/>
              <a:gd name="T6" fmla="*/ 5 w 71"/>
              <a:gd name="T7" fmla="*/ 108 h 378"/>
              <a:gd name="T8" fmla="*/ 47 w 71"/>
              <a:gd name="T9" fmla="*/ 54 h 378"/>
              <a:gd name="T10" fmla="*/ 65 w 71"/>
              <a:gd name="T11" fmla="*/ 0 h 37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1"/>
              <a:gd name="T19" fmla="*/ 0 h 378"/>
              <a:gd name="T20" fmla="*/ 71 w 71"/>
              <a:gd name="T21" fmla="*/ 378 h 37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1" h="378">
                <a:moveTo>
                  <a:pt x="71" y="378"/>
                </a:moveTo>
                <a:cubicBezTo>
                  <a:pt x="68" y="358"/>
                  <a:pt x="62" y="293"/>
                  <a:pt x="53" y="258"/>
                </a:cubicBezTo>
                <a:cubicBezTo>
                  <a:pt x="44" y="223"/>
                  <a:pt x="25" y="193"/>
                  <a:pt x="17" y="168"/>
                </a:cubicBezTo>
                <a:cubicBezTo>
                  <a:pt x="9" y="143"/>
                  <a:pt x="0" y="127"/>
                  <a:pt x="5" y="108"/>
                </a:cubicBezTo>
                <a:cubicBezTo>
                  <a:pt x="10" y="89"/>
                  <a:pt x="37" y="72"/>
                  <a:pt x="47" y="54"/>
                </a:cubicBezTo>
                <a:cubicBezTo>
                  <a:pt x="57" y="36"/>
                  <a:pt x="61" y="11"/>
                  <a:pt x="65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059" name="AutoShape 244"/>
          <p:cNvSpPr>
            <a:spLocks noChangeArrowheads="1"/>
          </p:cNvSpPr>
          <p:nvPr/>
        </p:nvSpPr>
        <p:spPr bwMode="auto">
          <a:xfrm>
            <a:off x="2940050" y="8105775"/>
            <a:ext cx="76200" cy="85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060" name="Line 245"/>
          <p:cNvSpPr>
            <a:spLocks noChangeShapeType="1"/>
          </p:cNvSpPr>
          <p:nvPr/>
        </p:nvSpPr>
        <p:spPr bwMode="auto">
          <a:xfrm>
            <a:off x="2901950" y="81915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1" name="Oval 246"/>
          <p:cNvSpPr>
            <a:spLocks noChangeArrowheads="1"/>
          </p:cNvSpPr>
          <p:nvPr/>
        </p:nvSpPr>
        <p:spPr bwMode="auto">
          <a:xfrm flipH="1" flipV="1">
            <a:off x="2898775" y="8185150"/>
            <a:ext cx="74613" cy="825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062" name="Oval 247"/>
          <p:cNvSpPr>
            <a:spLocks noChangeArrowheads="1"/>
          </p:cNvSpPr>
          <p:nvPr/>
        </p:nvSpPr>
        <p:spPr bwMode="auto">
          <a:xfrm flipH="1" flipV="1">
            <a:off x="2984500" y="8185150"/>
            <a:ext cx="74613" cy="825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071" name="AutoShape 257"/>
          <p:cNvSpPr>
            <a:spLocks noChangeArrowheads="1"/>
          </p:cNvSpPr>
          <p:nvPr/>
        </p:nvSpPr>
        <p:spPr bwMode="auto">
          <a:xfrm>
            <a:off x="730250" y="8105775"/>
            <a:ext cx="76200" cy="85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072" name="Line 259"/>
          <p:cNvSpPr>
            <a:spLocks noChangeShapeType="1"/>
          </p:cNvSpPr>
          <p:nvPr/>
        </p:nvSpPr>
        <p:spPr bwMode="auto">
          <a:xfrm>
            <a:off x="696913" y="81915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3" name="Line 260"/>
          <p:cNvSpPr>
            <a:spLocks noChangeShapeType="1"/>
          </p:cNvSpPr>
          <p:nvPr/>
        </p:nvSpPr>
        <p:spPr bwMode="auto">
          <a:xfrm>
            <a:off x="723900" y="8193088"/>
            <a:ext cx="52388" cy="7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4" name="Line 261"/>
          <p:cNvSpPr>
            <a:spLocks noChangeShapeType="1"/>
          </p:cNvSpPr>
          <p:nvPr/>
        </p:nvSpPr>
        <p:spPr bwMode="auto">
          <a:xfrm>
            <a:off x="768350" y="8191500"/>
            <a:ext cx="52388" cy="74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5" name="Line 262"/>
          <p:cNvSpPr>
            <a:spLocks noChangeShapeType="1"/>
          </p:cNvSpPr>
          <p:nvPr/>
        </p:nvSpPr>
        <p:spPr bwMode="auto">
          <a:xfrm>
            <a:off x="806450" y="8186738"/>
            <a:ext cx="52388" cy="7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6" name="Line 264"/>
          <p:cNvSpPr>
            <a:spLocks noChangeShapeType="1"/>
          </p:cNvSpPr>
          <p:nvPr/>
        </p:nvSpPr>
        <p:spPr bwMode="auto">
          <a:xfrm>
            <a:off x="2901950" y="8266113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7" name="Line 265"/>
          <p:cNvSpPr>
            <a:spLocks noChangeShapeType="1"/>
          </p:cNvSpPr>
          <p:nvPr/>
        </p:nvSpPr>
        <p:spPr bwMode="auto">
          <a:xfrm>
            <a:off x="2925763" y="8267700"/>
            <a:ext cx="52387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8" name="Line 266"/>
          <p:cNvSpPr>
            <a:spLocks noChangeShapeType="1"/>
          </p:cNvSpPr>
          <p:nvPr/>
        </p:nvSpPr>
        <p:spPr bwMode="auto">
          <a:xfrm>
            <a:off x="2973388" y="8266113"/>
            <a:ext cx="52387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9" name="Line 267"/>
          <p:cNvSpPr>
            <a:spLocks noChangeShapeType="1"/>
          </p:cNvSpPr>
          <p:nvPr/>
        </p:nvSpPr>
        <p:spPr bwMode="auto">
          <a:xfrm>
            <a:off x="3021013" y="8267700"/>
            <a:ext cx="52387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0" name="Freeform 269"/>
          <p:cNvSpPr>
            <a:spLocks/>
          </p:cNvSpPr>
          <p:nvPr/>
        </p:nvSpPr>
        <p:spPr bwMode="auto">
          <a:xfrm>
            <a:off x="385763" y="7399338"/>
            <a:ext cx="220662" cy="566737"/>
          </a:xfrm>
          <a:custGeom>
            <a:avLst/>
            <a:gdLst>
              <a:gd name="T0" fmla="*/ 139 w 139"/>
              <a:gd name="T1" fmla="*/ 0 h 318"/>
              <a:gd name="T2" fmla="*/ 55 w 139"/>
              <a:gd name="T3" fmla="*/ 48 h 318"/>
              <a:gd name="T4" fmla="*/ 10 w 139"/>
              <a:gd name="T5" fmla="*/ 111 h 318"/>
              <a:gd name="T6" fmla="*/ 1 w 139"/>
              <a:gd name="T7" fmla="*/ 183 h 318"/>
              <a:gd name="T8" fmla="*/ 19 w 139"/>
              <a:gd name="T9" fmla="*/ 252 h 318"/>
              <a:gd name="T10" fmla="*/ 58 w 139"/>
              <a:gd name="T11" fmla="*/ 297 h 318"/>
              <a:gd name="T12" fmla="*/ 94 w 139"/>
              <a:gd name="T13" fmla="*/ 318 h 3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"/>
              <a:gd name="T22" fmla="*/ 0 h 318"/>
              <a:gd name="T23" fmla="*/ 139 w 139"/>
              <a:gd name="T24" fmla="*/ 318 h 3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" h="318">
                <a:moveTo>
                  <a:pt x="139" y="0"/>
                </a:moveTo>
                <a:cubicBezTo>
                  <a:pt x="125" y="8"/>
                  <a:pt x="77" y="30"/>
                  <a:pt x="55" y="48"/>
                </a:cubicBezTo>
                <a:cubicBezTo>
                  <a:pt x="33" y="66"/>
                  <a:pt x="19" y="88"/>
                  <a:pt x="10" y="111"/>
                </a:cubicBezTo>
                <a:cubicBezTo>
                  <a:pt x="1" y="134"/>
                  <a:pt x="0" y="160"/>
                  <a:pt x="1" y="183"/>
                </a:cubicBezTo>
                <a:cubicBezTo>
                  <a:pt x="2" y="206"/>
                  <a:pt x="10" y="233"/>
                  <a:pt x="19" y="252"/>
                </a:cubicBezTo>
                <a:cubicBezTo>
                  <a:pt x="28" y="271"/>
                  <a:pt x="46" y="286"/>
                  <a:pt x="58" y="297"/>
                </a:cubicBezTo>
                <a:cubicBezTo>
                  <a:pt x="70" y="308"/>
                  <a:pt x="87" y="314"/>
                  <a:pt x="94" y="31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stealth" w="sm" len="lg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081" name="Text Box 270"/>
          <p:cNvSpPr txBox="1">
            <a:spLocks noChangeArrowheads="1"/>
          </p:cNvSpPr>
          <p:nvPr/>
        </p:nvSpPr>
        <p:spPr bwMode="auto">
          <a:xfrm>
            <a:off x="152400" y="7546975"/>
            <a:ext cx="2968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M</a:t>
            </a:r>
          </a:p>
        </p:txBody>
      </p:sp>
      <p:sp>
        <p:nvSpPr>
          <p:cNvPr id="2082" name="Freeform 272"/>
          <p:cNvSpPr>
            <a:spLocks/>
          </p:cNvSpPr>
          <p:nvPr/>
        </p:nvSpPr>
        <p:spPr bwMode="auto">
          <a:xfrm flipH="1">
            <a:off x="3108325" y="7466013"/>
            <a:ext cx="220663" cy="566737"/>
          </a:xfrm>
          <a:custGeom>
            <a:avLst/>
            <a:gdLst>
              <a:gd name="T0" fmla="*/ 139 w 139"/>
              <a:gd name="T1" fmla="*/ 0 h 318"/>
              <a:gd name="T2" fmla="*/ 55 w 139"/>
              <a:gd name="T3" fmla="*/ 48 h 318"/>
              <a:gd name="T4" fmla="*/ 10 w 139"/>
              <a:gd name="T5" fmla="*/ 111 h 318"/>
              <a:gd name="T6" fmla="*/ 1 w 139"/>
              <a:gd name="T7" fmla="*/ 183 h 318"/>
              <a:gd name="T8" fmla="*/ 19 w 139"/>
              <a:gd name="T9" fmla="*/ 252 h 318"/>
              <a:gd name="T10" fmla="*/ 58 w 139"/>
              <a:gd name="T11" fmla="*/ 297 h 318"/>
              <a:gd name="T12" fmla="*/ 94 w 139"/>
              <a:gd name="T13" fmla="*/ 318 h 3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"/>
              <a:gd name="T22" fmla="*/ 0 h 318"/>
              <a:gd name="T23" fmla="*/ 139 w 139"/>
              <a:gd name="T24" fmla="*/ 318 h 3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" h="318">
                <a:moveTo>
                  <a:pt x="139" y="0"/>
                </a:moveTo>
                <a:cubicBezTo>
                  <a:pt x="125" y="8"/>
                  <a:pt x="77" y="30"/>
                  <a:pt x="55" y="48"/>
                </a:cubicBezTo>
                <a:cubicBezTo>
                  <a:pt x="33" y="66"/>
                  <a:pt x="19" y="88"/>
                  <a:pt x="10" y="111"/>
                </a:cubicBezTo>
                <a:cubicBezTo>
                  <a:pt x="1" y="134"/>
                  <a:pt x="0" y="160"/>
                  <a:pt x="1" y="183"/>
                </a:cubicBezTo>
                <a:cubicBezTo>
                  <a:pt x="2" y="206"/>
                  <a:pt x="10" y="233"/>
                  <a:pt x="19" y="252"/>
                </a:cubicBezTo>
                <a:cubicBezTo>
                  <a:pt x="28" y="271"/>
                  <a:pt x="46" y="286"/>
                  <a:pt x="58" y="297"/>
                </a:cubicBezTo>
                <a:cubicBezTo>
                  <a:pt x="70" y="308"/>
                  <a:pt x="87" y="314"/>
                  <a:pt x="94" y="31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stealth" w="sm" len="lg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083" name="Text Box 273"/>
          <p:cNvSpPr txBox="1">
            <a:spLocks noChangeArrowheads="1"/>
          </p:cNvSpPr>
          <p:nvPr/>
        </p:nvSpPr>
        <p:spPr bwMode="auto">
          <a:xfrm flipH="1">
            <a:off x="3024188" y="7496175"/>
            <a:ext cx="2968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M</a:t>
            </a:r>
          </a:p>
        </p:txBody>
      </p:sp>
      <p:sp>
        <p:nvSpPr>
          <p:cNvPr id="2098" name="Text Box 353"/>
          <p:cNvSpPr txBox="1">
            <a:spLocks noChangeArrowheads="1"/>
          </p:cNvSpPr>
          <p:nvPr/>
        </p:nvSpPr>
        <p:spPr bwMode="auto">
          <a:xfrm>
            <a:off x="4660900" y="7497763"/>
            <a:ext cx="14573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/>
              <a:t>Lateral Torsional </a:t>
            </a:r>
          </a:p>
          <a:p>
            <a:r>
              <a:rPr lang="en-US" altLang="en-US" sz="1400"/>
              <a:t>Buckling (LTB)</a:t>
            </a:r>
          </a:p>
        </p:txBody>
      </p:sp>
      <p:sp>
        <p:nvSpPr>
          <p:cNvPr id="2099" name="Line 357"/>
          <p:cNvSpPr>
            <a:spLocks noChangeShapeType="1"/>
          </p:cNvSpPr>
          <p:nvPr/>
        </p:nvSpPr>
        <p:spPr bwMode="auto">
          <a:xfrm flipV="1">
            <a:off x="714375" y="7305675"/>
            <a:ext cx="95250" cy="9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0" name="Line 358"/>
          <p:cNvSpPr>
            <a:spLocks noChangeShapeType="1"/>
          </p:cNvSpPr>
          <p:nvPr/>
        </p:nvSpPr>
        <p:spPr bwMode="auto">
          <a:xfrm flipH="1" flipV="1">
            <a:off x="723900" y="7305675"/>
            <a:ext cx="95250" cy="9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1" name="Line 361"/>
          <p:cNvSpPr>
            <a:spLocks noChangeShapeType="1"/>
          </p:cNvSpPr>
          <p:nvPr/>
        </p:nvSpPr>
        <p:spPr bwMode="auto">
          <a:xfrm flipV="1">
            <a:off x="2914650" y="7286625"/>
            <a:ext cx="95250" cy="9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2" name="Line 362"/>
          <p:cNvSpPr>
            <a:spLocks noChangeShapeType="1"/>
          </p:cNvSpPr>
          <p:nvPr/>
        </p:nvSpPr>
        <p:spPr bwMode="auto">
          <a:xfrm flipH="1" flipV="1">
            <a:off x="2924175" y="7286625"/>
            <a:ext cx="95250" cy="9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16" name="Line 378"/>
          <p:cNvSpPr>
            <a:spLocks noChangeShapeType="1"/>
          </p:cNvSpPr>
          <p:nvPr/>
        </p:nvSpPr>
        <p:spPr bwMode="auto">
          <a:xfrm flipV="1">
            <a:off x="4076700" y="7070725"/>
            <a:ext cx="0" cy="320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2" name="Text Box 386"/>
          <p:cNvSpPr txBox="1">
            <a:spLocks noChangeArrowheads="1"/>
          </p:cNvSpPr>
          <p:nvPr/>
        </p:nvSpPr>
        <p:spPr bwMode="auto">
          <a:xfrm>
            <a:off x="4089400" y="6899275"/>
            <a:ext cx="12779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Lateral Displacement</a:t>
            </a:r>
          </a:p>
        </p:txBody>
      </p:sp>
      <p:sp>
        <p:nvSpPr>
          <p:cNvPr id="2123" name="Text Box 387"/>
          <p:cNvSpPr txBox="1">
            <a:spLocks noChangeArrowheads="1"/>
          </p:cNvSpPr>
          <p:nvPr/>
        </p:nvSpPr>
        <p:spPr bwMode="auto">
          <a:xfrm>
            <a:off x="3906838" y="6605588"/>
            <a:ext cx="14033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Torsional Displacement</a:t>
            </a:r>
          </a:p>
        </p:txBody>
      </p:sp>
      <p:sp>
        <p:nvSpPr>
          <p:cNvPr id="2132" name="AutoShape 433"/>
          <p:cNvSpPr>
            <a:spLocks noChangeArrowheads="1"/>
          </p:cNvSpPr>
          <p:nvPr/>
        </p:nvSpPr>
        <p:spPr bwMode="auto">
          <a:xfrm>
            <a:off x="762000" y="9239250"/>
            <a:ext cx="76200" cy="85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133" name="Line 435"/>
          <p:cNvSpPr>
            <a:spLocks noChangeShapeType="1"/>
          </p:cNvSpPr>
          <p:nvPr/>
        </p:nvSpPr>
        <p:spPr bwMode="auto">
          <a:xfrm>
            <a:off x="728663" y="9324975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4" name="Line 436"/>
          <p:cNvSpPr>
            <a:spLocks noChangeShapeType="1"/>
          </p:cNvSpPr>
          <p:nvPr/>
        </p:nvSpPr>
        <p:spPr bwMode="auto">
          <a:xfrm>
            <a:off x="752475" y="9323388"/>
            <a:ext cx="52388" cy="7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5" name="Line 437"/>
          <p:cNvSpPr>
            <a:spLocks noChangeShapeType="1"/>
          </p:cNvSpPr>
          <p:nvPr/>
        </p:nvSpPr>
        <p:spPr bwMode="auto">
          <a:xfrm>
            <a:off x="800100" y="9324975"/>
            <a:ext cx="52388" cy="74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6" name="Line 438"/>
          <p:cNvSpPr>
            <a:spLocks noChangeShapeType="1"/>
          </p:cNvSpPr>
          <p:nvPr/>
        </p:nvSpPr>
        <p:spPr bwMode="auto">
          <a:xfrm>
            <a:off x="838200" y="9320213"/>
            <a:ext cx="52388" cy="7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9" name="AutoShape 452"/>
          <p:cNvSpPr>
            <a:spLocks noChangeArrowheads="1"/>
          </p:cNvSpPr>
          <p:nvPr/>
        </p:nvSpPr>
        <p:spPr bwMode="auto">
          <a:xfrm>
            <a:off x="2976563" y="9239250"/>
            <a:ext cx="76200" cy="85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140" name="Line 454"/>
          <p:cNvSpPr>
            <a:spLocks noChangeShapeType="1"/>
          </p:cNvSpPr>
          <p:nvPr/>
        </p:nvSpPr>
        <p:spPr bwMode="auto">
          <a:xfrm>
            <a:off x="2943225" y="9324975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41" name="Line 455"/>
          <p:cNvSpPr>
            <a:spLocks noChangeShapeType="1"/>
          </p:cNvSpPr>
          <p:nvPr/>
        </p:nvSpPr>
        <p:spPr bwMode="auto">
          <a:xfrm>
            <a:off x="2967038" y="9326563"/>
            <a:ext cx="52387" cy="7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42" name="Line 456"/>
          <p:cNvSpPr>
            <a:spLocks noChangeShapeType="1"/>
          </p:cNvSpPr>
          <p:nvPr/>
        </p:nvSpPr>
        <p:spPr bwMode="auto">
          <a:xfrm>
            <a:off x="3014663" y="9324975"/>
            <a:ext cx="52387" cy="74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43" name="Line 457"/>
          <p:cNvSpPr>
            <a:spLocks noChangeShapeType="1"/>
          </p:cNvSpPr>
          <p:nvPr/>
        </p:nvSpPr>
        <p:spPr bwMode="auto">
          <a:xfrm>
            <a:off x="3052763" y="9320213"/>
            <a:ext cx="52387" cy="7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44" name="AutoShape 478"/>
          <p:cNvSpPr>
            <a:spLocks noChangeArrowheads="1"/>
          </p:cNvSpPr>
          <p:nvPr/>
        </p:nvSpPr>
        <p:spPr bwMode="auto">
          <a:xfrm flipV="1">
            <a:off x="766763" y="8780463"/>
            <a:ext cx="76200" cy="85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145" name="Line 480"/>
          <p:cNvSpPr>
            <a:spLocks noChangeShapeType="1"/>
          </p:cNvSpPr>
          <p:nvPr/>
        </p:nvSpPr>
        <p:spPr bwMode="auto">
          <a:xfrm flipV="1">
            <a:off x="733425" y="8780463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46" name="Line 481"/>
          <p:cNvSpPr>
            <a:spLocks noChangeShapeType="1"/>
          </p:cNvSpPr>
          <p:nvPr/>
        </p:nvSpPr>
        <p:spPr bwMode="auto">
          <a:xfrm flipV="1">
            <a:off x="754063" y="8701088"/>
            <a:ext cx="52387" cy="7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47" name="Line 482"/>
          <p:cNvSpPr>
            <a:spLocks noChangeShapeType="1"/>
          </p:cNvSpPr>
          <p:nvPr/>
        </p:nvSpPr>
        <p:spPr bwMode="auto">
          <a:xfrm flipV="1">
            <a:off x="804863" y="8705850"/>
            <a:ext cx="52387" cy="74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48" name="Line 483"/>
          <p:cNvSpPr>
            <a:spLocks noChangeShapeType="1"/>
          </p:cNvSpPr>
          <p:nvPr/>
        </p:nvSpPr>
        <p:spPr bwMode="auto">
          <a:xfrm flipV="1">
            <a:off x="842963" y="8710613"/>
            <a:ext cx="52387" cy="7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49" name="AutoShape 485"/>
          <p:cNvSpPr>
            <a:spLocks noChangeArrowheads="1"/>
          </p:cNvSpPr>
          <p:nvPr/>
        </p:nvSpPr>
        <p:spPr bwMode="auto">
          <a:xfrm flipV="1">
            <a:off x="2974975" y="8783638"/>
            <a:ext cx="76200" cy="85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150" name="Line 487"/>
          <p:cNvSpPr>
            <a:spLocks noChangeShapeType="1"/>
          </p:cNvSpPr>
          <p:nvPr/>
        </p:nvSpPr>
        <p:spPr bwMode="auto">
          <a:xfrm flipV="1">
            <a:off x="2941638" y="8783638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" name="Line 488"/>
          <p:cNvSpPr>
            <a:spLocks noChangeShapeType="1"/>
          </p:cNvSpPr>
          <p:nvPr/>
        </p:nvSpPr>
        <p:spPr bwMode="auto">
          <a:xfrm flipV="1">
            <a:off x="2959100" y="8707438"/>
            <a:ext cx="52388" cy="7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" name="Line 489"/>
          <p:cNvSpPr>
            <a:spLocks noChangeShapeType="1"/>
          </p:cNvSpPr>
          <p:nvPr/>
        </p:nvSpPr>
        <p:spPr bwMode="auto">
          <a:xfrm flipV="1">
            <a:off x="3013075" y="8709025"/>
            <a:ext cx="52388" cy="74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3" name="Line 490"/>
          <p:cNvSpPr>
            <a:spLocks noChangeShapeType="1"/>
          </p:cNvSpPr>
          <p:nvPr/>
        </p:nvSpPr>
        <p:spPr bwMode="auto">
          <a:xfrm flipV="1">
            <a:off x="3051175" y="8713788"/>
            <a:ext cx="52388" cy="7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8" name="Text Box 498"/>
          <p:cNvSpPr txBox="1">
            <a:spLocks noChangeArrowheads="1"/>
          </p:cNvSpPr>
          <p:nvPr/>
        </p:nvSpPr>
        <p:spPr bwMode="auto">
          <a:xfrm>
            <a:off x="1279525" y="9213850"/>
            <a:ext cx="12319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Compression Flange</a:t>
            </a:r>
          </a:p>
        </p:txBody>
      </p:sp>
      <p:sp>
        <p:nvSpPr>
          <p:cNvPr id="2159" name="Text Box 499"/>
          <p:cNvSpPr txBox="1">
            <a:spLocks noChangeArrowheads="1"/>
          </p:cNvSpPr>
          <p:nvPr/>
        </p:nvSpPr>
        <p:spPr bwMode="auto">
          <a:xfrm>
            <a:off x="3222625" y="8975725"/>
            <a:ext cx="9255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Lateral Braces</a:t>
            </a:r>
          </a:p>
        </p:txBody>
      </p:sp>
      <p:sp>
        <p:nvSpPr>
          <p:cNvPr id="2160" name="Line 501"/>
          <p:cNvSpPr>
            <a:spLocks noChangeShapeType="1"/>
          </p:cNvSpPr>
          <p:nvPr/>
        </p:nvSpPr>
        <p:spPr bwMode="auto">
          <a:xfrm flipV="1">
            <a:off x="3028950" y="9096375"/>
            <a:ext cx="114300" cy="180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1" name="Line 502"/>
          <p:cNvSpPr>
            <a:spLocks noChangeShapeType="1"/>
          </p:cNvSpPr>
          <p:nvPr/>
        </p:nvSpPr>
        <p:spPr bwMode="auto">
          <a:xfrm>
            <a:off x="3143250" y="9096375"/>
            <a:ext cx="123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2" name="Text Box 505"/>
          <p:cNvSpPr txBox="1">
            <a:spLocks noChangeArrowheads="1"/>
          </p:cNvSpPr>
          <p:nvPr/>
        </p:nvSpPr>
        <p:spPr bwMode="auto">
          <a:xfrm>
            <a:off x="974725" y="7004050"/>
            <a:ext cx="9255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Lateral Braces</a:t>
            </a:r>
          </a:p>
        </p:txBody>
      </p:sp>
      <p:sp>
        <p:nvSpPr>
          <p:cNvPr id="2163" name="Line 506"/>
          <p:cNvSpPr>
            <a:spLocks noChangeShapeType="1"/>
          </p:cNvSpPr>
          <p:nvPr/>
        </p:nvSpPr>
        <p:spPr bwMode="auto">
          <a:xfrm flipV="1">
            <a:off x="755650" y="7124700"/>
            <a:ext cx="139700" cy="222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64" name="Line 507"/>
          <p:cNvSpPr>
            <a:spLocks noChangeShapeType="1"/>
          </p:cNvSpPr>
          <p:nvPr/>
        </p:nvSpPr>
        <p:spPr bwMode="auto">
          <a:xfrm>
            <a:off x="895350" y="7124700"/>
            <a:ext cx="123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5" name="Text Box 512"/>
          <p:cNvSpPr txBox="1">
            <a:spLocks noChangeArrowheads="1"/>
          </p:cNvSpPr>
          <p:nvPr/>
        </p:nvSpPr>
        <p:spPr bwMode="auto">
          <a:xfrm>
            <a:off x="1946275" y="438150"/>
            <a:ext cx="2381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b="1" u="sng"/>
              <a:t>Beam Buckling Modes</a:t>
            </a:r>
            <a:endParaRPr lang="en-US" altLang="en-US" sz="1600"/>
          </a:p>
        </p:txBody>
      </p:sp>
      <p:sp>
        <p:nvSpPr>
          <p:cNvPr id="2056" name="Line 514"/>
          <p:cNvSpPr>
            <a:spLocks noChangeShapeType="1"/>
          </p:cNvSpPr>
          <p:nvPr/>
        </p:nvSpPr>
        <p:spPr bwMode="auto">
          <a:xfrm>
            <a:off x="0" y="2533650"/>
            <a:ext cx="685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7" name="Line 515"/>
          <p:cNvSpPr>
            <a:spLocks noChangeShapeType="1"/>
          </p:cNvSpPr>
          <p:nvPr/>
        </p:nvSpPr>
        <p:spPr bwMode="auto">
          <a:xfrm>
            <a:off x="0" y="4457700"/>
            <a:ext cx="685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8" name="Line 517"/>
          <p:cNvSpPr>
            <a:spLocks noChangeShapeType="1"/>
          </p:cNvSpPr>
          <p:nvPr/>
        </p:nvSpPr>
        <p:spPr bwMode="auto">
          <a:xfrm>
            <a:off x="0" y="6515100"/>
            <a:ext cx="685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99" name="Freeform 251"/>
          <p:cNvSpPr>
            <a:spLocks/>
          </p:cNvSpPr>
          <p:nvPr/>
        </p:nvSpPr>
        <p:spPr bwMode="auto">
          <a:xfrm>
            <a:off x="762000" y="3062288"/>
            <a:ext cx="2209800" cy="774700"/>
          </a:xfrm>
          <a:custGeom>
            <a:avLst/>
            <a:gdLst>
              <a:gd name="T0" fmla="*/ 1004 w 1392"/>
              <a:gd name="T1" fmla="*/ 0 h 488"/>
              <a:gd name="T2" fmla="*/ 1392 w 1392"/>
              <a:gd name="T3" fmla="*/ 0 h 488"/>
              <a:gd name="T4" fmla="*/ 1392 w 1392"/>
              <a:gd name="T5" fmla="*/ 488 h 488"/>
              <a:gd name="T6" fmla="*/ 0 w 1392"/>
              <a:gd name="T7" fmla="*/ 488 h 488"/>
              <a:gd name="T8" fmla="*/ 0 w 1392"/>
              <a:gd name="T9" fmla="*/ 2 h 488"/>
              <a:gd name="T10" fmla="*/ 398 w 1392"/>
              <a:gd name="T11" fmla="*/ 2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92" h="488">
                <a:moveTo>
                  <a:pt x="1004" y="0"/>
                </a:moveTo>
                <a:lnTo>
                  <a:pt x="1392" y="0"/>
                </a:lnTo>
                <a:lnTo>
                  <a:pt x="1392" y="488"/>
                </a:lnTo>
                <a:lnTo>
                  <a:pt x="0" y="488"/>
                </a:lnTo>
                <a:lnTo>
                  <a:pt x="0" y="2"/>
                </a:lnTo>
                <a:lnTo>
                  <a:pt x="398" y="2"/>
                </a:ln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03" name="Line 255"/>
          <p:cNvSpPr>
            <a:spLocks noChangeShapeType="1"/>
          </p:cNvSpPr>
          <p:nvPr/>
        </p:nvSpPr>
        <p:spPr bwMode="auto">
          <a:xfrm>
            <a:off x="765175" y="3151188"/>
            <a:ext cx="635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05" name="Line 257"/>
          <p:cNvSpPr>
            <a:spLocks noChangeShapeType="1"/>
          </p:cNvSpPr>
          <p:nvPr/>
        </p:nvSpPr>
        <p:spPr bwMode="auto">
          <a:xfrm>
            <a:off x="2360613" y="3151188"/>
            <a:ext cx="6111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06" name="Line 258"/>
          <p:cNvSpPr>
            <a:spLocks noChangeShapeType="1"/>
          </p:cNvSpPr>
          <p:nvPr/>
        </p:nvSpPr>
        <p:spPr bwMode="auto">
          <a:xfrm>
            <a:off x="760413" y="3751263"/>
            <a:ext cx="22113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0" name="Freeform 262"/>
          <p:cNvSpPr>
            <a:spLocks/>
          </p:cNvSpPr>
          <p:nvPr/>
        </p:nvSpPr>
        <p:spPr bwMode="auto">
          <a:xfrm>
            <a:off x="1384300" y="2976563"/>
            <a:ext cx="973138" cy="212725"/>
          </a:xfrm>
          <a:custGeom>
            <a:avLst/>
            <a:gdLst>
              <a:gd name="T0" fmla="*/ 0 w 611"/>
              <a:gd name="T1" fmla="*/ 54 h 133"/>
              <a:gd name="T2" fmla="*/ 141 w 611"/>
              <a:gd name="T3" fmla="*/ 5 h 133"/>
              <a:gd name="T4" fmla="*/ 273 w 611"/>
              <a:gd name="T5" fmla="*/ 84 h 133"/>
              <a:gd name="T6" fmla="*/ 378 w 611"/>
              <a:gd name="T7" fmla="*/ 132 h 133"/>
              <a:gd name="T8" fmla="*/ 498 w 611"/>
              <a:gd name="T9" fmla="*/ 75 h 133"/>
              <a:gd name="T10" fmla="*/ 611 w 611"/>
              <a:gd name="T11" fmla="*/ 5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1" h="133">
                <a:moveTo>
                  <a:pt x="0" y="54"/>
                </a:moveTo>
                <a:cubicBezTo>
                  <a:pt x="48" y="27"/>
                  <a:pt x="96" y="0"/>
                  <a:pt x="141" y="5"/>
                </a:cubicBezTo>
                <a:cubicBezTo>
                  <a:pt x="186" y="10"/>
                  <a:pt x="233" y="63"/>
                  <a:pt x="273" y="84"/>
                </a:cubicBezTo>
                <a:cubicBezTo>
                  <a:pt x="313" y="105"/>
                  <a:pt x="341" y="133"/>
                  <a:pt x="378" y="132"/>
                </a:cubicBezTo>
                <a:cubicBezTo>
                  <a:pt x="415" y="131"/>
                  <a:pt x="459" y="88"/>
                  <a:pt x="498" y="75"/>
                </a:cubicBezTo>
                <a:cubicBezTo>
                  <a:pt x="537" y="62"/>
                  <a:pt x="593" y="56"/>
                  <a:pt x="611" y="53"/>
                </a:cubicBez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1" name="Freeform 263"/>
          <p:cNvSpPr>
            <a:spLocks/>
          </p:cNvSpPr>
          <p:nvPr/>
        </p:nvSpPr>
        <p:spPr bwMode="auto">
          <a:xfrm>
            <a:off x="1393825" y="3065463"/>
            <a:ext cx="969963" cy="211137"/>
          </a:xfrm>
          <a:custGeom>
            <a:avLst/>
            <a:gdLst>
              <a:gd name="T0" fmla="*/ 0 w 611"/>
              <a:gd name="T1" fmla="*/ 54 h 133"/>
              <a:gd name="T2" fmla="*/ 141 w 611"/>
              <a:gd name="T3" fmla="*/ 5 h 133"/>
              <a:gd name="T4" fmla="*/ 273 w 611"/>
              <a:gd name="T5" fmla="*/ 84 h 133"/>
              <a:gd name="T6" fmla="*/ 378 w 611"/>
              <a:gd name="T7" fmla="*/ 132 h 133"/>
              <a:gd name="T8" fmla="*/ 498 w 611"/>
              <a:gd name="T9" fmla="*/ 75 h 133"/>
              <a:gd name="T10" fmla="*/ 611 w 611"/>
              <a:gd name="T11" fmla="*/ 5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1" h="133">
                <a:moveTo>
                  <a:pt x="0" y="54"/>
                </a:moveTo>
                <a:cubicBezTo>
                  <a:pt x="48" y="27"/>
                  <a:pt x="96" y="0"/>
                  <a:pt x="141" y="5"/>
                </a:cubicBezTo>
                <a:cubicBezTo>
                  <a:pt x="186" y="10"/>
                  <a:pt x="233" y="63"/>
                  <a:pt x="273" y="84"/>
                </a:cubicBezTo>
                <a:cubicBezTo>
                  <a:pt x="313" y="105"/>
                  <a:pt x="341" y="133"/>
                  <a:pt x="378" y="132"/>
                </a:cubicBezTo>
                <a:cubicBezTo>
                  <a:pt x="415" y="131"/>
                  <a:pt x="459" y="88"/>
                  <a:pt x="498" y="75"/>
                </a:cubicBezTo>
                <a:cubicBezTo>
                  <a:pt x="537" y="62"/>
                  <a:pt x="593" y="56"/>
                  <a:pt x="611" y="53"/>
                </a:cubicBez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2" name="Freeform 264"/>
          <p:cNvSpPr>
            <a:spLocks/>
          </p:cNvSpPr>
          <p:nvPr/>
        </p:nvSpPr>
        <p:spPr bwMode="auto">
          <a:xfrm>
            <a:off x="1765300" y="2992438"/>
            <a:ext cx="476250" cy="88900"/>
          </a:xfrm>
          <a:custGeom>
            <a:avLst/>
            <a:gdLst>
              <a:gd name="T0" fmla="*/ 0 w 300"/>
              <a:gd name="T1" fmla="*/ 47 h 56"/>
              <a:gd name="T2" fmla="*/ 93 w 300"/>
              <a:gd name="T3" fmla="*/ 13 h 56"/>
              <a:gd name="T4" fmla="*/ 168 w 300"/>
              <a:gd name="T5" fmla="*/ 4 h 56"/>
              <a:gd name="T6" fmla="*/ 219 w 300"/>
              <a:gd name="T7" fmla="*/ 35 h 56"/>
              <a:gd name="T8" fmla="*/ 300 w 300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" h="56">
                <a:moveTo>
                  <a:pt x="0" y="47"/>
                </a:moveTo>
                <a:cubicBezTo>
                  <a:pt x="32" y="33"/>
                  <a:pt x="65" y="20"/>
                  <a:pt x="93" y="13"/>
                </a:cubicBezTo>
                <a:cubicBezTo>
                  <a:pt x="121" y="6"/>
                  <a:pt x="147" y="0"/>
                  <a:pt x="168" y="4"/>
                </a:cubicBezTo>
                <a:cubicBezTo>
                  <a:pt x="189" y="8"/>
                  <a:pt x="197" y="26"/>
                  <a:pt x="219" y="35"/>
                </a:cubicBezTo>
                <a:cubicBezTo>
                  <a:pt x="241" y="44"/>
                  <a:pt x="284" y="55"/>
                  <a:pt x="300" y="5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5" name="Oval 291"/>
          <p:cNvSpPr>
            <a:spLocks noChangeAspect="1" noChangeArrowheads="1"/>
          </p:cNvSpPr>
          <p:nvPr/>
        </p:nvSpPr>
        <p:spPr bwMode="auto">
          <a:xfrm flipH="1" flipV="1">
            <a:off x="2974975" y="3924300"/>
            <a:ext cx="63500" cy="698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318" name="Freeform 270"/>
          <p:cNvSpPr>
            <a:spLocks/>
          </p:cNvSpPr>
          <p:nvPr/>
        </p:nvSpPr>
        <p:spPr bwMode="auto">
          <a:xfrm>
            <a:off x="3654425" y="2940050"/>
            <a:ext cx="842963" cy="885825"/>
          </a:xfrm>
          <a:custGeom>
            <a:avLst/>
            <a:gdLst>
              <a:gd name="T0" fmla="*/ 510 w 531"/>
              <a:gd name="T1" fmla="*/ 0 h 558"/>
              <a:gd name="T2" fmla="*/ 5 w 531"/>
              <a:gd name="T3" fmla="*/ 158 h 558"/>
              <a:gd name="T4" fmla="*/ 18 w 531"/>
              <a:gd name="T5" fmla="*/ 203 h 558"/>
              <a:gd name="T6" fmla="*/ 242 w 531"/>
              <a:gd name="T7" fmla="*/ 132 h 558"/>
              <a:gd name="T8" fmla="*/ 242 w 531"/>
              <a:gd name="T9" fmla="*/ 510 h 558"/>
              <a:gd name="T10" fmla="*/ 0 w 531"/>
              <a:gd name="T11" fmla="*/ 510 h 558"/>
              <a:gd name="T12" fmla="*/ 0 w 531"/>
              <a:gd name="T13" fmla="*/ 558 h 558"/>
              <a:gd name="T14" fmla="*/ 531 w 531"/>
              <a:gd name="T15" fmla="*/ 558 h 558"/>
              <a:gd name="T16" fmla="*/ 531 w 531"/>
              <a:gd name="T17" fmla="*/ 507 h 558"/>
              <a:gd name="T18" fmla="*/ 273 w 531"/>
              <a:gd name="T19" fmla="*/ 507 h 558"/>
              <a:gd name="T20" fmla="*/ 273 w 531"/>
              <a:gd name="T21" fmla="*/ 125 h 558"/>
              <a:gd name="T22" fmla="*/ 527 w 531"/>
              <a:gd name="T23" fmla="*/ 45 h 558"/>
              <a:gd name="T24" fmla="*/ 510 w 531"/>
              <a:gd name="T25" fmla="*/ 0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1" h="558">
                <a:moveTo>
                  <a:pt x="510" y="0"/>
                </a:moveTo>
                <a:lnTo>
                  <a:pt x="5" y="158"/>
                </a:lnTo>
                <a:lnTo>
                  <a:pt x="18" y="203"/>
                </a:lnTo>
                <a:lnTo>
                  <a:pt x="242" y="132"/>
                </a:lnTo>
                <a:lnTo>
                  <a:pt x="242" y="510"/>
                </a:lnTo>
                <a:lnTo>
                  <a:pt x="0" y="510"/>
                </a:lnTo>
                <a:lnTo>
                  <a:pt x="0" y="558"/>
                </a:lnTo>
                <a:lnTo>
                  <a:pt x="531" y="558"/>
                </a:lnTo>
                <a:lnTo>
                  <a:pt x="531" y="507"/>
                </a:lnTo>
                <a:lnTo>
                  <a:pt x="273" y="507"/>
                </a:lnTo>
                <a:lnTo>
                  <a:pt x="273" y="125"/>
                </a:lnTo>
                <a:lnTo>
                  <a:pt x="527" y="45"/>
                </a:lnTo>
                <a:lnTo>
                  <a:pt x="510" y="0"/>
                </a:lnTo>
                <a:close/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9" name="Line 271"/>
          <p:cNvSpPr>
            <a:spLocks noChangeShapeType="1"/>
          </p:cNvSpPr>
          <p:nvPr/>
        </p:nvSpPr>
        <p:spPr bwMode="auto">
          <a:xfrm flipV="1">
            <a:off x="3751263" y="3751263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20" name="Line 272"/>
          <p:cNvSpPr>
            <a:spLocks noChangeShapeType="1"/>
          </p:cNvSpPr>
          <p:nvPr/>
        </p:nvSpPr>
        <p:spPr bwMode="auto">
          <a:xfrm flipV="1">
            <a:off x="3794125" y="3749675"/>
            <a:ext cx="10636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21" name="Line 273"/>
          <p:cNvSpPr>
            <a:spLocks noChangeShapeType="1"/>
          </p:cNvSpPr>
          <p:nvPr/>
        </p:nvSpPr>
        <p:spPr bwMode="auto">
          <a:xfrm flipV="1">
            <a:off x="4210050" y="3749675"/>
            <a:ext cx="10636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22" name="Line 274"/>
          <p:cNvSpPr>
            <a:spLocks noChangeShapeType="1"/>
          </p:cNvSpPr>
          <p:nvPr/>
        </p:nvSpPr>
        <p:spPr bwMode="auto">
          <a:xfrm flipV="1">
            <a:off x="4252913" y="3748088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23" name="Line 275"/>
          <p:cNvSpPr>
            <a:spLocks noChangeShapeType="1"/>
          </p:cNvSpPr>
          <p:nvPr/>
        </p:nvSpPr>
        <p:spPr bwMode="auto">
          <a:xfrm flipV="1">
            <a:off x="4037013" y="3602038"/>
            <a:ext cx="52387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24" name="Line 276"/>
          <p:cNvSpPr>
            <a:spLocks noChangeShapeType="1"/>
          </p:cNvSpPr>
          <p:nvPr/>
        </p:nvSpPr>
        <p:spPr bwMode="auto">
          <a:xfrm flipV="1">
            <a:off x="4040188" y="3633788"/>
            <a:ext cx="47625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25" name="Line 277"/>
          <p:cNvSpPr>
            <a:spLocks noChangeShapeType="1"/>
          </p:cNvSpPr>
          <p:nvPr/>
        </p:nvSpPr>
        <p:spPr bwMode="auto">
          <a:xfrm flipV="1">
            <a:off x="4037013" y="3278188"/>
            <a:ext cx="52387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26" name="Line 278"/>
          <p:cNvSpPr>
            <a:spLocks noChangeShapeType="1"/>
          </p:cNvSpPr>
          <p:nvPr/>
        </p:nvSpPr>
        <p:spPr bwMode="auto">
          <a:xfrm flipV="1">
            <a:off x="4040188" y="3309938"/>
            <a:ext cx="47625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27" name="Line 279"/>
          <p:cNvSpPr>
            <a:spLocks noChangeShapeType="1"/>
          </p:cNvSpPr>
          <p:nvPr/>
        </p:nvSpPr>
        <p:spPr bwMode="auto">
          <a:xfrm flipV="1">
            <a:off x="4248150" y="2989263"/>
            <a:ext cx="50800" cy="9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28" name="Line 280"/>
          <p:cNvSpPr>
            <a:spLocks noChangeShapeType="1"/>
          </p:cNvSpPr>
          <p:nvPr/>
        </p:nvSpPr>
        <p:spPr bwMode="auto">
          <a:xfrm flipV="1">
            <a:off x="4275138" y="2984500"/>
            <a:ext cx="50800" cy="9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29" name="Line 281"/>
          <p:cNvSpPr>
            <a:spLocks noChangeShapeType="1"/>
          </p:cNvSpPr>
          <p:nvPr/>
        </p:nvSpPr>
        <p:spPr bwMode="auto">
          <a:xfrm flipV="1">
            <a:off x="3784600" y="3135313"/>
            <a:ext cx="50800" cy="9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0" name="Line 282"/>
          <p:cNvSpPr>
            <a:spLocks noChangeShapeType="1"/>
          </p:cNvSpPr>
          <p:nvPr/>
        </p:nvSpPr>
        <p:spPr bwMode="auto">
          <a:xfrm flipV="1">
            <a:off x="3825875" y="3121025"/>
            <a:ext cx="50800" cy="9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1" name="Rectangle 283"/>
          <p:cNvSpPr>
            <a:spLocks noChangeArrowheads="1"/>
          </p:cNvSpPr>
          <p:nvPr/>
        </p:nvSpPr>
        <p:spPr bwMode="auto">
          <a:xfrm>
            <a:off x="758825" y="1235075"/>
            <a:ext cx="2216150" cy="7683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32" name="AutoShape 289"/>
          <p:cNvSpPr>
            <a:spLocks noChangeArrowheads="1"/>
          </p:cNvSpPr>
          <p:nvPr/>
        </p:nvSpPr>
        <p:spPr bwMode="auto">
          <a:xfrm>
            <a:off x="2933700" y="2006600"/>
            <a:ext cx="76200" cy="85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333" name="Line 290"/>
          <p:cNvSpPr>
            <a:spLocks noChangeShapeType="1"/>
          </p:cNvSpPr>
          <p:nvPr/>
        </p:nvSpPr>
        <p:spPr bwMode="auto">
          <a:xfrm>
            <a:off x="2901950" y="2095500"/>
            <a:ext cx="152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34" name="Oval 291"/>
          <p:cNvSpPr>
            <a:spLocks noChangeAspect="1" noChangeArrowheads="1"/>
          </p:cNvSpPr>
          <p:nvPr/>
        </p:nvSpPr>
        <p:spPr bwMode="auto">
          <a:xfrm flipH="1" flipV="1">
            <a:off x="2898775" y="2093913"/>
            <a:ext cx="63500" cy="698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337" name="AutoShape 302"/>
          <p:cNvSpPr>
            <a:spLocks noChangeArrowheads="1"/>
          </p:cNvSpPr>
          <p:nvPr/>
        </p:nvSpPr>
        <p:spPr bwMode="auto">
          <a:xfrm>
            <a:off x="720725" y="2009775"/>
            <a:ext cx="76200" cy="85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338" name="Line 304"/>
          <p:cNvSpPr>
            <a:spLocks noChangeShapeType="1"/>
          </p:cNvSpPr>
          <p:nvPr/>
        </p:nvSpPr>
        <p:spPr bwMode="auto">
          <a:xfrm>
            <a:off x="687388" y="20955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39" name="Line 305"/>
          <p:cNvSpPr>
            <a:spLocks noChangeShapeType="1"/>
          </p:cNvSpPr>
          <p:nvPr/>
        </p:nvSpPr>
        <p:spPr bwMode="auto">
          <a:xfrm>
            <a:off x="712788" y="2093913"/>
            <a:ext cx="52387" cy="7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0" name="Line 306"/>
          <p:cNvSpPr>
            <a:spLocks noChangeShapeType="1"/>
          </p:cNvSpPr>
          <p:nvPr/>
        </p:nvSpPr>
        <p:spPr bwMode="auto">
          <a:xfrm>
            <a:off x="758825" y="2095500"/>
            <a:ext cx="52388" cy="74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1" name="Line 307"/>
          <p:cNvSpPr>
            <a:spLocks noChangeShapeType="1"/>
          </p:cNvSpPr>
          <p:nvPr/>
        </p:nvSpPr>
        <p:spPr bwMode="auto">
          <a:xfrm>
            <a:off x="796925" y="2092325"/>
            <a:ext cx="52388" cy="74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" name="Line 309"/>
          <p:cNvSpPr>
            <a:spLocks noChangeShapeType="1"/>
          </p:cNvSpPr>
          <p:nvPr/>
        </p:nvSpPr>
        <p:spPr bwMode="auto">
          <a:xfrm>
            <a:off x="2901950" y="2170113"/>
            <a:ext cx="1524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" name="Line 310"/>
          <p:cNvSpPr>
            <a:spLocks noChangeShapeType="1"/>
          </p:cNvSpPr>
          <p:nvPr/>
        </p:nvSpPr>
        <p:spPr bwMode="auto">
          <a:xfrm>
            <a:off x="2925763" y="2170113"/>
            <a:ext cx="52387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4" name="Line 311"/>
          <p:cNvSpPr>
            <a:spLocks noChangeShapeType="1"/>
          </p:cNvSpPr>
          <p:nvPr/>
        </p:nvSpPr>
        <p:spPr bwMode="auto">
          <a:xfrm>
            <a:off x="2973388" y="2170113"/>
            <a:ext cx="52387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5" name="Line 312"/>
          <p:cNvSpPr>
            <a:spLocks noChangeShapeType="1"/>
          </p:cNvSpPr>
          <p:nvPr/>
        </p:nvSpPr>
        <p:spPr bwMode="auto">
          <a:xfrm>
            <a:off x="3016250" y="2168525"/>
            <a:ext cx="52388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6" name="Oval 291"/>
          <p:cNvSpPr>
            <a:spLocks noChangeAspect="1" noChangeArrowheads="1"/>
          </p:cNvSpPr>
          <p:nvPr/>
        </p:nvSpPr>
        <p:spPr bwMode="auto">
          <a:xfrm flipH="1" flipV="1">
            <a:off x="2974975" y="2095500"/>
            <a:ext cx="63500" cy="698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348" name="Freeform 300"/>
          <p:cNvSpPr>
            <a:spLocks/>
          </p:cNvSpPr>
          <p:nvPr/>
        </p:nvSpPr>
        <p:spPr bwMode="auto">
          <a:xfrm>
            <a:off x="3654425" y="1235075"/>
            <a:ext cx="815975" cy="765175"/>
          </a:xfrm>
          <a:custGeom>
            <a:avLst/>
            <a:gdLst>
              <a:gd name="T0" fmla="*/ 240 w 514"/>
              <a:gd name="T1" fmla="*/ 48 h 482"/>
              <a:gd name="T2" fmla="*/ 2 w 514"/>
              <a:gd name="T3" fmla="*/ 48 h 482"/>
              <a:gd name="T4" fmla="*/ 2 w 514"/>
              <a:gd name="T5" fmla="*/ 0 h 482"/>
              <a:gd name="T6" fmla="*/ 512 w 514"/>
              <a:gd name="T7" fmla="*/ 0 h 482"/>
              <a:gd name="T8" fmla="*/ 512 w 514"/>
              <a:gd name="T9" fmla="*/ 50 h 482"/>
              <a:gd name="T10" fmla="*/ 272 w 514"/>
              <a:gd name="T11" fmla="*/ 50 h 482"/>
              <a:gd name="T12" fmla="*/ 272 w 514"/>
              <a:gd name="T13" fmla="*/ 434 h 482"/>
              <a:gd name="T14" fmla="*/ 514 w 514"/>
              <a:gd name="T15" fmla="*/ 434 h 482"/>
              <a:gd name="T16" fmla="*/ 514 w 514"/>
              <a:gd name="T17" fmla="*/ 482 h 482"/>
              <a:gd name="T18" fmla="*/ 0 w 514"/>
              <a:gd name="T19" fmla="*/ 482 h 482"/>
              <a:gd name="T20" fmla="*/ 0 w 514"/>
              <a:gd name="T21" fmla="*/ 432 h 482"/>
              <a:gd name="T22" fmla="*/ 240 w 514"/>
              <a:gd name="T23" fmla="*/ 432 h 482"/>
              <a:gd name="T24" fmla="*/ 240 w 514"/>
              <a:gd name="T25" fmla="*/ 48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4" h="482">
                <a:moveTo>
                  <a:pt x="240" y="48"/>
                </a:moveTo>
                <a:lnTo>
                  <a:pt x="2" y="48"/>
                </a:lnTo>
                <a:lnTo>
                  <a:pt x="2" y="0"/>
                </a:lnTo>
                <a:lnTo>
                  <a:pt x="512" y="0"/>
                </a:lnTo>
                <a:lnTo>
                  <a:pt x="512" y="50"/>
                </a:lnTo>
                <a:lnTo>
                  <a:pt x="272" y="50"/>
                </a:lnTo>
                <a:lnTo>
                  <a:pt x="272" y="434"/>
                </a:lnTo>
                <a:lnTo>
                  <a:pt x="514" y="434"/>
                </a:lnTo>
                <a:lnTo>
                  <a:pt x="514" y="482"/>
                </a:lnTo>
                <a:lnTo>
                  <a:pt x="0" y="482"/>
                </a:lnTo>
                <a:lnTo>
                  <a:pt x="0" y="432"/>
                </a:lnTo>
                <a:lnTo>
                  <a:pt x="240" y="432"/>
                </a:lnTo>
                <a:lnTo>
                  <a:pt x="240" y="48"/>
                </a:lnTo>
                <a:close/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49" name="Line 301"/>
          <p:cNvSpPr>
            <a:spLocks noChangeShapeType="1"/>
          </p:cNvSpPr>
          <p:nvPr/>
        </p:nvSpPr>
        <p:spPr bwMode="auto">
          <a:xfrm flipV="1">
            <a:off x="3740150" y="1920875"/>
            <a:ext cx="10636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0" name="Line 302"/>
          <p:cNvSpPr>
            <a:spLocks noChangeShapeType="1"/>
          </p:cNvSpPr>
          <p:nvPr/>
        </p:nvSpPr>
        <p:spPr bwMode="auto">
          <a:xfrm flipV="1">
            <a:off x="3781425" y="1922463"/>
            <a:ext cx="10636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1" name="Line 303"/>
          <p:cNvSpPr>
            <a:spLocks noChangeShapeType="1"/>
          </p:cNvSpPr>
          <p:nvPr/>
        </p:nvSpPr>
        <p:spPr bwMode="auto">
          <a:xfrm flipV="1">
            <a:off x="4200525" y="1924050"/>
            <a:ext cx="10636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2" name="Line 304"/>
          <p:cNvSpPr>
            <a:spLocks noChangeShapeType="1"/>
          </p:cNvSpPr>
          <p:nvPr/>
        </p:nvSpPr>
        <p:spPr bwMode="auto">
          <a:xfrm flipV="1">
            <a:off x="4241800" y="1924050"/>
            <a:ext cx="10636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3" name="Line 305"/>
          <p:cNvSpPr>
            <a:spLocks noChangeShapeType="1"/>
          </p:cNvSpPr>
          <p:nvPr/>
        </p:nvSpPr>
        <p:spPr bwMode="auto">
          <a:xfrm flipV="1">
            <a:off x="4030663" y="1770063"/>
            <a:ext cx="52387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4" name="Line 306"/>
          <p:cNvSpPr>
            <a:spLocks noChangeShapeType="1"/>
          </p:cNvSpPr>
          <p:nvPr/>
        </p:nvSpPr>
        <p:spPr bwMode="auto">
          <a:xfrm flipV="1">
            <a:off x="4033838" y="1801813"/>
            <a:ext cx="47625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" name="Line 309"/>
          <p:cNvSpPr>
            <a:spLocks noChangeShapeType="1"/>
          </p:cNvSpPr>
          <p:nvPr/>
        </p:nvSpPr>
        <p:spPr bwMode="auto">
          <a:xfrm flipV="1">
            <a:off x="3759200" y="1236663"/>
            <a:ext cx="10636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" name="Line 310"/>
          <p:cNvSpPr>
            <a:spLocks noChangeShapeType="1"/>
          </p:cNvSpPr>
          <p:nvPr/>
        </p:nvSpPr>
        <p:spPr bwMode="auto">
          <a:xfrm flipV="1">
            <a:off x="3798888" y="1235075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9" name="Line 311"/>
          <p:cNvSpPr>
            <a:spLocks noChangeShapeType="1"/>
          </p:cNvSpPr>
          <p:nvPr/>
        </p:nvSpPr>
        <p:spPr bwMode="auto">
          <a:xfrm flipV="1">
            <a:off x="4214813" y="1235075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0" name="Line 312"/>
          <p:cNvSpPr>
            <a:spLocks noChangeShapeType="1"/>
          </p:cNvSpPr>
          <p:nvPr/>
        </p:nvSpPr>
        <p:spPr bwMode="auto">
          <a:xfrm flipV="1">
            <a:off x="4252913" y="1235075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1" name="Line 313"/>
          <p:cNvSpPr>
            <a:spLocks noChangeShapeType="1"/>
          </p:cNvSpPr>
          <p:nvPr/>
        </p:nvSpPr>
        <p:spPr bwMode="auto">
          <a:xfrm flipV="1">
            <a:off x="4037013" y="1387475"/>
            <a:ext cx="52387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2" name="Line 314"/>
          <p:cNvSpPr>
            <a:spLocks noChangeShapeType="1"/>
          </p:cNvSpPr>
          <p:nvPr/>
        </p:nvSpPr>
        <p:spPr bwMode="auto">
          <a:xfrm flipV="1">
            <a:off x="4035425" y="1419225"/>
            <a:ext cx="47625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9" name="AutoShape 289"/>
          <p:cNvSpPr>
            <a:spLocks noChangeArrowheads="1"/>
          </p:cNvSpPr>
          <p:nvPr/>
        </p:nvSpPr>
        <p:spPr bwMode="auto">
          <a:xfrm>
            <a:off x="2962275" y="5895975"/>
            <a:ext cx="76200" cy="85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370" name="Line 290"/>
          <p:cNvSpPr>
            <a:spLocks noChangeShapeType="1"/>
          </p:cNvSpPr>
          <p:nvPr/>
        </p:nvSpPr>
        <p:spPr bwMode="auto">
          <a:xfrm>
            <a:off x="2930525" y="5984875"/>
            <a:ext cx="152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1" name="Oval 291"/>
          <p:cNvSpPr>
            <a:spLocks noChangeAspect="1" noChangeArrowheads="1"/>
          </p:cNvSpPr>
          <p:nvPr/>
        </p:nvSpPr>
        <p:spPr bwMode="auto">
          <a:xfrm flipH="1" flipV="1">
            <a:off x="2927350" y="5983288"/>
            <a:ext cx="63500" cy="698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372" name="AutoShape 302"/>
          <p:cNvSpPr>
            <a:spLocks noChangeArrowheads="1"/>
          </p:cNvSpPr>
          <p:nvPr/>
        </p:nvSpPr>
        <p:spPr bwMode="auto">
          <a:xfrm>
            <a:off x="758825" y="5895975"/>
            <a:ext cx="76200" cy="857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373" name="Line 304"/>
          <p:cNvSpPr>
            <a:spLocks noChangeShapeType="1"/>
          </p:cNvSpPr>
          <p:nvPr/>
        </p:nvSpPr>
        <p:spPr bwMode="auto">
          <a:xfrm>
            <a:off x="725488" y="59817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4" name="Line 305"/>
          <p:cNvSpPr>
            <a:spLocks noChangeShapeType="1"/>
          </p:cNvSpPr>
          <p:nvPr/>
        </p:nvSpPr>
        <p:spPr bwMode="auto">
          <a:xfrm>
            <a:off x="750888" y="5980113"/>
            <a:ext cx="52387" cy="7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5" name="Line 306"/>
          <p:cNvSpPr>
            <a:spLocks noChangeShapeType="1"/>
          </p:cNvSpPr>
          <p:nvPr/>
        </p:nvSpPr>
        <p:spPr bwMode="auto">
          <a:xfrm>
            <a:off x="796925" y="5981700"/>
            <a:ext cx="52388" cy="74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6" name="Line 307"/>
          <p:cNvSpPr>
            <a:spLocks noChangeShapeType="1"/>
          </p:cNvSpPr>
          <p:nvPr/>
        </p:nvSpPr>
        <p:spPr bwMode="auto">
          <a:xfrm>
            <a:off x="835025" y="5978525"/>
            <a:ext cx="52388" cy="74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7" name="Line 309"/>
          <p:cNvSpPr>
            <a:spLocks noChangeShapeType="1"/>
          </p:cNvSpPr>
          <p:nvPr/>
        </p:nvSpPr>
        <p:spPr bwMode="auto">
          <a:xfrm>
            <a:off x="2930525" y="6059488"/>
            <a:ext cx="1524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8" name="Line 310"/>
          <p:cNvSpPr>
            <a:spLocks noChangeShapeType="1"/>
          </p:cNvSpPr>
          <p:nvPr/>
        </p:nvSpPr>
        <p:spPr bwMode="auto">
          <a:xfrm>
            <a:off x="2954338" y="6059488"/>
            <a:ext cx="52387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9" name="Line 311"/>
          <p:cNvSpPr>
            <a:spLocks noChangeShapeType="1"/>
          </p:cNvSpPr>
          <p:nvPr/>
        </p:nvSpPr>
        <p:spPr bwMode="auto">
          <a:xfrm>
            <a:off x="3001963" y="6059488"/>
            <a:ext cx="52387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0" name="Line 312"/>
          <p:cNvSpPr>
            <a:spLocks noChangeShapeType="1"/>
          </p:cNvSpPr>
          <p:nvPr/>
        </p:nvSpPr>
        <p:spPr bwMode="auto">
          <a:xfrm>
            <a:off x="3044825" y="6057900"/>
            <a:ext cx="52388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1" name="Oval 291"/>
          <p:cNvSpPr>
            <a:spLocks noChangeAspect="1" noChangeArrowheads="1"/>
          </p:cNvSpPr>
          <p:nvPr/>
        </p:nvSpPr>
        <p:spPr bwMode="auto">
          <a:xfrm flipH="1" flipV="1">
            <a:off x="3003550" y="5984875"/>
            <a:ext cx="63500" cy="698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382" name="Freeform 334"/>
          <p:cNvSpPr>
            <a:spLocks/>
          </p:cNvSpPr>
          <p:nvPr/>
        </p:nvSpPr>
        <p:spPr bwMode="auto">
          <a:xfrm>
            <a:off x="3656013" y="5122863"/>
            <a:ext cx="838200" cy="76200"/>
          </a:xfrm>
          <a:custGeom>
            <a:avLst/>
            <a:gdLst>
              <a:gd name="T0" fmla="*/ 246 w 528"/>
              <a:gd name="T1" fmla="*/ 48 h 48"/>
              <a:gd name="T2" fmla="*/ 0 w 528"/>
              <a:gd name="T3" fmla="*/ 48 h 48"/>
              <a:gd name="T4" fmla="*/ 0 w 528"/>
              <a:gd name="T5" fmla="*/ 0 h 48"/>
              <a:gd name="T6" fmla="*/ 528 w 528"/>
              <a:gd name="T7" fmla="*/ 0 h 48"/>
              <a:gd name="T8" fmla="*/ 528 w 528"/>
              <a:gd name="T9" fmla="*/ 48 h 48"/>
              <a:gd name="T10" fmla="*/ 283 w 528"/>
              <a:gd name="T11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8" h="48">
                <a:moveTo>
                  <a:pt x="246" y="48"/>
                </a:moveTo>
                <a:lnTo>
                  <a:pt x="0" y="48"/>
                </a:lnTo>
                <a:lnTo>
                  <a:pt x="0" y="0"/>
                </a:lnTo>
                <a:lnTo>
                  <a:pt x="528" y="0"/>
                </a:lnTo>
                <a:lnTo>
                  <a:pt x="528" y="48"/>
                </a:lnTo>
                <a:lnTo>
                  <a:pt x="283" y="48"/>
                </a:ln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3" name="Freeform 335"/>
          <p:cNvSpPr>
            <a:spLocks/>
          </p:cNvSpPr>
          <p:nvPr/>
        </p:nvSpPr>
        <p:spPr bwMode="auto">
          <a:xfrm>
            <a:off x="3656013" y="5805488"/>
            <a:ext cx="839787" cy="80962"/>
          </a:xfrm>
          <a:custGeom>
            <a:avLst/>
            <a:gdLst>
              <a:gd name="T0" fmla="*/ 253 w 529"/>
              <a:gd name="T1" fmla="*/ 3 h 51"/>
              <a:gd name="T2" fmla="*/ 0 w 529"/>
              <a:gd name="T3" fmla="*/ 3 h 51"/>
              <a:gd name="T4" fmla="*/ 0 w 529"/>
              <a:gd name="T5" fmla="*/ 51 h 51"/>
              <a:gd name="T6" fmla="*/ 529 w 529"/>
              <a:gd name="T7" fmla="*/ 51 h 51"/>
              <a:gd name="T8" fmla="*/ 529 w 529"/>
              <a:gd name="T9" fmla="*/ 0 h 51"/>
              <a:gd name="T10" fmla="*/ 288 w 529"/>
              <a:gd name="T11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9" h="51">
                <a:moveTo>
                  <a:pt x="253" y="3"/>
                </a:moveTo>
                <a:lnTo>
                  <a:pt x="0" y="3"/>
                </a:lnTo>
                <a:lnTo>
                  <a:pt x="0" y="51"/>
                </a:lnTo>
                <a:lnTo>
                  <a:pt x="529" y="51"/>
                </a:lnTo>
                <a:lnTo>
                  <a:pt x="529" y="0"/>
                </a:lnTo>
                <a:lnTo>
                  <a:pt x="288" y="0"/>
                </a:ln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4" name="Line 336"/>
          <p:cNvSpPr>
            <a:spLocks noChangeShapeType="1"/>
          </p:cNvSpPr>
          <p:nvPr/>
        </p:nvSpPr>
        <p:spPr bwMode="auto">
          <a:xfrm flipV="1">
            <a:off x="3776663" y="5808663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5" name="Line 337"/>
          <p:cNvSpPr>
            <a:spLocks noChangeShapeType="1"/>
          </p:cNvSpPr>
          <p:nvPr/>
        </p:nvSpPr>
        <p:spPr bwMode="auto">
          <a:xfrm flipV="1">
            <a:off x="3821113" y="5810250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6" name="Line 338"/>
          <p:cNvSpPr>
            <a:spLocks noChangeShapeType="1"/>
          </p:cNvSpPr>
          <p:nvPr/>
        </p:nvSpPr>
        <p:spPr bwMode="auto">
          <a:xfrm flipV="1">
            <a:off x="4237038" y="5808663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7" name="Line 339"/>
          <p:cNvSpPr>
            <a:spLocks noChangeShapeType="1"/>
          </p:cNvSpPr>
          <p:nvPr/>
        </p:nvSpPr>
        <p:spPr bwMode="auto">
          <a:xfrm flipV="1">
            <a:off x="4278313" y="5807075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8" name="Line 340"/>
          <p:cNvSpPr>
            <a:spLocks noChangeShapeType="1"/>
          </p:cNvSpPr>
          <p:nvPr/>
        </p:nvSpPr>
        <p:spPr bwMode="auto">
          <a:xfrm flipV="1">
            <a:off x="4046538" y="5692775"/>
            <a:ext cx="52387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9" name="Line 341"/>
          <p:cNvSpPr>
            <a:spLocks noChangeShapeType="1"/>
          </p:cNvSpPr>
          <p:nvPr/>
        </p:nvSpPr>
        <p:spPr bwMode="auto">
          <a:xfrm flipV="1">
            <a:off x="4057650" y="5724525"/>
            <a:ext cx="47625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0" name="Line 342"/>
          <p:cNvSpPr>
            <a:spLocks noChangeShapeType="1"/>
          </p:cNvSpPr>
          <p:nvPr/>
        </p:nvSpPr>
        <p:spPr bwMode="auto">
          <a:xfrm flipV="1">
            <a:off x="3789363" y="5124450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1" name="Line 343"/>
          <p:cNvSpPr>
            <a:spLocks noChangeShapeType="1"/>
          </p:cNvSpPr>
          <p:nvPr/>
        </p:nvSpPr>
        <p:spPr bwMode="auto">
          <a:xfrm flipV="1">
            <a:off x="3833813" y="5124450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2" name="Line 344"/>
          <p:cNvSpPr>
            <a:spLocks noChangeShapeType="1"/>
          </p:cNvSpPr>
          <p:nvPr/>
        </p:nvSpPr>
        <p:spPr bwMode="auto">
          <a:xfrm flipV="1">
            <a:off x="4248150" y="5122863"/>
            <a:ext cx="10636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3" name="Line 345"/>
          <p:cNvSpPr>
            <a:spLocks noChangeShapeType="1"/>
          </p:cNvSpPr>
          <p:nvPr/>
        </p:nvSpPr>
        <p:spPr bwMode="auto">
          <a:xfrm flipV="1">
            <a:off x="4287838" y="5122863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4" name="Line 346"/>
          <p:cNvSpPr>
            <a:spLocks noChangeShapeType="1"/>
          </p:cNvSpPr>
          <p:nvPr/>
        </p:nvSpPr>
        <p:spPr bwMode="auto">
          <a:xfrm flipV="1">
            <a:off x="4011613" y="5262563"/>
            <a:ext cx="77787" cy="42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5" name="Line 347"/>
          <p:cNvSpPr>
            <a:spLocks noChangeShapeType="1"/>
          </p:cNvSpPr>
          <p:nvPr/>
        </p:nvSpPr>
        <p:spPr bwMode="auto">
          <a:xfrm flipV="1">
            <a:off x="4025900" y="5233988"/>
            <a:ext cx="73025" cy="41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9" name="Freeform 351"/>
          <p:cNvSpPr>
            <a:spLocks/>
          </p:cNvSpPr>
          <p:nvPr/>
        </p:nvSpPr>
        <p:spPr bwMode="auto">
          <a:xfrm>
            <a:off x="1809750" y="1066800"/>
            <a:ext cx="200025" cy="352425"/>
          </a:xfrm>
          <a:custGeom>
            <a:avLst/>
            <a:gdLst>
              <a:gd name="T0" fmla="*/ 0 w 126"/>
              <a:gd name="T1" fmla="*/ 0 h 222"/>
              <a:gd name="T2" fmla="*/ 126 w 126"/>
              <a:gd name="T3" fmla="*/ 0 h 222"/>
              <a:gd name="T4" fmla="*/ 126 w 126"/>
              <a:gd name="T5" fmla="*/ 22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6" h="222">
                <a:moveTo>
                  <a:pt x="0" y="0"/>
                </a:moveTo>
                <a:lnTo>
                  <a:pt x="126" y="0"/>
                </a:lnTo>
                <a:lnTo>
                  <a:pt x="126" y="222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0" name="Text Box 41"/>
          <p:cNvSpPr txBox="1">
            <a:spLocks noChangeArrowheads="1"/>
          </p:cNvSpPr>
          <p:nvPr/>
        </p:nvSpPr>
        <p:spPr bwMode="auto">
          <a:xfrm flipH="1">
            <a:off x="1587500" y="914400"/>
            <a:ext cx="3032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2401" name="Line 353"/>
          <p:cNvSpPr>
            <a:spLocks noChangeShapeType="1"/>
          </p:cNvSpPr>
          <p:nvPr/>
        </p:nvSpPr>
        <p:spPr bwMode="auto">
          <a:xfrm>
            <a:off x="3743325" y="2357438"/>
            <a:ext cx="6953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2" name="Text Box 41"/>
          <p:cNvSpPr txBox="1">
            <a:spLocks noChangeArrowheads="1"/>
          </p:cNvSpPr>
          <p:nvPr/>
        </p:nvSpPr>
        <p:spPr bwMode="auto">
          <a:xfrm flipH="1">
            <a:off x="3906838" y="2066925"/>
            <a:ext cx="3032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2403" name="Freeform 355"/>
          <p:cNvSpPr>
            <a:spLocks/>
          </p:cNvSpPr>
          <p:nvPr/>
        </p:nvSpPr>
        <p:spPr bwMode="auto">
          <a:xfrm>
            <a:off x="1862138" y="2781300"/>
            <a:ext cx="200025" cy="352425"/>
          </a:xfrm>
          <a:custGeom>
            <a:avLst/>
            <a:gdLst>
              <a:gd name="T0" fmla="*/ 0 w 126"/>
              <a:gd name="T1" fmla="*/ 0 h 222"/>
              <a:gd name="T2" fmla="*/ 126 w 126"/>
              <a:gd name="T3" fmla="*/ 0 h 222"/>
              <a:gd name="T4" fmla="*/ 126 w 126"/>
              <a:gd name="T5" fmla="*/ 22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6" h="222">
                <a:moveTo>
                  <a:pt x="0" y="0"/>
                </a:moveTo>
                <a:lnTo>
                  <a:pt x="126" y="0"/>
                </a:lnTo>
                <a:lnTo>
                  <a:pt x="126" y="222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4" name="Text Box 41"/>
          <p:cNvSpPr txBox="1">
            <a:spLocks noChangeArrowheads="1"/>
          </p:cNvSpPr>
          <p:nvPr/>
        </p:nvSpPr>
        <p:spPr bwMode="auto">
          <a:xfrm flipH="1">
            <a:off x="1639888" y="2628900"/>
            <a:ext cx="3032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2405" name="Line 357"/>
          <p:cNvSpPr>
            <a:spLocks noChangeShapeType="1"/>
          </p:cNvSpPr>
          <p:nvPr/>
        </p:nvSpPr>
        <p:spPr bwMode="auto">
          <a:xfrm>
            <a:off x="3748088" y="4200525"/>
            <a:ext cx="6953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6" name="Text Box 41"/>
          <p:cNvSpPr txBox="1">
            <a:spLocks noChangeArrowheads="1"/>
          </p:cNvSpPr>
          <p:nvPr/>
        </p:nvSpPr>
        <p:spPr bwMode="auto">
          <a:xfrm flipH="1">
            <a:off x="3911600" y="3910013"/>
            <a:ext cx="3032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2407" name="Freeform 359"/>
          <p:cNvSpPr>
            <a:spLocks/>
          </p:cNvSpPr>
          <p:nvPr/>
        </p:nvSpPr>
        <p:spPr bwMode="auto">
          <a:xfrm>
            <a:off x="1571625" y="4838700"/>
            <a:ext cx="200025" cy="352425"/>
          </a:xfrm>
          <a:custGeom>
            <a:avLst/>
            <a:gdLst>
              <a:gd name="T0" fmla="*/ 0 w 126"/>
              <a:gd name="T1" fmla="*/ 0 h 222"/>
              <a:gd name="T2" fmla="*/ 126 w 126"/>
              <a:gd name="T3" fmla="*/ 0 h 222"/>
              <a:gd name="T4" fmla="*/ 126 w 126"/>
              <a:gd name="T5" fmla="*/ 22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6" h="222">
                <a:moveTo>
                  <a:pt x="0" y="0"/>
                </a:moveTo>
                <a:lnTo>
                  <a:pt x="126" y="0"/>
                </a:lnTo>
                <a:lnTo>
                  <a:pt x="126" y="222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8" name="Text Box 41"/>
          <p:cNvSpPr txBox="1">
            <a:spLocks noChangeArrowheads="1"/>
          </p:cNvSpPr>
          <p:nvPr/>
        </p:nvSpPr>
        <p:spPr bwMode="auto">
          <a:xfrm flipH="1">
            <a:off x="1349375" y="4686300"/>
            <a:ext cx="3032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2409" name="Line 361"/>
          <p:cNvSpPr>
            <a:spLocks noChangeShapeType="1"/>
          </p:cNvSpPr>
          <p:nvPr/>
        </p:nvSpPr>
        <p:spPr bwMode="auto">
          <a:xfrm>
            <a:off x="3762375" y="6310313"/>
            <a:ext cx="6953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0" name="Text Box 41"/>
          <p:cNvSpPr txBox="1">
            <a:spLocks noChangeArrowheads="1"/>
          </p:cNvSpPr>
          <p:nvPr/>
        </p:nvSpPr>
        <p:spPr bwMode="auto">
          <a:xfrm flipH="1">
            <a:off x="3925888" y="6019800"/>
            <a:ext cx="3032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2415" name="Freeform 367"/>
          <p:cNvSpPr>
            <a:spLocks/>
          </p:cNvSpPr>
          <p:nvPr/>
        </p:nvSpPr>
        <p:spPr bwMode="auto">
          <a:xfrm>
            <a:off x="1905000" y="6924675"/>
            <a:ext cx="200025" cy="352425"/>
          </a:xfrm>
          <a:custGeom>
            <a:avLst/>
            <a:gdLst>
              <a:gd name="T0" fmla="*/ 0 w 126"/>
              <a:gd name="T1" fmla="*/ 0 h 222"/>
              <a:gd name="T2" fmla="*/ 126 w 126"/>
              <a:gd name="T3" fmla="*/ 0 h 222"/>
              <a:gd name="T4" fmla="*/ 126 w 126"/>
              <a:gd name="T5" fmla="*/ 22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6" h="222">
                <a:moveTo>
                  <a:pt x="0" y="0"/>
                </a:moveTo>
                <a:lnTo>
                  <a:pt x="126" y="0"/>
                </a:lnTo>
                <a:lnTo>
                  <a:pt x="126" y="222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6" name="Text Box 41"/>
          <p:cNvSpPr txBox="1">
            <a:spLocks noChangeArrowheads="1"/>
          </p:cNvSpPr>
          <p:nvPr/>
        </p:nvSpPr>
        <p:spPr bwMode="auto">
          <a:xfrm flipH="1">
            <a:off x="1682750" y="6772275"/>
            <a:ext cx="3032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2417" name="Line 369"/>
          <p:cNvSpPr>
            <a:spLocks noChangeShapeType="1"/>
          </p:cNvSpPr>
          <p:nvPr/>
        </p:nvSpPr>
        <p:spPr bwMode="auto">
          <a:xfrm>
            <a:off x="3800475" y="8643938"/>
            <a:ext cx="6953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8" name="Text Box 41"/>
          <p:cNvSpPr txBox="1">
            <a:spLocks noChangeArrowheads="1"/>
          </p:cNvSpPr>
          <p:nvPr/>
        </p:nvSpPr>
        <p:spPr bwMode="auto">
          <a:xfrm flipH="1">
            <a:off x="3963988" y="8353425"/>
            <a:ext cx="3032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2420" name="Freeform 372"/>
          <p:cNvSpPr>
            <a:spLocks/>
          </p:cNvSpPr>
          <p:nvPr/>
        </p:nvSpPr>
        <p:spPr bwMode="auto">
          <a:xfrm>
            <a:off x="2352675" y="7048500"/>
            <a:ext cx="809625" cy="228600"/>
          </a:xfrm>
          <a:custGeom>
            <a:avLst/>
            <a:gdLst>
              <a:gd name="T0" fmla="*/ 510 w 510"/>
              <a:gd name="T1" fmla="*/ 144 h 144"/>
              <a:gd name="T2" fmla="*/ 510 w 510"/>
              <a:gd name="T3" fmla="*/ 0 h 144"/>
              <a:gd name="T4" fmla="*/ 0 w 510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10" h="144">
                <a:moveTo>
                  <a:pt x="510" y="144"/>
                </a:moveTo>
                <a:lnTo>
                  <a:pt x="510" y="0"/>
                </a:lnTo>
                <a:lnTo>
                  <a:pt x="0" y="0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1" name="Text Box 41"/>
          <p:cNvSpPr txBox="1">
            <a:spLocks noChangeArrowheads="1"/>
          </p:cNvSpPr>
          <p:nvPr/>
        </p:nvSpPr>
        <p:spPr bwMode="auto">
          <a:xfrm flipH="1">
            <a:off x="3016250" y="7219950"/>
            <a:ext cx="3032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422" name="Line 374"/>
          <p:cNvSpPr>
            <a:spLocks noChangeShapeType="1"/>
          </p:cNvSpPr>
          <p:nvPr/>
        </p:nvSpPr>
        <p:spPr bwMode="auto">
          <a:xfrm>
            <a:off x="1581150" y="9929813"/>
            <a:ext cx="6953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3" name="Text Box 41"/>
          <p:cNvSpPr txBox="1">
            <a:spLocks noChangeArrowheads="1"/>
          </p:cNvSpPr>
          <p:nvPr/>
        </p:nvSpPr>
        <p:spPr bwMode="auto">
          <a:xfrm flipH="1">
            <a:off x="1744663" y="9639300"/>
            <a:ext cx="3032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424" name="Rectangle 376"/>
          <p:cNvSpPr>
            <a:spLocks noChangeArrowheads="1"/>
          </p:cNvSpPr>
          <p:nvPr/>
        </p:nvSpPr>
        <p:spPr bwMode="auto">
          <a:xfrm>
            <a:off x="804863" y="8872538"/>
            <a:ext cx="2209800" cy="36671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6" name="Line 378"/>
          <p:cNvSpPr>
            <a:spLocks noChangeShapeType="1"/>
          </p:cNvSpPr>
          <p:nvPr/>
        </p:nvSpPr>
        <p:spPr bwMode="auto">
          <a:xfrm>
            <a:off x="492125" y="9063038"/>
            <a:ext cx="26749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" name="Line 379"/>
          <p:cNvSpPr>
            <a:spLocks noChangeShapeType="1"/>
          </p:cNvSpPr>
          <p:nvPr/>
        </p:nvSpPr>
        <p:spPr bwMode="auto">
          <a:xfrm>
            <a:off x="800100" y="9048750"/>
            <a:ext cx="2214563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33" name="Rectangle 385"/>
          <p:cNvSpPr>
            <a:spLocks noChangeArrowheads="1"/>
          </p:cNvSpPr>
          <p:nvPr/>
        </p:nvSpPr>
        <p:spPr bwMode="auto">
          <a:xfrm>
            <a:off x="768350" y="7334250"/>
            <a:ext cx="2209800" cy="774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34" name="Line 386"/>
          <p:cNvSpPr>
            <a:spLocks noChangeShapeType="1"/>
          </p:cNvSpPr>
          <p:nvPr/>
        </p:nvSpPr>
        <p:spPr bwMode="auto">
          <a:xfrm>
            <a:off x="768350" y="7419975"/>
            <a:ext cx="2209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35" name="Line 387"/>
          <p:cNvSpPr>
            <a:spLocks noChangeShapeType="1"/>
          </p:cNvSpPr>
          <p:nvPr/>
        </p:nvSpPr>
        <p:spPr bwMode="auto">
          <a:xfrm>
            <a:off x="768350" y="8020050"/>
            <a:ext cx="2209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36" name="Line 388"/>
          <p:cNvSpPr>
            <a:spLocks noChangeShapeType="1"/>
          </p:cNvSpPr>
          <p:nvPr/>
        </p:nvSpPr>
        <p:spPr bwMode="auto">
          <a:xfrm>
            <a:off x="809625" y="9077325"/>
            <a:ext cx="220345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37" name="Rectangle 389"/>
          <p:cNvSpPr>
            <a:spLocks noChangeArrowheads="1"/>
          </p:cNvSpPr>
          <p:nvPr/>
        </p:nvSpPr>
        <p:spPr bwMode="auto">
          <a:xfrm>
            <a:off x="793750" y="5118100"/>
            <a:ext cx="2209800" cy="774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38" name="Line 390"/>
          <p:cNvSpPr>
            <a:spLocks noChangeShapeType="1"/>
          </p:cNvSpPr>
          <p:nvPr/>
        </p:nvSpPr>
        <p:spPr bwMode="auto">
          <a:xfrm>
            <a:off x="793750" y="5203825"/>
            <a:ext cx="2209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39" name="Line 391"/>
          <p:cNvSpPr>
            <a:spLocks noChangeShapeType="1"/>
          </p:cNvSpPr>
          <p:nvPr/>
        </p:nvSpPr>
        <p:spPr bwMode="auto">
          <a:xfrm>
            <a:off x="793750" y="5803900"/>
            <a:ext cx="2209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0" name="Line 392"/>
          <p:cNvSpPr>
            <a:spLocks noChangeShapeType="1"/>
          </p:cNvSpPr>
          <p:nvPr/>
        </p:nvSpPr>
        <p:spPr bwMode="auto">
          <a:xfrm>
            <a:off x="765175" y="1317625"/>
            <a:ext cx="2209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1" name="Line 393"/>
          <p:cNvSpPr>
            <a:spLocks noChangeShapeType="1"/>
          </p:cNvSpPr>
          <p:nvPr/>
        </p:nvSpPr>
        <p:spPr bwMode="auto">
          <a:xfrm>
            <a:off x="765175" y="1917700"/>
            <a:ext cx="2209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55" name="Line 507"/>
          <p:cNvSpPr>
            <a:spLocks noChangeShapeType="1"/>
          </p:cNvSpPr>
          <p:nvPr/>
        </p:nvSpPr>
        <p:spPr bwMode="auto">
          <a:xfrm rot="20700000">
            <a:off x="787400" y="8877300"/>
            <a:ext cx="0" cy="371475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56" name="Line 508"/>
          <p:cNvSpPr>
            <a:spLocks noChangeShapeType="1"/>
          </p:cNvSpPr>
          <p:nvPr/>
        </p:nvSpPr>
        <p:spPr bwMode="auto">
          <a:xfrm rot="900000">
            <a:off x="3019425" y="8877300"/>
            <a:ext cx="0" cy="371475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1" name="Freeform 513"/>
          <p:cNvSpPr>
            <a:spLocks/>
          </p:cNvSpPr>
          <p:nvPr/>
        </p:nvSpPr>
        <p:spPr bwMode="auto">
          <a:xfrm>
            <a:off x="3663950" y="7350125"/>
            <a:ext cx="815975" cy="765175"/>
          </a:xfrm>
          <a:custGeom>
            <a:avLst/>
            <a:gdLst>
              <a:gd name="T0" fmla="*/ 240 w 514"/>
              <a:gd name="T1" fmla="*/ 48 h 482"/>
              <a:gd name="T2" fmla="*/ 2 w 514"/>
              <a:gd name="T3" fmla="*/ 48 h 482"/>
              <a:gd name="T4" fmla="*/ 2 w 514"/>
              <a:gd name="T5" fmla="*/ 0 h 482"/>
              <a:gd name="T6" fmla="*/ 512 w 514"/>
              <a:gd name="T7" fmla="*/ 0 h 482"/>
              <a:gd name="T8" fmla="*/ 512 w 514"/>
              <a:gd name="T9" fmla="*/ 50 h 482"/>
              <a:gd name="T10" fmla="*/ 272 w 514"/>
              <a:gd name="T11" fmla="*/ 50 h 482"/>
              <a:gd name="T12" fmla="*/ 272 w 514"/>
              <a:gd name="T13" fmla="*/ 434 h 482"/>
              <a:gd name="T14" fmla="*/ 514 w 514"/>
              <a:gd name="T15" fmla="*/ 434 h 482"/>
              <a:gd name="T16" fmla="*/ 514 w 514"/>
              <a:gd name="T17" fmla="*/ 482 h 482"/>
              <a:gd name="T18" fmla="*/ 0 w 514"/>
              <a:gd name="T19" fmla="*/ 482 h 482"/>
              <a:gd name="T20" fmla="*/ 0 w 514"/>
              <a:gd name="T21" fmla="*/ 432 h 482"/>
              <a:gd name="T22" fmla="*/ 240 w 514"/>
              <a:gd name="T23" fmla="*/ 432 h 482"/>
              <a:gd name="T24" fmla="*/ 240 w 514"/>
              <a:gd name="T25" fmla="*/ 48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4" h="482">
                <a:moveTo>
                  <a:pt x="240" y="48"/>
                </a:moveTo>
                <a:lnTo>
                  <a:pt x="2" y="48"/>
                </a:lnTo>
                <a:lnTo>
                  <a:pt x="2" y="0"/>
                </a:lnTo>
                <a:lnTo>
                  <a:pt x="512" y="0"/>
                </a:lnTo>
                <a:lnTo>
                  <a:pt x="512" y="50"/>
                </a:lnTo>
                <a:lnTo>
                  <a:pt x="272" y="50"/>
                </a:lnTo>
                <a:lnTo>
                  <a:pt x="272" y="434"/>
                </a:lnTo>
                <a:lnTo>
                  <a:pt x="514" y="434"/>
                </a:lnTo>
                <a:lnTo>
                  <a:pt x="514" y="482"/>
                </a:lnTo>
                <a:lnTo>
                  <a:pt x="0" y="482"/>
                </a:lnTo>
                <a:lnTo>
                  <a:pt x="0" y="432"/>
                </a:lnTo>
                <a:lnTo>
                  <a:pt x="240" y="432"/>
                </a:lnTo>
                <a:lnTo>
                  <a:pt x="240" y="48"/>
                </a:lnTo>
                <a:close/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2" name="Line 514"/>
          <p:cNvSpPr>
            <a:spLocks noChangeShapeType="1"/>
          </p:cNvSpPr>
          <p:nvPr/>
        </p:nvSpPr>
        <p:spPr bwMode="auto">
          <a:xfrm flipV="1">
            <a:off x="3749675" y="8035925"/>
            <a:ext cx="10636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3" name="Line 515"/>
          <p:cNvSpPr>
            <a:spLocks noChangeShapeType="1"/>
          </p:cNvSpPr>
          <p:nvPr/>
        </p:nvSpPr>
        <p:spPr bwMode="auto">
          <a:xfrm flipV="1">
            <a:off x="3790950" y="8037513"/>
            <a:ext cx="10636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4" name="Line 516"/>
          <p:cNvSpPr>
            <a:spLocks noChangeShapeType="1"/>
          </p:cNvSpPr>
          <p:nvPr/>
        </p:nvSpPr>
        <p:spPr bwMode="auto">
          <a:xfrm flipV="1">
            <a:off x="4210050" y="8039100"/>
            <a:ext cx="10636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5" name="Line 517"/>
          <p:cNvSpPr>
            <a:spLocks noChangeShapeType="1"/>
          </p:cNvSpPr>
          <p:nvPr/>
        </p:nvSpPr>
        <p:spPr bwMode="auto">
          <a:xfrm flipV="1">
            <a:off x="4251325" y="8039100"/>
            <a:ext cx="10636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6" name="Line 518"/>
          <p:cNvSpPr>
            <a:spLocks noChangeShapeType="1"/>
          </p:cNvSpPr>
          <p:nvPr/>
        </p:nvSpPr>
        <p:spPr bwMode="auto">
          <a:xfrm flipV="1">
            <a:off x="4040188" y="7885113"/>
            <a:ext cx="52387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7" name="Line 519"/>
          <p:cNvSpPr>
            <a:spLocks noChangeShapeType="1"/>
          </p:cNvSpPr>
          <p:nvPr/>
        </p:nvSpPr>
        <p:spPr bwMode="auto">
          <a:xfrm flipV="1">
            <a:off x="4043363" y="7916863"/>
            <a:ext cx="47625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8" name="Line 520"/>
          <p:cNvSpPr>
            <a:spLocks noChangeShapeType="1"/>
          </p:cNvSpPr>
          <p:nvPr/>
        </p:nvSpPr>
        <p:spPr bwMode="auto">
          <a:xfrm flipV="1">
            <a:off x="3768725" y="7351713"/>
            <a:ext cx="106363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9" name="Line 521"/>
          <p:cNvSpPr>
            <a:spLocks noChangeShapeType="1"/>
          </p:cNvSpPr>
          <p:nvPr/>
        </p:nvSpPr>
        <p:spPr bwMode="auto">
          <a:xfrm flipV="1">
            <a:off x="3808413" y="7350125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0" name="Line 522"/>
          <p:cNvSpPr>
            <a:spLocks noChangeShapeType="1"/>
          </p:cNvSpPr>
          <p:nvPr/>
        </p:nvSpPr>
        <p:spPr bwMode="auto">
          <a:xfrm flipV="1">
            <a:off x="4224338" y="7350125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1" name="Line 523"/>
          <p:cNvSpPr>
            <a:spLocks noChangeShapeType="1"/>
          </p:cNvSpPr>
          <p:nvPr/>
        </p:nvSpPr>
        <p:spPr bwMode="auto">
          <a:xfrm flipV="1">
            <a:off x="4262438" y="7350125"/>
            <a:ext cx="10636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2" name="Line 524"/>
          <p:cNvSpPr>
            <a:spLocks noChangeShapeType="1"/>
          </p:cNvSpPr>
          <p:nvPr/>
        </p:nvSpPr>
        <p:spPr bwMode="auto">
          <a:xfrm flipV="1">
            <a:off x="4046538" y="7502525"/>
            <a:ext cx="52387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3" name="Line 525"/>
          <p:cNvSpPr>
            <a:spLocks noChangeShapeType="1"/>
          </p:cNvSpPr>
          <p:nvPr/>
        </p:nvSpPr>
        <p:spPr bwMode="auto">
          <a:xfrm flipV="1">
            <a:off x="4044950" y="7534275"/>
            <a:ext cx="47625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6" name="Freeform 528"/>
          <p:cNvSpPr>
            <a:spLocks/>
          </p:cNvSpPr>
          <p:nvPr/>
        </p:nvSpPr>
        <p:spPr bwMode="auto">
          <a:xfrm rot="-1201415">
            <a:off x="3492500" y="7499350"/>
            <a:ext cx="815975" cy="765175"/>
          </a:xfrm>
          <a:custGeom>
            <a:avLst/>
            <a:gdLst>
              <a:gd name="T0" fmla="*/ 240 w 514"/>
              <a:gd name="T1" fmla="*/ 48 h 482"/>
              <a:gd name="T2" fmla="*/ 2 w 514"/>
              <a:gd name="T3" fmla="*/ 48 h 482"/>
              <a:gd name="T4" fmla="*/ 2 w 514"/>
              <a:gd name="T5" fmla="*/ 0 h 482"/>
              <a:gd name="T6" fmla="*/ 512 w 514"/>
              <a:gd name="T7" fmla="*/ 0 h 482"/>
              <a:gd name="T8" fmla="*/ 512 w 514"/>
              <a:gd name="T9" fmla="*/ 50 h 482"/>
              <a:gd name="T10" fmla="*/ 272 w 514"/>
              <a:gd name="T11" fmla="*/ 50 h 482"/>
              <a:gd name="T12" fmla="*/ 272 w 514"/>
              <a:gd name="T13" fmla="*/ 434 h 482"/>
              <a:gd name="T14" fmla="*/ 514 w 514"/>
              <a:gd name="T15" fmla="*/ 434 h 482"/>
              <a:gd name="T16" fmla="*/ 514 w 514"/>
              <a:gd name="T17" fmla="*/ 482 h 482"/>
              <a:gd name="T18" fmla="*/ 0 w 514"/>
              <a:gd name="T19" fmla="*/ 482 h 482"/>
              <a:gd name="T20" fmla="*/ 0 w 514"/>
              <a:gd name="T21" fmla="*/ 432 h 482"/>
              <a:gd name="T22" fmla="*/ 240 w 514"/>
              <a:gd name="T23" fmla="*/ 432 h 482"/>
              <a:gd name="T24" fmla="*/ 240 w 514"/>
              <a:gd name="T25" fmla="*/ 48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4" h="482">
                <a:moveTo>
                  <a:pt x="240" y="48"/>
                </a:moveTo>
                <a:lnTo>
                  <a:pt x="2" y="48"/>
                </a:lnTo>
                <a:lnTo>
                  <a:pt x="2" y="0"/>
                </a:lnTo>
                <a:lnTo>
                  <a:pt x="512" y="0"/>
                </a:lnTo>
                <a:lnTo>
                  <a:pt x="512" y="50"/>
                </a:lnTo>
                <a:lnTo>
                  <a:pt x="272" y="50"/>
                </a:lnTo>
                <a:lnTo>
                  <a:pt x="272" y="434"/>
                </a:lnTo>
                <a:lnTo>
                  <a:pt x="514" y="434"/>
                </a:lnTo>
                <a:lnTo>
                  <a:pt x="514" y="482"/>
                </a:lnTo>
                <a:lnTo>
                  <a:pt x="0" y="482"/>
                </a:lnTo>
                <a:lnTo>
                  <a:pt x="0" y="432"/>
                </a:lnTo>
                <a:lnTo>
                  <a:pt x="240" y="432"/>
                </a:lnTo>
                <a:lnTo>
                  <a:pt x="240" y="48"/>
                </a:lnTo>
                <a:close/>
              </a:path>
            </a:pathLst>
          </a:custGeom>
          <a:noFill/>
          <a:ln w="12700" cap="flat" cmpd="sng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7" name="Line 529"/>
          <p:cNvSpPr>
            <a:spLocks noChangeShapeType="1"/>
          </p:cNvSpPr>
          <p:nvPr/>
        </p:nvSpPr>
        <p:spPr bwMode="auto">
          <a:xfrm flipV="1">
            <a:off x="3771900" y="7067550"/>
            <a:ext cx="0" cy="425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8" name="Line 530"/>
          <p:cNvSpPr>
            <a:spLocks noChangeShapeType="1"/>
          </p:cNvSpPr>
          <p:nvPr/>
        </p:nvSpPr>
        <p:spPr bwMode="auto">
          <a:xfrm flipH="1">
            <a:off x="3762375" y="7146925"/>
            <a:ext cx="3270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9" name="Freeform 531"/>
          <p:cNvSpPr>
            <a:spLocks/>
          </p:cNvSpPr>
          <p:nvPr/>
        </p:nvSpPr>
        <p:spPr bwMode="auto">
          <a:xfrm>
            <a:off x="3902075" y="7016750"/>
            <a:ext cx="241300" cy="127000"/>
          </a:xfrm>
          <a:custGeom>
            <a:avLst/>
            <a:gdLst>
              <a:gd name="T0" fmla="*/ 152 w 152"/>
              <a:gd name="T1" fmla="*/ 0 h 80"/>
              <a:gd name="T2" fmla="*/ 80 w 152"/>
              <a:gd name="T3" fmla="*/ 0 h 80"/>
              <a:gd name="T4" fmla="*/ 0 w 152"/>
              <a:gd name="T5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2" h="80">
                <a:moveTo>
                  <a:pt x="152" y="0"/>
                </a:moveTo>
                <a:lnTo>
                  <a:pt x="80" y="0"/>
                </a:lnTo>
                <a:lnTo>
                  <a:pt x="0" y="8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0" name="Line 532"/>
          <p:cNvSpPr>
            <a:spLocks noChangeShapeType="1"/>
          </p:cNvSpPr>
          <p:nvPr/>
        </p:nvSpPr>
        <p:spPr bwMode="auto">
          <a:xfrm flipH="1" flipV="1">
            <a:off x="3613150" y="7070725"/>
            <a:ext cx="155575" cy="415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" name="Arc 533"/>
          <p:cNvSpPr>
            <a:spLocks/>
          </p:cNvSpPr>
          <p:nvPr/>
        </p:nvSpPr>
        <p:spPr bwMode="auto">
          <a:xfrm rot="-2775635">
            <a:off x="3402806" y="7188994"/>
            <a:ext cx="658813" cy="720725"/>
          </a:xfrm>
          <a:custGeom>
            <a:avLst/>
            <a:gdLst>
              <a:gd name="G0" fmla="+- 0 0 0"/>
              <a:gd name="G1" fmla="+- 17032 0 0"/>
              <a:gd name="G2" fmla="+- 21600 0 0"/>
              <a:gd name="T0" fmla="*/ 13284 w 15555"/>
              <a:gd name="T1" fmla="*/ 0 h 17032"/>
              <a:gd name="T2" fmla="*/ 15555 w 15555"/>
              <a:gd name="T3" fmla="*/ 2046 h 17032"/>
              <a:gd name="T4" fmla="*/ 0 w 15555"/>
              <a:gd name="T5" fmla="*/ 17032 h 17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55" h="17032" fill="none" extrusionOk="0">
                <a:moveTo>
                  <a:pt x="13284" y="-1"/>
                </a:moveTo>
                <a:cubicBezTo>
                  <a:pt x="14088" y="627"/>
                  <a:pt x="14847" y="1310"/>
                  <a:pt x="15555" y="2045"/>
                </a:cubicBezTo>
              </a:path>
              <a:path w="15555" h="17032" stroke="0" extrusionOk="0">
                <a:moveTo>
                  <a:pt x="13284" y="-1"/>
                </a:moveTo>
                <a:cubicBezTo>
                  <a:pt x="14088" y="627"/>
                  <a:pt x="14847" y="1310"/>
                  <a:pt x="15555" y="2045"/>
                </a:cubicBezTo>
                <a:lnTo>
                  <a:pt x="0" y="1703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3" name="Freeform 535"/>
          <p:cNvSpPr>
            <a:spLocks/>
          </p:cNvSpPr>
          <p:nvPr/>
        </p:nvSpPr>
        <p:spPr bwMode="auto">
          <a:xfrm>
            <a:off x="3698875" y="6731000"/>
            <a:ext cx="260350" cy="393700"/>
          </a:xfrm>
          <a:custGeom>
            <a:avLst/>
            <a:gdLst>
              <a:gd name="T0" fmla="*/ 164 w 164"/>
              <a:gd name="T1" fmla="*/ 0 h 248"/>
              <a:gd name="T2" fmla="*/ 64 w 164"/>
              <a:gd name="T3" fmla="*/ 0 h 248"/>
              <a:gd name="T4" fmla="*/ 0 w 164"/>
              <a:gd name="T5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4" h="248">
                <a:moveTo>
                  <a:pt x="164" y="0"/>
                </a:moveTo>
                <a:lnTo>
                  <a:pt x="64" y="0"/>
                </a:lnTo>
                <a:lnTo>
                  <a:pt x="0" y="24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9" name="Freeform 541"/>
          <p:cNvSpPr>
            <a:spLocks/>
          </p:cNvSpPr>
          <p:nvPr/>
        </p:nvSpPr>
        <p:spPr bwMode="auto">
          <a:xfrm>
            <a:off x="739775" y="8737600"/>
            <a:ext cx="2333625" cy="142875"/>
          </a:xfrm>
          <a:custGeom>
            <a:avLst/>
            <a:gdLst>
              <a:gd name="T0" fmla="*/ 0 w 1470"/>
              <a:gd name="T1" fmla="*/ 90 h 90"/>
              <a:gd name="T2" fmla="*/ 736 w 1470"/>
              <a:gd name="T3" fmla="*/ 0 h 90"/>
              <a:gd name="T4" fmla="*/ 1470 w 1470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70" h="90">
                <a:moveTo>
                  <a:pt x="0" y="90"/>
                </a:moveTo>
                <a:cubicBezTo>
                  <a:pt x="245" y="45"/>
                  <a:pt x="491" y="0"/>
                  <a:pt x="736" y="0"/>
                </a:cubicBezTo>
                <a:cubicBezTo>
                  <a:pt x="981" y="0"/>
                  <a:pt x="1225" y="45"/>
                  <a:pt x="1470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1" name="Freeform 543"/>
          <p:cNvSpPr>
            <a:spLocks/>
          </p:cNvSpPr>
          <p:nvPr/>
        </p:nvSpPr>
        <p:spPr bwMode="auto">
          <a:xfrm>
            <a:off x="866775" y="9144000"/>
            <a:ext cx="2070100" cy="95250"/>
          </a:xfrm>
          <a:custGeom>
            <a:avLst/>
            <a:gdLst>
              <a:gd name="T0" fmla="*/ 0 w 1304"/>
              <a:gd name="T1" fmla="*/ 60 h 60"/>
              <a:gd name="T2" fmla="*/ 654 w 1304"/>
              <a:gd name="T3" fmla="*/ 0 h 60"/>
              <a:gd name="T4" fmla="*/ 1304 w 1304"/>
              <a:gd name="T5" fmla="*/ 5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04" h="60">
                <a:moveTo>
                  <a:pt x="0" y="60"/>
                </a:moveTo>
                <a:cubicBezTo>
                  <a:pt x="218" y="30"/>
                  <a:pt x="437" y="0"/>
                  <a:pt x="654" y="0"/>
                </a:cubicBezTo>
                <a:cubicBezTo>
                  <a:pt x="871" y="0"/>
                  <a:pt x="1087" y="29"/>
                  <a:pt x="1304" y="5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3" name="Freeform 545"/>
          <p:cNvSpPr>
            <a:spLocks/>
          </p:cNvSpPr>
          <p:nvPr/>
        </p:nvSpPr>
        <p:spPr bwMode="auto">
          <a:xfrm>
            <a:off x="796925" y="8945563"/>
            <a:ext cx="2209800" cy="122237"/>
          </a:xfrm>
          <a:custGeom>
            <a:avLst/>
            <a:gdLst>
              <a:gd name="T0" fmla="*/ 0 w 1392"/>
              <a:gd name="T1" fmla="*/ 77 h 77"/>
              <a:gd name="T2" fmla="*/ 704 w 1392"/>
              <a:gd name="T3" fmla="*/ 1 h 77"/>
              <a:gd name="T4" fmla="*/ 1392 w 1392"/>
              <a:gd name="T5" fmla="*/ 7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92" h="77">
                <a:moveTo>
                  <a:pt x="0" y="77"/>
                </a:moveTo>
                <a:cubicBezTo>
                  <a:pt x="236" y="39"/>
                  <a:pt x="472" y="2"/>
                  <a:pt x="704" y="1"/>
                </a:cubicBezTo>
                <a:cubicBezTo>
                  <a:pt x="936" y="0"/>
                  <a:pt x="1164" y="36"/>
                  <a:pt x="1392" y="73"/>
                </a:cubicBezTo>
              </a:path>
            </a:pathLst>
          </a:custGeom>
          <a:noFill/>
          <a:ln w="9525" cap="flat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4" name="Freeform 546"/>
          <p:cNvSpPr>
            <a:spLocks/>
          </p:cNvSpPr>
          <p:nvPr/>
        </p:nvSpPr>
        <p:spPr bwMode="auto">
          <a:xfrm>
            <a:off x="1831975" y="7137400"/>
            <a:ext cx="1133475" cy="187325"/>
          </a:xfrm>
          <a:custGeom>
            <a:avLst/>
            <a:gdLst>
              <a:gd name="T0" fmla="*/ 0 w 714"/>
              <a:gd name="T1" fmla="*/ 0 h 118"/>
              <a:gd name="T2" fmla="*/ 372 w 714"/>
              <a:gd name="T3" fmla="*/ 0 h 118"/>
              <a:gd name="T4" fmla="*/ 714 w 714"/>
              <a:gd name="T5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14" h="118">
                <a:moveTo>
                  <a:pt x="0" y="0"/>
                </a:moveTo>
                <a:lnTo>
                  <a:pt x="372" y="0"/>
                </a:lnTo>
                <a:lnTo>
                  <a:pt x="714" y="11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57</Words>
  <Application>Microsoft Office PowerPoint</Application>
  <PresentationFormat>35mm Slides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Times New Roman</vt:lpstr>
      <vt:lpstr>Arial</vt:lpstr>
      <vt:lpstr>Calibri</vt:lpstr>
      <vt:lpstr>Office Theme</vt:lpstr>
      <vt:lpstr>PowerPoint Presentation</vt:lpstr>
    </vt:vector>
  </TitlesOfParts>
  <Company>Dell Computer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Scott A. Civjan</dc:creator>
  <cp:lastModifiedBy>Nancy 2</cp:lastModifiedBy>
  <cp:revision>20</cp:revision>
  <cp:lastPrinted>1998-10-23T00:11:38Z</cp:lastPrinted>
  <dcterms:created xsi:type="dcterms:W3CDTF">1998-10-21T16:33:48Z</dcterms:created>
  <dcterms:modified xsi:type="dcterms:W3CDTF">2018-02-02T23:02:32Z</dcterms:modified>
</cp:coreProperties>
</file>