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256" r:id="rId2"/>
  </p:sldIdLst>
  <p:sldSz cx="6858000" cy="9144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2916" y="10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038"/>
            <a:ext cx="5829300" cy="19605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C90249-7587-4EF3-83B7-E1CD9AEEE2B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16619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3DC998-EAFC-4E5F-B9DC-E6A11D0BF42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50071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886325" y="812800"/>
            <a:ext cx="1457325" cy="7315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4350" y="812800"/>
            <a:ext cx="4219575" cy="7315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50C814-390B-4EF5-8543-FE479AAEB09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2039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38B5B7-6004-462A-AE34-791C84FF9B2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56002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338" y="5875338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338" y="3875088"/>
            <a:ext cx="5829300" cy="20002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7801FC9-B865-4D24-B357-B6C17B49624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0004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0" y="2641600"/>
            <a:ext cx="283845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0" y="2641600"/>
            <a:ext cx="283845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429B1B-9775-444A-A473-4686E8E926B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67734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713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288"/>
            <a:ext cx="3030538" cy="854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900363"/>
            <a:ext cx="3030538" cy="52673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4563" y="2046288"/>
            <a:ext cx="3030537" cy="854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4563" y="2900363"/>
            <a:ext cx="3030537" cy="52673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FEBF29-14AC-4B55-99F0-73B68DF01A9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189283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E4B19A-73D6-4384-88C4-2532AAEF4E2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3450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960CCD-683D-4C85-BA38-F1CFA69D9E1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2781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3538"/>
            <a:ext cx="2255838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8" y="363538"/>
            <a:ext cx="3833812" cy="78041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2938"/>
            <a:ext cx="2255838" cy="62547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F3A675-2141-4B67-B3E9-F903D9C4897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524951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613" y="6400800"/>
            <a:ext cx="4114800" cy="7556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613" y="81756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613" y="7156450"/>
            <a:ext cx="4114800" cy="10731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399803-EDC7-427F-BF71-A122C3C73E8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2286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14350" y="812800"/>
            <a:ext cx="58293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14350" y="2641600"/>
            <a:ext cx="58293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14350" y="8331200"/>
            <a:ext cx="14287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8331200"/>
            <a:ext cx="21717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8331200"/>
            <a:ext cx="14287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A7006AD-336F-43B0-A83D-5C6FC0E1A635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4.wmf"/><Relationship Id="rId4" Type="http://schemas.openxmlformats.org/officeDocument/2006/relationships/image" Target="../media/image1.wmf"/><Relationship Id="rId9" Type="http://schemas.openxmlformats.org/officeDocument/2006/relationships/oleObject" Target="../embeddings/oleObject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2"/>
          <p:cNvSpPr>
            <a:spLocks noChangeArrowheads="1"/>
          </p:cNvSpPr>
          <p:nvPr/>
        </p:nvSpPr>
        <p:spPr bwMode="auto">
          <a:xfrm>
            <a:off x="695325" y="1593850"/>
            <a:ext cx="914400" cy="1447800"/>
          </a:xfrm>
          <a:prstGeom prst="rect">
            <a:avLst/>
          </a:prstGeom>
          <a:solidFill>
            <a:schemeClr val="folHlink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grpSp>
        <p:nvGrpSpPr>
          <p:cNvPr id="1032" name="Group 11"/>
          <p:cNvGrpSpPr>
            <a:grpSpLocks/>
          </p:cNvGrpSpPr>
          <p:nvPr/>
        </p:nvGrpSpPr>
        <p:grpSpPr bwMode="auto">
          <a:xfrm>
            <a:off x="695325" y="1289050"/>
            <a:ext cx="914400" cy="304800"/>
            <a:chOff x="624" y="336"/>
            <a:chExt cx="576" cy="192"/>
          </a:xfrm>
        </p:grpSpPr>
        <p:sp>
          <p:nvSpPr>
            <p:cNvPr id="1099" name="Line 3"/>
            <p:cNvSpPr>
              <a:spLocks noChangeShapeType="1"/>
            </p:cNvSpPr>
            <p:nvPr/>
          </p:nvSpPr>
          <p:spPr bwMode="auto">
            <a:xfrm>
              <a:off x="624" y="336"/>
              <a:ext cx="5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00" name="Line 4"/>
            <p:cNvSpPr>
              <a:spLocks noChangeShapeType="1"/>
            </p:cNvSpPr>
            <p:nvPr/>
          </p:nvSpPr>
          <p:spPr bwMode="auto">
            <a:xfrm>
              <a:off x="624" y="33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01" name="Line 5"/>
            <p:cNvSpPr>
              <a:spLocks noChangeShapeType="1"/>
            </p:cNvSpPr>
            <p:nvPr/>
          </p:nvSpPr>
          <p:spPr bwMode="auto">
            <a:xfrm>
              <a:off x="720" y="33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02" name="Line 6"/>
            <p:cNvSpPr>
              <a:spLocks noChangeShapeType="1"/>
            </p:cNvSpPr>
            <p:nvPr/>
          </p:nvSpPr>
          <p:spPr bwMode="auto">
            <a:xfrm>
              <a:off x="816" y="33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03" name="Line 7"/>
            <p:cNvSpPr>
              <a:spLocks noChangeShapeType="1"/>
            </p:cNvSpPr>
            <p:nvPr/>
          </p:nvSpPr>
          <p:spPr bwMode="auto">
            <a:xfrm>
              <a:off x="912" y="33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04" name="Line 8"/>
            <p:cNvSpPr>
              <a:spLocks noChangeShapeType="1"/>
            </p:cNvSpPr>
            <p:nvPr/>
          </p:nvSpPr>
          <p:spPr bwMode="auto">
            <a:xfrm>
              <a:off x="1008" y="33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05" name="Line 9"/>
            <p:cNvSpPr>
              <a:spLocks noChangeShapeType="1"/>
            </p:cNvSpPr>
            <p:nvPr/>
          </p:nvSpPr>
          <p:spPr bwMode="auto">
            <a:xfrm>
              <a:off x="1104" y="33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06" name="Line 10"/>
            <p:cNvSpPr>
              <a:spLocks noChangeShapeType="1"/>
            </p:cNvSpPr>
            <p:nvPr/>
          </p:nvSpPr>
          <p:spPr bwMode="auto">
            <a:xfrm>
              <a:off x="1200" y="33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033" name="Group 12"/>
          <p:cNvGrpSpPr>
            <a:grpSpLocks/>
          </p:cNvGrpSpPr>
          <p:nvPr/>
        </p:nvGrpSpPr>
        <p:grpSpPr bwMode="auto">
          <a:xfrm flipV="1">
            <a:off x="695325" y="3041650"/>
            <a:ext cx="914400" cy="304800"/>
            <a:chOff x="624" y="336"/>
            <a:chExt cx="576" cy="192"/>
          </a:xfrm>
        </p:grpSpPr>
        <p:sp>
          <p:nvSpPr>
            <p:cNvPr id="1091" name="Line 13"/>
            <p:cNvSpPr>
              <a:spLocks noChangeShapeType="1"/>
            </p:cNvSpPr>
            <p:nvPr/>
          </p:nvSpPr>
          <p:spPr bwMode="auto">
            <a:xfrm>
              <a:off x="624" y="336"/>
              <a:ext cx="5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92" name="Line 14"/>
            <p:cNvSpPr>
              <a:spLocks noChangeShapeType="1"/>
            </p:cNvSpPr>
            <p:nvPr/>
          </p:nvSpPr>
          <p:spPr bwMode="auto">
            <a:xfrm>
              <a:off x="624" y="33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93" name="Line 15"/>
            <p:cNvSpPr>
              <a:spLocks noChangeShapeType="1"/>
            </p:cNvSpPr>
            <p:nvPr/>
          </p:nvSpPr>
          <p:spPr bwMode="auto">
            <a:xfrm>
              <a:off x="720" y="33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94" name="Line 16"/>
            <p:cNvSpPr>
              <a:spLocks noChangeShapeType="1"/>
            </p:cNvSpPr>
            <p:nvPr/>
          </p:nvSpPr>
          <p:spPr bwMode="auto">
            <a:xfrm>
              <a:off x="816" y="33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95" name="Line 17"/>
            <p:cNvSpPr>
              <a:spLocks noChangeShapeType="1"/>
            </p:cNvSpPr>
            <p:nvPr/>
          </p:nvSpPr>
          <p:spPr bwMode="auto">
            <a:xfrm>
              <a:off x="912" y="33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96" name="Line 18"/>
            <p:cNvSpPr>
              <a:spLocks noChangeShapeType="1"/>
            </p:cNvSpPr>
            <p:nvPr/>
          </p:nvSpPr>
          <p:spPr bwMode="auto">
            <a:xfrm>
              <a:off x="1008" y="33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97" name="Line 19"/>
            <p:cNvSpPr>
              <a:spLocks noChangeShapeType="1"/>
            </p:cNvSpPr>
            <p:nvPr/>
          </p:nvSpPr>
          <p:spPr bwMode="auto">
            <a:xfrm>
              <a:off x="1104" y="33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98" name="Line 20"/>
            <p:cNvSpPr>
              <a:spLocks noChangeShapeType="1"/>
            </p:cNvSpPr>
            <p:nvPr/>
          </p:nvSpPr>
          <p:spPr bwMode="auto">
            <a:xfrm>
              <a:off x="1200" y="33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034" name="Line 21"/>
          <p:cNvSpPr>
            <a:spLocks noChangeShapeType="1"/>
          </p:cNvSpPr>
          <p:nvPr/>
        </p:nvSpPr>
        <p:spPr bwMode="auto">
          <a:xfrm>
            <a:off x="1685925" y="1593850"/>
            <a:ext cx="228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5" name="Line 22"/>
          <p:cNvSpPr>
            <a:spLocks noChangeShapeType="1"/>
          </p:cNvSpPr>
          <p:nvPr/>
        </p:nvSpPr>
        <p:spPr bwMode="auto">
          <a:xfrm>
            <a:off x="1685925" y="3041650"/>
            <a:ext cx="228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6" name="Line 23"/>
          <p:cNvSpPr>
            <a:spLocks noChangeShapeType="1"/>
          </p:cNvSpPr>
          <p:nvPr/>
        </p:nvSpPr>
        <p:spPr bwMode="auto">
          <a:xfrm>
            <a:off x="1841500" y="1574800"/>
            <a:ext cx="0" cy="14763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7" name="Text Box 24"/>
          <p:cNvSpPr txBox="1">
            <a:spLocks noChangeArrowheads="1"/>
          </p:cNvSpPr>
          <p:nvPr/>
        </p:nvSpPr>
        <p:spPr bwMode="auto">
          <a:xfrm>
            <a:off x="1838325" y="2127250"/>
            <a:ext cx="12954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200"/>
              <a:t>Very long</a:t>
            </a:r>
          </a:p>
        </p:txBody>
      </p:sp>
      <p:sp>
        <p:nvSpPr>
          <p:cNvPr id="1038" name="Line 25"/>
          <p:cNvSpPr>
            <a:spLocks noChangeShapeType="1"/>
          </p:cNvSpPr>
          <p:nvPr/>
        </p:nvSpPr>
        <p:spPr bwMode="auto">
          <a:xfrm>
            <a:off x="1057275" y="5345113"/>
            <a:ext cx="914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9" name="Line 26"/>
          <p:cNvSpPr>
            <a:spLocks noChangeShapeType="1"/>
          </p:cNvSpPr>
          <p:nvPr/>
        </p:nvSpPr>
        <p:spPr bwMode="auto">
          <a:xfrm>
            <a:off x="1057275" y="5726113"/>
            <a:ext cx="914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40" name="Line 27"/>
          <p:cNvSpPr>
            <a:spLocks noChangeShapeType="1"/>
          </p:cNvSpPr>
          <p:nvPr/>
        </p:nvSpPr>
        <p:spPr bwMode="auto">
          <a:xfrm>
            <a:off x="1057275" y="6256338"/>
            <a:ext cx="914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41" name="Line 28"/>
          <p:cNvSpPr>
            <a:spLocks noChangeShapeType="1"/>
          </p:cNvSpPr>
          <p:nvPr/>
        </p:nvSpPr>
        <p:spPr bwMode="auto">
          <a:xfrm>
            <a:off x="1057275" y="6665913"/>
            <a:ext cx="914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42" name="Line 29"/>
          <p:cNvSpPr>
            <a:spLocks noChangeShapeType="1"/>
          </p:cNvSpPr>
          <p:nvPr/>
        </p:nvSpPr>
        <p:spPr bwMode="auto">
          <a:xfrm>
            <a:off x="1057275" y="7832725"/>
            <a:ext cx="914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43" name="Line 31"/>
          <p:cNvSpPr>
            <a:spLocks noChangeShapeType="1"/>
          </p:cNvSpPr>
          <p:nvPr/>
        </p:nvSpPr>
        <p:spPr bwMode="auto">
          <a:xfrm>
            <a:off x="1057275" y="7258050"/>
            <a:ext cx="914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44" name="Oval 33"/>
          <p:cNvSpPr>
            <a:spLocks noChangeArrowheads="1"/>
          </p:cNvSpPr>
          <p:nvPr/>
        </p:nvSpPr>
        <p:spPr bwMode="auto">
          <a:xfrm>
            <a:off x="981075" y="5307013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1045" name="Oval 34"/>
          <p:cNvSpPr>
            <a:spLocks noChangeArrowheads="1"/>
          </p:cNvSpPr>
          <p:nvPr/>
        </p:nvSpPr>
        <p:spPr bwMode="auto">
          <a:xfrm>
            <a:off x="1914525" y="5316538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1046" name="Oval 35"/>
          <p:cNvSpPr>
            <a:spLocks noChangeArrowheads="1"/>
          </p:cNvSpPr>
          <p:nvPr/>
        </p:nvSpPr>
        <p:spPr bwMode="auto">
          <a:xfrm>
            <a:off x="1019175" y="6227763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1047" name="Oval 36"/>
          <p:cNvSpPr>
            <a:spLocks noChangeArrowheads="1"/>
          </p:cNvSpPr>
          <p:nvPr/>
        </p:nvSpPr>
        <p:spPr bwMode="auto">
          <a:xfrm>
            <a:off x="1962150" y="7794625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1048" name="Oval 37"/>
          <p:cNvSpPr>
            <a:spLocks noChangeArrowheads="1"/>
          </p:cNvSpPr>
          <p:nvPr/>
        </p:nvSpPr>
        <p:spPr bwMode="auto">
          <a:xfrm>
            <a:off x="1000125" y="780415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1049" name="Oval 38"/>
          <p:cNvSpPr>
            <a:spLocks noChangeArrowheads="1"/>
          </p:cNvSpPr>
          <p:nvPr/>
        </p:nvSpPr>
        <p:spPr bwMode="auto">
          <a:xfrm>
            <a:off x="1933575" y="723900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1050" name="Line 39"/>
          <p:cNvSpPr>
            <a:spLocks noChangeShapeType="1"/>
          </p:cNvSpPr>
          <p:nvPr/>
        </p:nvSpPr>
        <p:spPr bwMode="auto">
          <a:xfrm flipV="1">
            <a:off x="1057275" y="5659438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51" name="Line 40"/>
          <p:cNvSpPr>
            <a:spLocks noChangeShapeType="1"/>
          </p:cNvSpPr>
          <p:nvPr/>
        </p:nvSpPr>
        <p:spPr bwMode="auto">
          <a:xfrm flipV="1">
            <a:off x="990600" y="5721350"/>
            <a:ext cx="66675" cy="33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52" name="Line 41"/>
          <p:cNvSpPr>
            <a:spLocks noChangeShapeType="1"/>
          </p:cNvSpPr>
          <p:nvPr/>
        </p:nvSpPr>
        <p:spPr bwMode="auto">
          <a:xfrm flipV="1">
            <a:off x="981075" y="5764213"/>
            <a:ext cx="71438" cy="33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53" name="Line 42"/>
          <p:cNvSpPr>
            <a:spLocks noChangeShapeType="1"/>
          </p:cNvSpPr>
          <p:nvPr/>
        </p:nvSpPr>
        <p:spPr bwMode="auto">
          <a:xfrm flipV="1">
            <a:off x="985838" y="5678488"/>
            <a:ext cx="66675" cy="33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054" name="Group 44"/>
          <p:cNvGrpSpPr>
            <a:grpSpLocks/>
          </p:cNvGrpSpPr>
          <p:nvPr/>
        </p:nvGrpSpPr>
        <p:grpSpPr bwMode="auto">
          <a:xfrm flipV="1">
            <a:off x="976313" y="6589713"/>
            <a:ext cx="76200" cy="152400"/>
            <a:chOff x="576" y="2118"/>
            <a:chExt cx="48" cy="96"/>
          </a:xfrm>
        </p:grpSpPr>
        <p:sp>
          <p:nvSpPr>
            <p:cNvPr id="1087" name="Line 45"/>
            <p:cNvSpPr>
              <a:spLocks noChangeShapeType="1"/>
            </p:cNvSpPr>
            <p:nvPr/>
          </p:nvSpPr>
          <p:spPr bwMode="auto">
            <a:xfrm>
              <a:off x="624" y="2118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88" name="Line 46"/>
            <p:cNvSpPr>
              <a:spLocks noChangeShapeType="1"/>
            </p:cNvSpPr>
            <p:nvPr/>
          </p:nvSpPr>
          <p:spPr bwMode="auto">
            <a:xfrm>
              <a:off x="582" y="2154"/>
              <a:ext cx="42" cy="2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89" name="Line 47"/>
            <p:cNvSpPr>
              <a:spLocks noChangeShapeType="1"/>
            </p:cNvSpPr>
            <p:nvPr/>
          </p:nvSpPr>
          <p:spPr bwMode="auto">
            <a:xfrm>
              <a:off x="576" y="2127"/>
              <a:ext cx="45" cy="2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90" name="Line 48"/>
            <p:cNvSpPr>
              <a:spLocks noChangeShapeType="1"/>
            </p:cNvSpPr>
            <p:nvPr/>
          </p:nvSpPr>
          <p:spPr bwMode="auto">
            <a:xfrm>
              <a:off x="579" y="2181"/>
              <a:ext cx="42" cy="2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055" name="Group 49"/>
          <p:cNvGrpSpPr>
            <a:grpSpLocks/>
          </p:cNvGrpSpPr>
          <p:nvPr/>
        </p:nvGrpSpPr>
        <p:grpSpPr bwMode="auto">
          <a:xfrm flipV="1">
            <a:off x="971550" y="7181850"/>
            <a:ext cx="76200" cy="152400"/>
            <a:chOff x="576" y="2118"/>
            <a:chExt cx="48" cy="96"/>
          </a:xfrm>
        </p:grpSpPr>
        <p:sp>
          <p:nvSpPr>
            <p:cNvPr id="1083" name="Line 50"/>
            <p:cNvSpPr>
              <a:spLocks noChangeShapeType="1"/>
            </p:cNvSpPr>
            <p:nvPr/>
          </p:nvSpPr>
          <p:spPr bwMode="auto">
            <a:xfrm>
              <a:off x="624" y="2118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84" name="Line 51"/>
            <p:cNvSpPr>
              <a:spLocks noChangeShapeType="1"/>
            </p:cNvSpPr>
            <p:nvPr/>
          </p:nvSpPr>
          <p:spPr bwMode="auto">
            <a:xfrm>
              <a:off x="582" y="2154"/>
              <a:ext cx="42" cy="2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85" name="Line 52"/>
            <p:cNvSpPr>
              <a:spLocks noChangeShapeType="1"/>
            </p:cNvSpPr>
            <p:nvPr/>
          </p:nvSpPr>
          <p:spPr bwMode="auto">
            <a:xfrm>
              <a:off x="576" y="2127"/>
              <a:ext cx="45" cy="2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86" name="Line 53"/>
            <p:cNvSpPr>
              <a:spLocks noChangeShapeType="1"/>
            </p:cNvSpPr>
            <p:nvPr/>
          </p:nvSpPr>
          <p:spPr bwMode="auto">
            <a:xfrm>
              <a:off x="579" y="2181"/>
              <a:ext cx="42" cy="2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056" name="Line 55"/>
          <p:cNvSpPr>
            <a:spLocks noChangeShapeType="1"/>
          </p:cNvSpPr>
          <p:nvPr/>
        </p:nvSpPr>
        <p:spPr bwMode="auto">
          <a:xfrm flipH="1" flipV="1">
            <a:off x="1976438" y="5659438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57" name="Line 56"/>
          <p:cNvSpPr>
            <a:spLocks noChangeShapeType="1"/>
          </p:cNvSpPr>
          <p:nvPr/>
        </p:nvSpPr>
        <p:spPr bwMode="auto">
          <a:xfrm flipH="1" flipV="1">
            <a:off x="1976438" y="5721350"/>
            <a:ext cx="66675" cy="33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58" name="Line 57"/>
          <p:cNvSpPr>
            <a:spLocks noChangeShapeType="1"/>
          </p:cNvSpPr>
          <p:nvPr/>
        </p:nvSpPr>
        <p:spPr bwMode="auto">
          <a:xfrm flipH="1" flipV="1">
            <a:off x="1981200" y="5764213"/>
            <a:ext cx="71438" cy="33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59" name="Line 58"/>
          <p:cNvSpPr>
            <a:spLocks noChangeShapeType="1"/>
          </p:cNvSpPr>
          <p:nvPr/>
        </p:nvSpPr>
        <p:spPr bwMode="auto">
          <a:xfrm flipH="1" flipV="1">
            <a:off x="1981200" y="5678488"/>
            <a:ext cx="66675" cy="33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60" name="Text Box 59"/>
          <p:cNvSpPr txBox="1">
            <a:spLocks noChangeArrowheads="1"/>
          </p:cNvSpPr>
          <p:nvPr/>
        </p:nvSpPr>
        <p:spPr bwMode="auto">
          <a:xfrm>
            <a:off x="152400" y="5178425"/>
            <a:ext cx="8477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400"/>
              <a:t>k = 4.00</a:t>
            </a:r>
          </a:p>
        </p:txBody>
      </p:sp>
      <p:sp>
        <p:nvSpPr>
          <p:cNvPr id="1061" name="Text Box 60"/>
          <p:cNvSpPr txBox="1">
            <a:spLocks noChangeArrowheads="1"/>
          </p:cNvSpPr>
          <p:nvPr/>
        </p:nvSpPr>
        <p:spPr bwMode="auto">
          <a:xfrm>
            <a:off x="157163" y="5549900"/>
            <a:ext cx="8477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400"/>
              <a:t>k = 6.97</a:t>
            </a:r>
          </a:p>
        </p:txBody>
      </p:sp>
      <p:sp>
        <p:nvSpPr>
          <p:cNvPr id="1062" name="Text Box 61"/>
          <p:cNvSpPr txBox="1">
            <a:spLocks noChangeArrowheads="1"/>
          </p:cNvSpPr>
          <p:nvPr/>
        </p:nvSpPr>
        <p:spPr bwMode="auto">
          <a:xfrm>
            <a:off x="147638" y="6089650"/>
            <a:ext cx="9525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400"/>
              <a:t>k = 0.425</a:t>
            </a:r>
          </a:p>
        </p:txBody>
      </p:sp>
      <p:sp>
        <p:nvSpPr>
          <p:cNvPr id="1063" name="Text Box 62"/>
          <p:cNvSpPr txBox="1">
            <a:spLocks noChangeArrowheads="1"/>
          </p:cNvSpPr>
          <p:nvPr/>
        </p:nvSpPr>
        <p:spPr bwMode="auto">
          <a:xfrm>
            <a:off x="147638" y="7105650"/>
            <a:ext cx="8477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400"/>
              <a:t>k = 5.42</a:t>
            </a:r>
          </a:p>
        </p:txBody>
      </p:sp>
      <p:sp>
        <p:nvSpPr>
          <p:cNvPr id="1064" name="Text Box 63"/>
          <p:cNvSpPr txBox="1">
            <a:spLocks noChangeArrowheads="1"/>
          </p:cNvSpPr>
          <p:nvPr/>
        </p:nvSpPr>
        <p:spPr bwMode="auto">
          <a:xfrm>
            <a:off x="133350" y="6503988"/>
            <a:ext cx="10096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400"/>
              <a:t>k = 1.277</a:t>
            </a:r>
          </a:p>
        </p:txBody>
      </p:sp>
      <p:sp>
        <p:nvSpPr>
          <p:cNvPr id="1065" name="Text Box 64"/>
          <p:cNvSpPr txBox="1">
            <a:spLocks noChangeArrowheads="1"/>
          </p:cNvSpPr>
          <p:nvPr/>
        </p:nvSpPr>
        <p:spPr bwMode="auto">
          <a:xfrm>
            <a:off x="152400" y="7656513"/>
            <a:ext cx="8477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400"/>
              <a:t>k = 23.9</a:t>
            </a:r>
          </a:p>
        </p:txBody>
      </p:sp>
      <p:sp>
        <p:nvSpPr>
          <p:cNvPr id="1066" name="Text Box 66"/>
          <p:cNvSpPr txBox="1">
            <a:spLocks noChangeArrowheads="1"/>
          </p:cNvSpPr>
          <p:nvPr/>
        </p:nvSpPr>
        <p:spPr bwMode="auto">
          <a:xfrm>
            <a:off x="1992313" y="5143500"/>
            <a:ext cx="4286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0"/>
              <a:t>}</a:t>
            </a:r>
            <a:endParaRPr lang="en-US" altLang="en-US"/>
          </a:p>
        </p:txBody>
      </p:sp>
      <p:sp>
        <p:nvSpPr>
          <p:cNvPr id="1067" name="Text Box 67"/>
          <p:cNvSpPr txBox="1">
            <a:spLocks noChangeArrowheads="1"/>
          </p:cNvSpPr>
          <p:nvPr/>
        </p:nvSpPr>
        <p:spPr bwMode="auto">
          <a:xfrm>
            <a:off x="1997075" y="6103938"/>
            <a:ext cx="4286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0"/>
              <a:t>}</a:t>
            </a:r>
            <a:endParaRPr lang="en-US" altLang="en-US"/>
          </a:p>
        </p:txBody>
      </p:sp>
      <p:sp>
        <p:nvSpPr>
          <p:cNvPr id="1068" name="Text Box 68"/>
          <p:cNvSpPr txBox="1">
            <a:spLocks noChangeArrowheads="1"/>
          </p:cNvSpPr>
          <p:nvPr/>
        </p:nvSpPr>
        <p:spPr bwMode="auto">
          <a:xfrm>
            <a:off x="2247900" y="5218113"/>
            <a:ext cx="18288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400"/>
              <a:t>Uniform compression in webs of doubly symmetric I sections.</a:t>
            </a:r>
          </a:p>
        </p:txBody>
      </p:sp>
      <p:sp>
        <p:nvSpPr>
          <p:cNvPr id="1069" name="Text Box 69"/>
          <p:cNvSpPr txBox="1">
            <a:spLocks noChangeArrowheads="1"/>
          </p:cNvSpPr>
          <p:nvPr/>
        </p:nvSpPr>
        <p:spPr bwMode="auto">
          <a:xfrm>
            <a:off x="2259013" y="6223000"/>
            <a:ext cx="1751012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400"/>
              <a:t>Uniform compression in flanges of rolled I section.</a:t>
            </a:r>
          </a:p>
        </p:txBody>
      </p:sp>
      <p:sp>
        <p:nvSpPr>
          <p:cNvPr id="1070" name="Text Box 70"/>
          <p:cNvSpPr txBox="1">
            <a:spLocks noChangeArrowheads="1"/>
          </p:cNvSpPr>
          <p:nvPr/>
        </p:nvSpPr>
        <p:spPr bwMode="auto">
          <a:xfrm>
            <a:off x="2141538" y="7569200"/>
            <a:ext cx="2097087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400"/>
              <a:t>Flexure in webs of doubly symmetric I sections (tension end closer to fixed).</a:t>
            </a:r>
          </a:p>
        </p:txBody>
      </p:sp>
      <p:grpSp>
        <p:nvGrpSpPr>
          <p:cNvPr id="1071" name="Group 73"/>
          <p:cNvGrpSpPr>
            <a:grpSpLocks/>
          </p:cNvGrpSpPr>
          <p:nvPr/>
        </p:nvGrpSpPr>
        <p:grpSpPr bwMode="auto">
          <a:xfrm>
            <a:off x="1019175" y="7912100"/>
            <a:ext cx="1006475" cy="414338"/>
            <a:chOff x="631" y="3423"/>
            <a:chExt cx="789" cy="261"/>
          </a:xfrm>
        </p:grpSpPr>
        <p:sp>
          <p:nvSpPr>
            <p:cNvPr id="1081" name="AutoShape 71"/>
            <p:cNvSpPr>
              <a:spLocks noChangeArrowheads="1"/>
            </p:cNvSpPr>
            <p:nvPr/>
          </p:nvSpPr>
          <p:spPr bwMode="auto">
            <a:xfrm>
              <a:off x="631" y="3423"/>
              <a:ext cx="435" cy="135"/>
            </a:xfrm>
            <a:prstGeom prst="rtTriangl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082" name="AutoShape 72"/>
            <p:cNvSpPr>
              <a:spLocks noChangeArrowheads="1"/>
            </p:cNvSpPr>
            <p:nvPr/>
          </p:nvSpPr>
          <p:spPr bwMode="auto">
            <a:xfrm flipH="1" flipV="1">
              <a:off x="985" y="3549"/>
              <a:ext cx="435" cy="135"/>
            </a:xfrm>
            <a:prstGeom prst="rtTriangl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en-US" altLang="en-US"/>
            </a:p>
          </p:txBody>
        </p:sp>
      </p:grpSp>
      <p:sp>
        <p:nvSpPr>
          <p:cNvPr id="1072" name="Text Box 74"/>
          <p:cNvSpPr txBox="1">
            <a:spLocks noChangeArrowheads="1"/>
          </p:cNvSpPr>
          <p:nvPr/>
        </p:nvSpPr>
        <p:spPr bwMode="auto">
          <a:xfrm>
            <a:off x="312738" y="3875088"/>
            <a:ext cx="3054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altLang="en-US"/>
          </a:p>
        </p:txBody>
      </p:sp>
      <p:graphicFrame>
        <p:nvGraphicFramePr>
          <p:cNvPr id="1026" name="Object 75"/>
          <p:cNvGraphicFramePr>
            <a:graphicFrameLocks noChangeAspect="1"/>
          </p:cNvGraphicFramePr>
          <p:nvPr/>
        </p:nvGraphicFramePr>
        <p:xfrm>
          <a:off x="179388" y="3929063"/>
          <a:ext cx="2506662" cy="839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0" name="Equation" r:id="rId3" imgW="1473120" imgH="495000" progId="Equation.DSMT4">
                  <p:embed/>
                </p:oleObj>
              </mc:Choice>
              <mc:Fallback>
                <p:oleObj name="Equation" r:id="rId3" imgW="1473120" imgH="495000" progId="Equation.DSMT4">
                  <p:embed/>
                  <p:pic>
                    <p:nvPicPr>
                      <p:cNvPr id="0" name="Object 7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88" y="3929063"/>
                        <a:ext cx="2506662" cy="839787"/>
                      </a:xfrm>
                      <a:prstGeom prst="rect">
                        <a:avLst/>
                      </a:prstGeom>
                      <a:noFill/>
                      <a:ln w="19050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73" name="AutoShape 76"/>
          <p:cNvSpPr>
            <a:spLocks noChangeArrowheads="1"/>
          </p:cNvSpPr>
          <p:nvPr/>
        </p:nvSpPr>
        <p:spPr bwMode="auto">
          <a:xfrm>
            <a:off x="2644775" y="4235450"/>
            <a:ext cx="557213" cy="279400"/>
          </a:xfrm>
          <a:prstGeom prst="rightArrow">
            <a:avLst>
              <a:gd name="adj1" fmla="val 50000"/>
              <a:gd name="adj2" fmla="val 4985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graphicFrame>
        <p:nvGraphicFramePr>
          <p:cNvPr id="1027" name="Object 77"/>
          <p:cNvGraphicFramePr>
            <a:graphicFrameLocks noChangeAspect="1"/>
          </p:cNvGraphicFramePr>
          <p:nvPr/>
        </p:nvGraphicFramePr>
        <p:xfrm>
          <a:off x="3316288" y="4062413"/>
          <a:ext cx="3143250" cy="661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1" name="Equation" r:id="rId5" imgW="2527200" imgH="533160" progId="Equation.DSMT4">
                  <p:embed/>
                </p:oleObj>
              </mc:Choice>
              <mc:Fallback>
                <p:oleObj name="Equation" r:id="rId5" imgW="2527200" imgH="533160" progId="Equation.DSMT4">
                  <p:embed/>
                  <p:pic>
                    <p:nvPicPr>
                      <p:cNvPr id="0" name="Object 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16288" y="4062413"/>
                        <a:ext cx="3143250" cy="661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905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74" name="Text Box 78"/>
          <p:cNvSpPr txBox="1">
            <a:spLocks noChangeArrowheads="1"/>
          </p:cNvSpPr>
          <p:nvPr/>
        </p:nvSpPr>
        <p:spPr bwMode="auto">
          <a:xfrm>
            <a:off x="5716588" y="5195888"/>
            <a:ext cx="8477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400"/>
              <a:t>1.90</a:t>
            </a:r>
          </a:p>
        </p:txBody>
      </p:sp>
      <p:sp>
        <p:nvSpPr>
          <p:cNvPr id="1075" name="Text Box 79"/>
          <p:cNvSpPr txBox="1">
            <a:spLocks noChangeArrowheads="1"/>
          </p:cNvSpPr>
          <p:nvPr/>
        </p:nvSpPr>
        <p:spPr bwMode="auto">
          <a:xfrm>
            <a:off x="5721350" y="5576888"/>
            <a:ext cx="8477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400"/>
              <a:t>2.51</a:t>
            </a:r>
          </a:p>
        </p:txBody>
      </p:sp>
      <p:sp>
        <p:nvSpPr>
          <p:cNvPr id="1076" name="Text Box 80"/>
          <p:cNvSpPr txBox="1">
            <a:spLocks noChangeArrowheads="1"/>
          </p:cNvSpPr>
          <p:nvPr/>
        </p:nvSpPr>
        <p:spPr bwMode="auto">
          <a:xfrm>
            <a:off x="5730875" y="6088063"/>
            <a:ext cx="8477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400"/>
              <a:t>0.62</a:t>
            </a:r>
          </a:p>
        </p:txBody>
      </p:sp>
      <p:sp>
        <p:nvSpPr>
          <p:cNvPr id="1077" name="Text Box 81"/>
          <p:cNvSpPr txBox="1">
            <a:spLocks noChangeArrowheads="1"/>
          </p:cNvSpPr>
          <p:nvPr/>
        </p:nvSpPr>
        <p:spPr bwMode="auto">
          <a:xfrm>
            <a:off x="5730875" y="7104063"/>
            <a:ext cx="8477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400"/>
              <a:t>2.21</a:t>
            </a:r>
          </a:p>
        </p:txBody>
      </p:sp>
      <p:sp>
        <p:nvSpPr>
          <p:cNvPr id="1078" name="Text Box 82"/>
          <p:cNvSpPr txBox="1">
            <a:spLocks noChangeArrowheads="1"/>
          </p:cNvSpPr>
          <p:nvPr/>
        </p:nvSpPr>
        <p:spPr bwMode="auto">
          <a:xfrm>
            <a:off x="5735638" y="6502400"/>
            <a:ext cx="8477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400"/>
              <a:t>1.08</a:t>
            </a:r>
          </a:p>
        </p:txBody>
      </p:sp>
      <p:sp>
        <p:nvSpPr>
          <p:cNvPr id="1079" name="Text Box 83"/>
          <p:cNvSpPr txBox="1">
            <a:spLocks noChangeArrowheads="1"/>
          </p:cNvSpPr>
          <p:nvPr/>
        </p:nvSpPr>
        <p:spPr bwMode="auto">
          <a:xfrm>
            <a:off x="5735638" y="7673975"/>
            <a:ext cx="8477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400"/>
              <a:t>4.65</a:t>
            </a:r>
          </a:p>
        </p:txBody>
      </p:sp>
      <p:graphicFrame>
        <p:nvGraphicFramePr>
          <p:cNvPr id="1028" name="Object 86"/>
          <p:cNvGraphicFramePr>
            <a:graphicFrameLocks noChangeAspect="1"/>
          </p:cNvGraphicFramePr>
          <p:nvPr/>
        </p:nvGraphicFramePr>
        <p:xfrm>
          <a:off x="4148138" y="5359400"/>
          <a:ext cx="128905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2" name="Equation" r:id="rId7" imgW="1002960" imgH="393480" progId="Equation.DSMT4">
                  <p:embed/>
                </p:oleObj>
              </mc:Choice>
              <mc:Fallback>
                <p:oleObj name="Equation" r:id="rId7" imgW="1002960" imgH="393480" progId="Equation.DSMT4">
                  <p:embed/>
                  <p:pic>
                    <p:nvPicPr>
                      <p:cNvPr id="0" name="Object 8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8138" y="5359400"/>
                        <a:ext cx="1289050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9" name="Object 87"/>
          <p:cNvGraphicFramePr>
            <a:graphicFrameLocks noChangeAspect="1"/>
          </p:cNvGraphicFramePr>
          <p:nvPr/>
        </p:nvGraphicFramePr>
        <p:xfrm>
          <a:off x="4191000" y="6267450"/>
          <a:ext cx="1306513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3" name="Equation" r:id="rId9" imgW="1015920" imgH="393480" progId="Equation.DSMT4">
                  <p:embed/>
                </p:oleObj>
              </mc:Choice>
              <mc:Fallback>
                <p:oleObj name="Equation" r:id="rId9" imgW="1015920" imgH="393480" progId="Equation.DSMT4">
                  <p:embed/>
                  <p:pic>
                    <p:nvPicPr>
                      <p:cNvPr id="0" name="Object 8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6267450"/>
                        <a:ext cx="1306513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80" name="Text Box 89"/>
          <p:cNvSpPr txBox="1">
            <a:spLocks noChangeArrowheads="1"/>
          </p:cNvSpPr>
          <p:nvPr/>
        </p:nvSpPr>
        <p:spPr bwMode="auto">
          <a:xfrm>
            <a:off x="590550" y="541338"/>
            <a:ext cx="36703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/>
              <a:t>Handout: Plate Buckling</a:t>
            </a:r>
          </a:p>
        </p:txBody>
      </p:sp>
      <p:graphicFrame>
        <p:nvGraphicFramePr>
          <p:cNvPr id="1109" name="Object 87"/>
          <p:cNvGraphicFramePr>
            <a:graphicFrameLocks noChangeAspect="1"/>
          </p:cNvGraphicFramePr>
          <p:nvPr/>
        </p:nvGraphicFramePr>
        <p:xfrm>
          <a:off x="4295775" y="7629525"/>
          <a:ext cx="1306513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4" name="Equation" r:id="rId11" imgW="1015920" imgH="393480" progId="Equation.DSMT4">
                  <p:embed/>
                </p:oleObj>
              </mc:Choice>
              <mc:Fallback>
                <p:oleObj name="Equation" r:id="rId11" imgW="1015920" imgH="393480" progId="Equation.DSMT4">
                  <p:embed/>
                  <p:pic>
                    <p:nvPicPr>
                      <p:cNvPr id="0" name="Object 8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95775" y="7629525"/>
                        <a:ext cx="1306513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66</Words>
  <Application>Microsoft Office PowerPoint</Application>
  <PresentationFormat>On-screen Show (4:3)</PresentationFormat>
  <Paragraphs>19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Times New Roman</vt:lpstr>
      <vt:lpstr>Arial</vt:lpstr>
      <vt:lpstr>Calibri</vt:lpstr>
      <vt:lpstr>Office Theme</vt:lpstr>
      <vt:lpstr>MathType 6.0 Equation</vt:lpstr>
      <vt:lpstr>PowerPoint Presentation</vt:lpstr>
    </vt:vector>
  </TitlesOfParts>
  <Company>Dell Computer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Scott A. Civjan</dc:creator>
  <cp:lastModifiedBy>Nancy 2</cp:lastModifiedBy>
  <cp:revision>8</cp:revision>
  <dcterms:created xsi:type="dcterms:W3CDTF">2002-01-29T15:08:49Z</dcterms:created>
  <dcterms:modified xsi:type="dcterms:W3CDTF">2018-02-02T23:02:03Z</dcterms:modified>
</cp:coreProperties>
</file>