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29"/>
  </p:notesMasterIdLst>
  <p:handoutMasterIdLst>
    <p:handoutMasterId r:id="rId30"/>
  </p:handoutMasterIdLst>
  <p:sldIdLst>
    <p:sldId id="295" r:id="rId2"/>
    <p:sldId id="296" r:id="rId3"/>
    <p:sldId id="306" r:id="rId4"/>
    <p:sldId id="297" r:id="rId5"/>
    <p:sldId id="299" r:id="rId6"/>
    <p:sldId id="315" r:id="rId7"/>
    <p:sldId id="300" r:id="rId8"/>
    <p:sldId id="342" r:id="rId9"/>
    <p:sldId id="298" r:id="rId10"/>
    <p:sldId id="325" r:id="rId11"/>
    <p:sldId id="323" r:id="rId12"/>
    <p:sldId id="341" r:id="rId13"/>
    <p:sldId id="343" r:id="rId14"/>
    <p:sldId id="329" r:id="rId15"/>
    <p:sldId id="324" r:id="rId16"/>
    <p:sldId id="309" r:id="rId17"/>
    <p:sldId id="310" r:id="rId18"/>
    <p:sldId id="344" r:id="rId19"/>
    <p:sldId id="328" r:id="rId20"/>
    <p:sldId id="330" r:id="rId21"/>
    <p:sldId id="326" r:id="rId22"/>
    <p:sldId id="327" r:id="rId23"/>
    <p:sldId id="301" r:id="rId24"/>
    <p:sldId id="339" r:id="rId25"/>
    <p:sldId id="302" r:id="rId26"/>
    <p:sldId id="340" r:id="rId27"/>
    <p:sldId id="314" r:id="rId28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A9A9"/>
    <a:srgbClr val="549396"/>
    <a:srgbClr val="BBD8F3"/>
    <a:srgbClr val="CCCCFF"/>
    <a:srgbClr val="FF9933"/>
    <a:srgbClr val="FFFF99"/>
    <a:srgbClr val="A9CEEF"/>
    <a:srgbClr val="A2C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0224" autoAdjust="0"/>
  </p:normalViewPr>
  <p:slideViewPr>
    <p:cSldViewPr snapToGrid="0">
      <p:cViewPr varScale="1">
        <p:scale>
          <a:sx n="67" d="100"/>
          <a:sy n="67" d="100"/>
        </p:scale>
        <p:origin x="2238" y="66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 i="1"/>
            </a:lvl1pPr>
          </a:lstStyle>
          <a:p>
            <a:fld id="{1C9C2027-0019-439C-95CB-CEAB71EA73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024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 i="1"/>
            </a:lvl1pPr>
          </a:lstStyle>
          <a:p>
            <a:fld id="{D5246A9C-5ABD-4E84-AE9E-3DC3E65D672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1751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2197713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71DCF15-C73B-420B-B93F-A3D7D55AD407}" type="slidenum">
              <a:rPr lang="en-US" altLang="en-US" sz="110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778935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Some instructors may decide to only include typical compact W-section beam design. </a:t>
            </a:r>
          </a:p>
          <a:p>
            <a:r>
              <a:rPr lang="en-US" altLang="en-US"/>
              <a:t>Notes are also included for advanced topics including non-compact sections, slender web sections, and composite beam design.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BD840C3-E408-4803-806C-28A4CF267A93}" type="slidenum">
              <a:rPr lang="en-US" altLang="en-US" sz="1100"/>
              <a:pPr/>
              <a:t>10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780499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Some instructors may decide to only include typical compact W-section beam design. </a:t>
            </a:r>
          </a:p>
          <a:p>
            <a:r>
              <a:rPr lang="en-US" altLang="en-US"/>
              <a:t>Notes are also included for advanced topics including non-compact sections, slender web sections, and composite beam design.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5CD0BE3-6AD8-407F-B7B4-09E134FAE429}" type="slidenum">
              <a:rPr lang="en-US" altLang="en-US" sz="1100"/>
              <a:pPr/>
              <a:t>11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55039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C31EAD9-11F5-430C-BFD8-5DF38C4459A5}" type="slidenum">
              <a:rPr lang="en-US" altLang="en-US" sz="1100"/>
              <a:pPr/>
              <a:t>12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2417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9F589D7-5791-4669-ABDC-828696333C50}" type="slidenum">
              <a:rPr lang="en-US" altLang="en-US" sz="1100"/>
              <a:pPr/>
              <a:t>13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159548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731D54C-5A5F-4749-889C-3F60B5693D04}" type="slidenum">
              <a:rPr lang="en-US" altLang="en-US" sz="1100"/>
              <a:pPr/>
              <a:t>14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23092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Some instructors may decide to only include typical compact W-section beam design. </a:t>
            </a:r>
          </a:p>
          <a:p>
            <a:r>
              <a:rPr lang="en-US" altLang="en-US"/>
              <a:t>Notes are also included for advanced topics including non-compact sections, slender web sections, and composite beam design.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8C7F6AE-46E5-491A-8F9D-E7522CB9F8F2}" type="slidenum">
              <a:rPr lang="en-US" altLang="en-US" sz="1100"/>
              <a:pPr/>
              <a:t>15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879313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D511346-63FB-45DF-88EF-0609853C084D}" type="slidenum">
              <a:rPr lang="en-US" altLang="en-US" sz="1100"/>
              <a:pPr/>
              <a:t>16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02947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5D5B040-CE2B-477F-A880-96A9DE1C2188}" type="slidenum">
              <a:rPr lang="en-US" altLang="en-US" sz="1100"/>
              <a:pPr/>
              <a:t>17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844314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50F708B-4932-41ED-AFB2-9D72CED17731}" type="slidenum">
              <a:rPr lang="en-US" altLang="en-US" sz="1100"/>
              <a:pPr/>
              <a:t>18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55184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1D4566E-69CF-4EC4-AA39-F9400DFE66C5}" type="slidenum">
              <a:rPr lang="en-US" altLang="en-US" sz="1100"/>
              <a:pPr/>
              <a:t>19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30680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If also includes axial loads – handle as Beam Column – see Module #3</a:t>
            </a:r>
          </a:p>
          <a:p>
            <a:r>
              <a:rPr lang="en-US" altLang="en-US"/>
              <a:t>Typically horizontal members of a frame</a:t>
            </a:r>
          </a:p>
          <a:p>
            <a:r>
              <a:rPr lang="en-US" altLang="en-US"/>
              <a:t>Support gravity loads and distribute forces to columns</a:t>
            </a:r>
          </a:p>
          <a:p>
            <a:r>
              <a:rPr lang="en-US" altLang="en-US"/>
              <a:t>Also can provide column end restraint, distribute resistance to lateral loads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5B884E8-36A1-4D07-88C9-7E3017824801}" type="slidenum">
              <a:rPr lang="en-US" altLang="en-US" sz="110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35004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Some instructors may decide to only include typical compact W-section beam design. </a:t>
            </a:r>
          </a:p>
          <a:p>
            <a:r>
              <a:rPr lang="en-US" altLang="en-US"/>
              <a:t>Notes are also included for advanced topics including non-compact sections, slender web sections, and composite beam design.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D3BF1A7-42BA-49A2-BBC4-AC11AE8EDB48}" type="slidenum">
              <a:rPr lang="en-US" altLang="en-US" sz="1100"/>
              <a:pPr/>
              <a:t>20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3697679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Some instructors may decide to only include typical shear yielding of W-section beam design. </a:t>
            </a:r>
          </a:p>
          <a:p>
            <a:r>
              <a:rPr lang="en-US" altLang="en-US"/>
              <a:t>Notes are also included for advanced topics including slender web sections with Tension Field action and stiffener design.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1FC4516-E94C-4D5D-9DAC-3643029C6EA8}" type="slidenum">
              <a:rPr lang="en-US" altLang="en-US" sz="1100"/>
              <a:pPr/>
              <a:t>21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87102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9F7E413-493E-4958-B7F1-94B0EC98CD3D}" type="slidenum">
              <a:rPr lang="en-US" altLang="en-US" sz="1100"/>
              <a:pPr/>
              <a:t>22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885933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deflections are “serviceability” concern, so No Load factors should be used in calculations.</a:t>
            </a:r>
          </a:p>
          <a:p>
            <a:r>
              <a:rPr lang="en-US" altLang="en-US"/>
              <a:t>Camber= curvature applied to a beam during fabrication to allow it to be relatively straight (no deflection) when dead loads are applied (self weight, floor slab) – this allows for a flat floor of consistent depth in a completed structure. Note that this is not an exact process, so camber calculations to the nearest ½ inch are usually sufficient.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124791C-5D3E-4CCB-9A80-A383047C5523}" type="slidenum">
              <a:rPr lang="en-US" altLang="en-US" sz="1100"/>
              <a:pPr/>
              <a:t>23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686606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63F846B-DA00-4278-8722-F275B5EA12AD}" type="slidenum">
              <a:rPr lang="en-US" altLang="en-US" sz="1100"/>
              <a:pPr/>
              <a:t>24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762693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81F4FF7-B8C6-4F43-8A01-AA3E1690AE3D}" type="slidenum">
              <a:rPr lang="en-US" altLang="en-US" sz="1100"/>
              <a:pPr/>
              <a:t>25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0453280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A70FF97-1C3E-43FF-91D2-42A16581F0E1}" type="slidenum">
              <a:rPr lang="en-US" altLang="en-US" sz="1100"/>
              <a:pPr/>
              <a:t>26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340039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2C20222-7DB4-4F59-82BC-C722F6F5CDAE}" type="slidenum">
              <a:rPr lang="en-US" altLang="en-US" sz="1100"/>
              <a:pPr/>
              <a:t>27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916789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AA4C3B8-EACA-411D-86F3-03E164CA735E}" type="slidenum">
              <a:rPr lang="en-US" altLang="en-US" sz="110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126624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subscript </a:t>
            </a:r>
            <a:r>
              <a:rPr lang="en-US" altLang="en-US" i="1"/>
              <a:t>u</a:t>
            </a:r>
            <a:r>
              <a:rPr lang="en-US" altLang="en-US"/>
              <a:t>= ultimate </a:t>
            </a:r>
          </a:p>
          <a:p>
            <a:r>
              <a:rPr lang="en-US" altLang="en-US"/>
              <a:t>	</a:t>
            </a:r>
            <a:r>
              <a:rPr lang="en-US" altLang="en-US" i="1"/>
              <a:t>n</a:t>
            </a:r>
            <a:r>
              <a:rPr lang="en-US" altLang="en-US"/>
              <a:t>= nominal strength</a:t>
            </a:r>
          </a:p>
          <a:p>
            <a:r>
              <a:rPr lang="en-US" altLang="en-US"/>
              <a:t>Note that flexure typically controls strength design. Shear can control for shorter length “Deep Beams”</a:t>
            </a:r>
          </a:p>
          <a:p>
            <a:r>
              <a:rPr lang="en-US" altLang="en-US"/>
              <a:t>Longer spans and high live load make deflection and vibrations critical.</a:t>
            </a:r>
          </a:p>
          <a:p>
            <a:r>
              <a:rPr lang="en-US" altLang="en-US"/>
              <a:t>Generally design for critical condition independently, check others, revise as needed</a:t>
            </a:r>
          </a:p>
          <a:p>
            <a:r>
              <a:rPr lang="en-US" altLang="en-US"/>
              <a:t>Design is iterative.</a:t>
            </a:r>
          </a:p>
          <a:p>
            <a:r>
              <a:rPr lang="en-US" altLang="en-US"/>
              <a:t>Module will address each of these criteria separately (moment, shear, serviceability)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3F6CC97-1F13-4A74-B586-CE2F24ACF71A}" type="slidenum">
              <a:rPr lang="en-US" altLang="en-US" sz="110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20279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Each of these failure modes will be evaluated individually. The lowest strength will control design strength.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14A1D0E-8891-4417-94E0-5CD1D1E9071D}" type="slidenum">
              <a:rPr lang="en-US" altLang="en-US" sz="110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199996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7A1F734-DB7D-4271-AD31-20A6A42BDAFA}" type="slidenum">
              <a:rPr lang="en-US" altLang="en-US" sz="110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13920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Demonstration available on the AISC Educator Forum (educatorforum.aisc.org)</a:t>
            </a:r>
          </a:p>
          <a:p>
            <a:endParaRPr lang="en-US" altLang="en-US"/>
          </a:p>
          <a:p>
            <a:r>
              <a:rPr lang="en-US" altLang="en-US"/>
              <a:t>Beam </a:t>
            </a:r>
            <a:r>
              <a:rPr lang="en-US" altLang="en-US" dirty="0"/>
              <a:t>Buckling Models link: https://educatorforum.aisc.org/resource/asset/1295</a:t>
            </a:r>
          </a:p>
          <a:p>
            <a:endParaRPr lang="en-US" altLang="en-US" dirty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3E3470C-0561-4C72-B53C-41E6E368F6A6}" type="slidenum">
              <a:rPr lang="en-US" altLang="en-US" sz="110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87594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14A7141-483A-42CD-B337-0431F04FCF35}" type="slidenum">
              <a:rPr lang="en-US" altLang="en-US" sz="110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786910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983263-8C53-49EB-8F73-BE5DAEEC9644}" type="slidenum">
              <a:rPr lang="en-US" altLang="en-US" sz="1100"/>
              <a:pPr/>
              <a:t>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28869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3524AD8-6FBE-4554-B2D8-3D969A3317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272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FB7D3E-7CDC-4D40-9C9E-19B8C8044D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785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CBCBC"/>
                </a:solidFill>
              </a:defRPr>
            </a:lvl1pPr>
          </a:lstStyle>
          <a:p>
            <a:fld id="{81199EC9-8080-4EBA-A8D8-DEF250C6358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0460E9E3-45C0-4570-B677-01B3F9CDB936}" type="datetime1">
              <a:rPr lang="en-US"/>
              <a:pPr>
                <a:defRPr/>
              </a:pPr>
              <a:t>8/19/2024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616559-D909-D026-DBD8-959BA84990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10" r:id="rId1"/>
    <p:sldLayoutId id="2147484011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56821" y="535258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19347" y="2923555"/>
            <a:ext cx="6304547" cy="1208049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Beam 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6616254-7A13-4A98-B05D-53ECD143F414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03207" y="4813764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8"/>
          <p:cNvSpPr txBox="1">
            <a:spLocks noChangeArrowheads="1"/>
          </p:cNvSpPr>
          <p:nvPr/>
        </p:nvSpPr>
        <p:spPr bwMode="auto">
          <a:xfrm>
            <a:off x="1970088" y="700088"/>
            <a:ext cx="8140700" cy="3059112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BEAM DESIGN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Beam_Manual.ppt </a:t>
            </a:r>
            <a:endParaRPr lang="en-US" altLang="en-US" sz="2800">
              <a:solidFill>
                <a:srgbClr val="FF0000"/>
              </a:solidFill>
            </a:endParaRPr>
          </a:p>
          <a:p>
            <a:r>
              <a:rPr lang="en-US" altLang="en-US" sz="3600">
                <a:solidFill>
                  <a:srgbClr val="FF0000"/>
                </a:solidFill>
              </a:rPr>
              <a:t>Local Buckling Criteria: 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	Slides # 6 to 10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W-Shape Compact: 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	Slides # 11 to 23</a:t>
            </a:r>
          </a:p>
        </p:txBody>
      </p:sp>
      <p:grpSp>
        <p:nvGrpSpPr>
          <p:cNvPr id="13315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3318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9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29AE3C-6800-41EE-9C32-2A6CEA8D6C7D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8"/>
          <p:cNvSpPr txBox="1">
            <a:spLocks noChangeArrowheads="1"/>
          </p:cNvSpPr>
          <p:nvPr/>
        </p:nvSpPr>
        <p:spPr bwMode="auto">
          <a:xfrm>
            <a:off x="1970088" y="717551"/>
            <a:ext cx="8140700" cy="385286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DESIGN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ADVANCEDBeam_ManualNoncompact.ppt</a:t>
            </a:r>
            <a:endParaRPr lang="en-US" altLang="en-US" sz="2800" u="sng">
              <a:solidFill>
                <a:srgbClr val="FF0000"/>
              </a:solidFill>
            </a:endParaRPr>
          </a:p>
          <a:p>
            <a:r>
              <a:rPr lang="en-US" altLang="en-US" sz="3600" u="sng">
                <a:solidFill>
                  <a:srgbClr val="FF0000"/>
                </a:solidFill>
              </a:rPr>
              <a:t>Advanced Topics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Non-Compact Flange: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3-5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Slender Webs: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6-14</a:t>
            </a:r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4342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3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949EB8-FF04-4CD6-B97D-047C91B1170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298608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INFORMATION: COMPOSITE BEAMS</a:t>
            </a:r>
          </a:p>
          <a:p>
            <a:endParaRPr lang="en-US" altLang="en-US" sz="2800" i="1">
              <a:solidFill>
                <a:srgbClr val="FF0000"/>
              </a:solidFill>
            </a:endParaRPr>
          </a:p>
          <a:p>
            <a:r>
              <a:rPr lang="en-US" altLang="en-US" sz="3200">
                <a:solidFill>
                  <a:srgbClr val="FF0000"/>
                </a:solidFill>
              </a:rPr>
              <a:t>Demonstration:</a:t>
            </a:r>
            <a:r>
              <a:rPr lang="en-US" altLang="en-US" sz="2800" i="1">
                <a:solidFill>
                  <a:srgbClr val="FF0000"/>
                </a:solidFill>
              </a:rPr>
              <a:t>  AISC WET Forum –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Composite Beams</a:t>
            </a:r>
          </a:p>
          <a:p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15363" name="Group 2"/>
          <p:cNvGrpSpPr>
            <a:grpSpLocks/>
          </p:cNvGrpSpPr>
          <p:nvPr/>
        </p:nvGrpSpPr>
        <p:grpSpPr bwMode="auto">
          <a:xfrm>
            <a:off x="7564438" y="3727450"/>
            <a:ext cx="3103562" cy="3130550"/>
            <a:chOff x="762000" y="-304800"/>
            <a:chExt cx="7924800" cy="7162800"/>
          </a:xfrm>
        </p:grpSpPr>
        <p:pic>
          <p:nvPicPr>
            <p:cNvPr id="15366" name="Picture 2" descr="C:\Documents and Settings\David Fortin\Local Settings\Temporary Internet Files\Content.IE5\05AVGDUF\MCj043256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-304800"/>
              <a:ext cx="7162800" cy="716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Picture 4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5802053-72C8-451E-BF55-5EE0C9B13AC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8"/>
          <p:cNvSpPr txBox="1">
            <a:spLocks noChangeArrowheads="1"/>
          </p:cNvSpPr>
          <p:nvPr/>
        </p:nvSpPr>
        <p:spPr bwMode="auto">
          <a:xfrm>
            <a:off x="1970088" y="801689"/>
            <a:ext cx="8140700" cy="24923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INFORMATION: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Sample AISC Tables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Table_3-18_pp178-179.PDF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Table_3-19_pp202-203.PDF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Table_3-20_pp210.PDF</a:t>
            </a:r>
          </a:p>
        </p:txBody>
      </p:sp>
      <p:grpSp>
        <p:nvGrpSpPr>
          <p:cNvPr id="16387" name="Group 5"/>
          <p:cNvGrpSpPr>
            <a:grpSpLocks/>
          </p:cNvGrpSpPr>
          <p:nvPr/>
        </p:nvGrpSpPr>
        <p:grpSpPr bwMode="auto">
          <a:xfrm>
            <a:off x="6940550" y="3294063"/>
            <a:ext cx="3727450" cy="3352800"/>
            <a:chOff x="762000" y="217371"/>
            <a:chExt cx="8077199" cy="6412029"/>
          </a:xfrm>
        </p:grpSpPr>
        <p:sp>
          <p:nvSpPr>
            <p:cNvPr id="16390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6391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EAEEC4-F64A-4958-8486-6788F8474A45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8"/>
          <p:cNvSpPr txBox="1">
            <a:spLocks noChangeArrowheads="1"/>
          </p:cNvSpPr>
          <p:nvPr/>
        </p:nvSpPr>
        <p:spPr bwMode="auto">
          <a:xfrm>
            <a:off x="1970088" y="374651"/>
            <a:ext cx="8140700" cy="550862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COMPOSITE BEAM THEORY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ADVANCEDBeam_TheoryComposite.ppt</a:t>
            </a:r>
          </a:p>
          <a:p>
            <a:r>
              <a:rPr lang="en-US" altLang="en-US" sz="3600" u="sng" dirty="0">
                <a:solidFill>
                  <a:srgbClr val="FF0000"/>
                </a:solidFill>
              </a:rPr>
              <a:t>Advanced Topics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Overview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2-11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Moment/Shear Strength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12-17 and 23-24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Shear Transfer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18-22</a:t>
            </a:r>
          </a:p>
        </p:txBody>
      </p:sp>
      <p:grpSp>
        <p:nvGrpSpPr>
          <p:cNvPr id="17411" name="Group 5"/>
          <p:cNvGrpSpPr>
            <a:grpSpLocks/>
          </p:cNvGrpSpPr>
          <p:nvPr/>
        </p:nvGrpSpPr>
        <p:grpSpPr bwMode="auto">
          <a:xfrm>
            <a:off x="6344170" y="3420418"/>
            <a:ext cx="4613275" cy="3627438"/>
            <a:chOff x="620599" y="43543"/>
            <a:chExt cx="8523401" cy="6814457"/>
          </a:xfrm>
        </p:grpSpPr>
        <p:pic>
          <p:nvPicPr>
            <p:cNvPr id="1741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EA7F5AA-830B-41A5-AC35-D307B484960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8"/>
          <p:cNvSpPr txBox="1">
            <a:spLocks noChangeArrowheads="1"/>
          </p:cNvSpPr>
          <p:nvPr/>
        </p:nvSpPr>
        <p:spPr bwMode="auto">
          <a:xfrm>
            <a:off x="1970088" y="266701"/>
            <a:ext cx="8140700" cy="525621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COMPOSITE BEAM DESIGN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ADVANCEDBeam_ManualComposite.ppt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3600" u="sng" dirty="0">
                <a:solidFill>
                  <a:srgbClr val="FF0000"/>
                </a:solidFill>
              </a:rPr>
              <a:t>Advanced Topics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Moment Strength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 2-11 and 18-23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Shear Stud Strength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12-17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Deflections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24-28</a:t>
            </a:r>
          </a:p>
        </p:txBody>
      </p:sp>
      <p:grpSp>
        <p:nvGrpSpPr>
          <p:cNvPr id="18435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8438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9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3EDD34-6E16-4539-A279-B370BAA813D9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51163" y="1538795"/>
            <a:ext cx="6386512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200" b="1">
                <a:solidFill>
                  <a:schemeClr val="bg1"/>
                </a:solidFill>
                <a:cs typeface="Arial" charset="0"/>
              </a:rPr>
              <a:t>Shear Strength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0339" y="2652714"/>
            <a:ext cx="6873875" cy="20796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200" b="1" u="sng">
                <a:solidFill>
                  <a:schemeClr val="bg1"/>
                </a:solidFill>
                <a:cs typeface="Arial" charset="0"/>
              </a:rPr>
              <a:t>Failure modes:</a:t>
            </a:r>
          </a:p>
          <a:p>
            <a:pPr eaLnBrk="0" hangingPunct="0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Shear Yielding</a:t>
            </a:r>
          </a:p>
          <a:p>
            <a:pPr eaLnBrk="0" hangingPunct="0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Inelastic Shear Buckling</a:t>
            </a:r>
          </a:p>
          <a:p>
            <a:pPr eaLnBrk="0" hangingPunct="0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Elastic Shear Buckling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A49B38D-09FC-4603-8D77-CA43C209684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8"/>
          <p:cNvSpPr txBox="1">
            <a:spLocks noChangeArrowheads="1"/>
          </p:cNvSpPr>
          <p:nvPr/>
        </p:nvSpPr>
        <p:spPr bwMode="auto">
          <a:xfrm>
            <a:off x="1970088" y="788988"/>
            <a:ext cx="8140700" cy="16319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INFORMATION: SHEAR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Handout on Shear Strength: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shearcalculations.PDF</a:t>
            </a:r>
          </a:p>
        </p:txBody>
      </p:sp>
      <p:grpSp>
        <p:nvGrpSpPr>
          <p:cNvPr id="20483" name="Group 5"/>
          <p:cNvGrpSpPr>
            <a:grpSpLocks/>
          </p:cNvGrpSpPr>
          <p:nvPr/>
        </p:nvGrpSpPr>
        <p:grpSpPr bwMode="auto">
          <a:xfrm>
            <a:off x="6940550" y="3324045"/>
            <a:ext cx="3727450" cy="3352800"/>
            <a:chOff x="762000" y="217371"/>
            <a:chExt cx="8077199" cy="6412029"/>
          </a:xfrm>
        </p:grpSpPr>
        <p:sp>
          <p:nvSpPr>
            <p:cNvPr id="20486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487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5799C9F-5771-4AAC-92A5-AD86AB30AC06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8"/>
          <p:cNvSpPr txBox="1">
            <a:spLocks noChangeArrowheads="1"/>
          </p:cNvSpPr>
          <p:nvPr/>
        </p:nvSpPr>
        <p:spPr bwMode="auto">
          <a:xfrm>
            <a:off x="1970088" y="784225"/>
            <a:ext cx="8140700" cy="16319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INFORMATION: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Sample AISC Tables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Tables</a:t>
            </a:r>
            <a:r>
              <a:rPr lang="en-US" altLang="en-US" sz="2800" i="1">
                <a:solidFill>
                  <a:srgbClr val="FF0000"/>
                </a:solidFill>
              </a:rPr>
              <a:t>_3-16&amp;_pp151-153.</a:t>
            </a:r>
            <a:r>
              <a:rPr lang="en-US" altLang="en-US" sz="2800" i="1" dirty="0">
                <a:solidFill>
                  <a:srgbClr val="FF0000"/>
                </a:solidFill>
              </a:rPr>
              <a:t>PDF</a:t>
            </a:r>
          </a:p>
        </p:txBody>
      </p:sp>
      <p:grpSp>
        <p:nvGrpSpPr>
          <p:cNvPr id="21507" name="Group 5"/>
          <p:cNvGrpSpPr>
            <a:grpSpLocks/>
          </p:cNvGrpSpPr>
          <p:nvPr/>
        </p:nvGrpSpPr>
        <p:grpSpPr bwMode="auto">
          <a:xfrm>
            <a:off x="6940550" y="3332672"/>
            <a:ext cx="3727450" cy="3352800"/>
            <a:chOff x="762000" y="217371"/>
            <a:chExt cx="8077199" cy="6412029"/>
          </a:xfrm>
        </p:grpSpPr>
        <p:sp>
          <p:nvSpPr>
            <p:cNvPr id="21510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1511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0869DB-1D82-4F1B-8925-4CF3AE7A758B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8"/>
          <p:cNvSpPr txBox="1">
            <a:spLocks noChangeArrowheads="1"/>
          </p:cNvSpPr>
          <p:nvPr/>
        </p:nvSpPr>
        <p:spPr bwMode="auto">
          <a:xfrm>
            <a:off x="1982788" y="714375"/>
            <a:ext cx="8140700" cy="208280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SHEAR THEORY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Beam_Theory.ppt</a:t>
            </a:r>
            <a:endParaRPr lang="en-US" altLang="en-US" sz="2800">
              <a:solidFill>
                <a:srgbClr val="FF0000"/>
              </a:solidFill>
            </a:endParaRPr>
          </a:p>
          <a:p>
            <a:r>
              <a:rPr lang="en-US" altLang="en-US" sz="3600">
                <a:solidFill>
                  <a:srgbClr val="FF0000"/>
                </a:solidFill>
              </a:rPr>
              <a:t>Shear Strength: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	Slides # 37 to 50</a:t>
            </a:r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22531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2253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6AECF3-1B52-4F10-8DCC-598B6C162CDD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11363" y="1254126"/>
            <a:ext cx="8140700" cy="12287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  <a:cs typeface="Arial" charset="0"/>
              </a:rPr>
              <a:t>FLEXURAL MEMBER/BEAM</a:t>
            </a:r>
            <a:r>
              <a:rPr lang="en-US" sz="3600">
                <a:solidFill>
                  <a:schemeClr val="bg1"/>
                </a:solidFill>
                <a:cs typeface="Arial" charset="0"/>
              </a:rPr>
              <a:t>: </a:t>
            </a:r>
          </a:p>
          <a:p>
            <a:pPr eaLnBrk="0" hangingPunct="0">
              <a:defRPr/>
            </a:pPr>
            <a:r>
              <a:rPr lang="en-US" sz="3600">
                <a:solidFill>
                  <a:schemeClr val="bg1"/>
                </a:solidFill>
                <a:cs typeface="Arial" charset="0"/>
              </a:rPr>
              <a:t>Member subjected to bending and shear.</a:t>
            </a:r>
          </a:p>
        </p:txBody>
      </p:sp>
      <p:sp>
        <p:nvSpPr>
          <p:cNvPr id="5123" name="Rectangle 17"/>
          <p:cNvSpPr>
            <a:spLocks noChangeArrowheads="1"/>
          </p:cNvSpPr>
          <p:nvPr/>
        </p:nvSpPr>
        <p:spPr bwMode="auto">
          <a:xfrm>
            <a:off x="2895601" y="3854451"/>
            <a:ext cx="6119813" cy="500063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4" name="Rectangle 18"/>
          <p:cNvSpPr>
            <a:spLocks noChangeArrowheads="1"/>
          </p:cNvSpPr>
          <p:nvPr/>
        </p:nvSpPr>
        <p:spPr bwMode="auto">
          <a:xfrm>
            <a:off x="2900363" y="3949701"/>
            <a:ext cx="6115050" cy="309563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5" name="Line 128"/>
          <p:cNvSpPr>
            <a:spLocks noChangeShapeType="1"/>
          </p:cNvSpPr>
          <p:nvPr/>
        </p:nvSpPr>
        <p:spPr bwMode="auto">
          <a:xfrm>
            <a:off x="2819400" y="3535363"/>
            <a:ext cx="0" cy="114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6" name="Line 134"/>
          <p:cNvSpPr>
            <a:spLocks noChangeShapeType="1"/>
          </p:cNvSpPr>
          <p:nvPr/>
        </p:nvSpPr>
        <p:spPr bwMode="auto">
          <a:xfrm flipV="1">
            <a:off x="9144000" y="3611563"/>
            <a:ext cx="0" cy="114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Text Box 136"/>
          <p:cNvSpPr txBox="1">
            <a:spLocks noChangeArrowheads="1"/>
          </p:cNvSpPr>
          <p:nvPr/>
        </p:nvSpPr>
        <p:spPr bwMode="auto">
          <a:xfrm>
            <a:off x="9859964" y="3840163"/>
            <a:ext cx="8080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</a:rPr>
              <a:t>M</a:t>
            </a:r>
            <a:r>
              <a:rPr lang="en-US" altLang="en-US" sz="3600" i="1" baseline="-250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5128" name="Text Box 137"/>
          <p:cNvSpPr txBox="1">
            <a:spLocks noChangeArrowheads="1"/>
          </p:cNvSpPr>
          <p:nvPr/>
        </p:nvSpPr>
        <p:spPr bwMode="auto">
          <a:xfrm flipH="1">
            <a:off x="9078913" y="3840163"/>
            <a:ext cx="79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</a:rPr>
              <a:t>V</a:t>
            </a:r>
            <a:r>
              <a:rPr lang="en-US" altLang="en-US" sz="3600" i="1" baseline="-25000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5" name="Circular Arrow 14"/>
          <p:cNvSpPr/>
          <p:nvPr/>
        </p:nvSpPr>
        <p:spPr>
          <a:xfrm rot="5400000" flipH="1">
            <a:off x="8622507" y="3502819"/>
            <a:ext cx="1355725" cy="1462088"/>
          </a:xfrm>
          <a:prstGeom prst="circularArrow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ircular Arrow 15"/>
          <p:cNvSpPr/>
          <p:nvPr/>
        </p:nvSpPr>
        <p:spPr>
          <a:xfrm rot="16200000">
            <a:off x="2056607" y="3293269"/>
            <a:ext cx="1355725" cy="1462088"/>
          </a:xfrm>
          <a:prstGeom prst="circularArrow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7CFFAC-0023-47BA-8158-9A9F48297624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  <p:sp>
        <p:nvSpPr>
          <p:cNvPr id="5133" name="Text Box 137"/>
          <p:cNvSpPr txBox="1">
            <a:spLocks noChangeArrowheads="1"/>
          </p:cNvSpPr>
          <p:nvPr/>
        </p:nvSpPr>
        <p:spPr bwMode="auto">
          <a:xfrm flipH="1">
            <a:off x="2176463" y="3744913"/>
            <a:ext cx="79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</a:rPr>
              <a:t>V</a:t>
            </a:r>
            <a:r>
              <a:rPr lang="en-US" altLang="en-US" sz="3600" i="1" baseline="-25000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5134" name="Text Box 136"/>
          <p:cNvSpPr txBox="1">
            <a:spLocks noChangeArrowheads="1"/>
          </p:cNvSpPr>
          <p:nvPr/>
        </p:nvSpPr>
        <p:spPr bwMode="auto">
          <a:xfrm>
            <a:off x="1685925" y="4325938"/>
            <a:ext cx="808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i="1">
                <a:latin typeface="Arial" panose="020B0604020202020204" pitchFamily="34" charset="0"/>
              </a:rPr>
              <a:t>M</a:t>
            </a:r>
            <a:r>
              <a:rPr lang="en-US" altLang="en-US" sz="3600" i="1" baseline="-25000">
                <a:latin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28"/>
          <p:cNvSpPr txBox="1">
            <a:spLocks noChangeArrowheads="1"/>
          </p:cNvSpPr>
          <p:nvPr/>
        </p:nvSpPr>
        <p:spPr bwMode="auto">
          <a:xfrm>
            <a:off x="1970088" y="696913"/>
            <a:ext cx="8140700" cy="208280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SHEAR DESIGN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Beam_Manual.ppt 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3600" dirty="0">
                <a:solidFill>
                  <a:srgbClr val="FF0000"/>
                </a:solidFill>
              </a:rPr>
              <a:t>Shear Strength: 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24 to 28</a:t>
            </a:r>
          </a:p>
        </p:txBody>
      </p:sp>
      <p:grpSp>
        <p:nvGrpSpPr>
          <p:cNvPr id="23555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23558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33EBDF-EAC1-41FC-8DEB-91CB95100ED1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8"/>
          <p:cNvSpPr txBox="1">
            <a:spLocks noChangeArrowheads="1"/>
          </p:cNvSpPr>
          <p:nvPr/>
        </p:nvSpPr>
        <p:spPr bwMode="auto">
          <a:xfrm>
            <a:off x="1970088" y="781051"/>
            <a:ext cx="8140700" cy="275431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SHEAR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ADVANCEDBeam_ManualShear.ppt</a:t>
            </a:r>
            <a:endParaRPr lang="en-US" altLang="en-US" sz="2800">
              <a:solidFill>
                <a:srgbClr val="FF0000"/>
              </a:solidFill>
            </a:endParaRPr>
          </a:p>
          <a:p>
            <a:r>
              <a:rPr lang="en-US" altLang="en-US" sz="3600" u="sng">
                <a:solidFill>
                  <a:srgbClr val="FF0000"/>
                </a:solidFill>
              </a:rPr>
              <a:t>Advanced Topics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Tension Field Action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#1-7</a:t>
            </a:r>
          </a:p>
        </p:txBody>
      </p:sp>
      <p:grpSp>
        <p:nvGrpSpPr>
          <p:cNvPr id="24579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24582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3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9D98CFE-F768-4F5C-9872-708726CEEBB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8"/>
          <p:cNvSpPr txBox="1">
            <a:spLocks noChangeArrowheads="1"/>
          </p:cNvSpPr>
          <p:nvPr/>
        </p:nvSpPr>
        <p:spPr bwMode="auto">
          <a:xfrm>
            <a:off x="1970088" y="784225"/>
            <a:ext cx="8140700" cy="330358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SHEAR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ADVANCEDBeam_ManualShear.ppt 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3600" u="sng" dirty="0">
                <a:solidFill>
                  <a:srgbClr val="FF0000"/>
                </a:solidFill>
              </a:rPr>
              <a:t>Advanced Topics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Design of Shear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Stiffeners: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	</a:t>
            </a:r>
            <a:r>
              <a:rPr lang="en-US" altLang="en-US" sz="2800" dirty="0">
                <a:solidFill>
                  <a:srgbClr val="FF0000"/>
                </a:solidFill>
              </a:rPr>
              <a:t>Slides #8-12</a:t>
            </a:r>
          </a:p>
        </p:txBody>
      </p:sp>
      <p:grpSp>
        <p:nvGrpSpPr>
          <p:cNvPr id="25603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25606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A85FBF-D580-4B28-A5E2-64394F96F46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51163" y="1256220"/>
            <a:ext cx="6386512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200" b="1">
                <a:solidFill>
                  <a:schemeClr val="bg1"/>
                </a:solidFill>
                <a:cs typeface="Arial" charset="0"/>
              </a:rPr>
              <a:t>Beam Deflections	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0339" y="2203450"/>
            <a:ext cx="6873875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Consider deflection for: </a:t>
            </a:r>
            <a:endParaRPr lang="en-US" i="1">
              <a:solidFill>
                <a:schemeClr val="bg1"/>
              </a:solidFill>
              <a:cs typeface="Arial" charset="0"/>
            </a:endParaRPr>
          </a:p>
          <a:p>
            <a:pPr eaLnBrk="0" hangingPunct="0">
              <a:buFont typeface="Arial" charset="0"/>
              <a:buChar char="•"/>
              <a:defRPr/>
            </a:pPr>
            <a:r>
              <a:rPr lang="en-US" i="1">
                <a:solidFill>
                  <a:schemeClr val="bg1"/>
                </a:solidFill>
                <a:cs typeface="Arial" charset="0"/>
              </a:rPr>
              <a:t> serviceability</a:t>
            </a:r>
            <a:r>
              <a:rPr lang="en-US">
                <a:solidFill>
                  <a:schemeClr val="bg1"/>
                </a:solidFill>
                <a:cs typeface="Arial" charset="0"/>
              </a:rPr>
              <a:t> limit state</a:t>
            </a:r>
          </a:p>
          <a:p>
            <a:pPr eaLnBrk="0" hangingPunct="0">
              <a:buFont typeface="Arial" charset="0"/>
              <a:buChar char="•"/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 Camber calculations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70DFA6-8F12-4521-8666-236CB4487AAB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8"/>
          <p:cNvSpPr txBox="1">
            <a:spLocks noChangeArrowheads="1"/>
          </p:cNvSpPr>
          <p:nvPr/>
        </p:nvSpPr>
        <p:spPr bwMode="auto">
          <a:xfrm>
            <a:off x="1970088" y="784225"/>
            <a:ext cx="8140700" cy="31813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DEFLECTION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Beam_Theory.ppt </a:t>
            </a:r>
            <a:endParaRPr lang="en-US" altLang="en-US" sz="2800">
              <a:solidFill>
                <a:srgbClr val="FF0000"/>
              </a:solidFill>
            </a:endParaRPr>
          </a:p>
          <a:p>
            <a:r>
              <a:rPr lang="en-US" altLang="en-US" sz="3600" u="sng">
                <a:solidFill>
                  <a:srgbClr val="FF0000"/>
                </a:solidFill>
              </a:rPr>
              <a:t>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Deflection: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#51-59</a:t>
            </a:r>
          </a:p>
          <a:p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27651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2765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70956BB-2606-417B-A24E-47F8B451760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8"/>
          <p:cNvSpPr txBox="1">
            <a:spLocks noChangeArrowheads="1"/>
          </p:cNvSpPr>
          <p:nvPr/>
        </p:nvSpPr>
        <p:spPr bwMode="auto">
          <a:xfrm>
            <a:off x="2951163" y="1372107"/>
            <a:ext cx="6386512" cy="5847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b="1">
                <a:solidFill>
                  <a:schemeClr val="bg1"/>
                </a:solidFill>
              </a:rPr>
              <a:t>Beam Vibrations</a:t>
            </a:r>
            <a:r>
              <a:rPr lang="en-US" altLang="en-US" sz="320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0339" y="2814638"/>
            <a:ext cx="6873875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  <a:cs typeface="Arial" charset="0"/>
              </a:rPr>
              <a:t>Floor vibrations considerations are important for the serviceability of a structure. Sources of vibrations include movement of people and equipment, vibrating machinery, and other sources.</a:t>
            </a:r>
          </a:p>
          <a:p>
            <a:pPr eaLnBrk="0" hangingPunct="0">
              <a:defRPr/>
            </a:pPr>
            <a:endParaRPr lang="en-US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5CF61A-ABC7-4D79-82F3-200792B543B8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28"/>
          <p:cNvSpPr txBox="1">
            <a:spLocks noChangeArrowheads="1"/>
          </p:cNvSpPr>
          <p:nvPr/>
        </p:nvSpPr>
        <p:spPr bwMode="auto">
          <a:xfrm>
            <a:off x="1970088" y="784225"/>
            <a:ext cx="8140700" cy="31813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VIBRATION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Beam_Theory.ppt </a:t>
            </a:r>
            <a:endParaRPr lang="en-US" altLang="en-US" sz="2800">
              <a:solidFill>
                <a:srgbClr val="FF0000"/>
              </a:solidFill>
            </a:endParaRPr>
          </a:p>
          <a:p>
            <a:r>
              <a:rPr lang="en-US" altLang="en-US" sz="3600" u="sng">
                <a:solidFill>
                  <a:srgbClr val="FF0000"/>
                </a:solidFill>
              </a:rPr>
              <a:t>Advanced Topics 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Vibration: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#60-61</a:t>
            </a:r>
          </a:p>
          <a:p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29702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A3E909-B6FE-498F-A0FC-EB9AF07D211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8"/>
          <p:cNvSpPr txBox="1">
            <a:spLocks noChangeArrowheads="1"/>
          </p:cNvSpPr>
          <p:nvPr/>
        </p:nvSpPr>
        <p:spPr bwMode="auto">
          <a:xfrm>
            <a:off x="1970088" y="776289"/>
            <a:ext cx="8140700" cy="273843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FATIGUE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ADVANCEDBeam_TheoryFatigue.ppt</a:t>
            </a:r>
            <a:endParaRPr lang="en-US" altLang="en-US" sz="2800">
              <a:solidFill>
                <a:srgbClr val="FF0000"/>
              </a:solidFill>
            </a:endParaRPr>
          </a:p>
          <a:p>
            <a:r>
              <a:rPr lang="en-US" altLang="en-US" sz="3600" u="sng">
                <a:solidFill>
                  <a:srgbClr val="FF0000"/>
                </a:solidFill>
              </a:rPr>
              <a:t>Advanced Topics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Fatigue: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1 to 15</a:t>
            </a:r>
          </a:p>
        </p:txBody>
      </p:sp>
      <p:grpSp>
        <p:nvGrpSpPr>
          <p:cNvPr id="30723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30726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7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B75EED8-E2B2-4B07-8032-467BD769EA09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8"/>
          <p:cNvSpPr txBox="1">
            <a:spLocks noChangeArrowheads="1"/>
          </p:cNvSpPr>
          <p:nvPr/>
        </p:nvSpPr>
        <p:spPr bwMode="auto">
          <a:xfrm>
            <a:off x="1970088" y="1309689"/>
            <a:ext cx="8140700" cy="390842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PHOTOS: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Beams and Girders in Structures: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AISC WET Beams and Girders Slide Show</a:t>
            </a:r>
          </a:p>
          <a:p>
            <a:endParaRPr lang="en-US" altLang="en-US" sz="3600" i="1">
              <a:solidFill>
                <a:srgbClr val="FF0000"/>
              </a:solidFill>
            </a:endParaRPr>
          </a:p>
          <a:p>
            <a:r>
              <a:rPr lang="en-US" altLang="en-US" sz="2800" i="1">
                <a:solidFill>
                  <a:srgbClr val="FF0000"/>
                </a:solidFill>
              </a:rPr>
              <a:t>AISC Four Story Office Building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Photo Slide Shows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Structural Steel Erection Slides</a:t>
            </a:r>
          </a:p>
          <a:p>
            <a:endParaRPr lang="en-US" altLang="en-US" sz="2800">
              <a:solidFill>
                <a:srgbClr val="FF0000"/>
              </a:solidFill>
            </a:endParaRP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7564438" y="3727450"/>
            <a:ext cx="3103562" cy="3130550"/>
            <a:chOff x="762000" y="-304800"/>
            <a:chExt cx="7924800" cy="7162800"/>
          </a:xfrm>
        </p:grpSpPr>
        <p:pic>
          <p:nvPicPr>
            <p:cNvPr id="6150" name="Picture 2" descr="C:\Documents and Settings\David Fortin\Local Settings\Temporary Internet Files\Content.IE5\05AVGDUF\MCj043256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-304800"/>
              <a:ext cx="7162800" cy="716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Picture 4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3E0E58-27FF-456F-AB9B-CE0354ACCFC1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8"/>
          <p:cNvSpPr txBox="1">
            <a:spLocks noChangeArrowheads="1"/>
          </p:cNvSpPr>
          <p:nvPr/>
        </p:nvSpPr>
        <p:spPr bwMode="auto">
          <a:xfrm>
            <a:off x="2079625" y="565022"/>
            <a:ext cx="8140700" cy="255454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4538" algn="l"/>
                <a:tab pos="1371600" algn="l"/>
                <a:tab pos="1711325" algn="l"/>
                <a:tab pos="3370263" algn="l"/>
                <a:tab pos="4054475" algn="l"/>
                <a:tab pos="4349750" algn="l"/>
                <a:tab pos="553878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>
                <a:solidFill>
                  <a:schemeClr val="bg1"/>
                </a:solidFill>
              </a:rPr>
              <a:t>Strength design requirements:</a:t>
            </a:r>
          </a:p>
          <a:p>
            <a:endParaRPr lang="en-US" altLang="en-US" sz="3200" b="1" dirty="0">
              <a:solidFill>
                <a:schemeClr val="bg1"/>
              </a:solidFill>
            </a:endParaRPr>
          </a:p>
          <a:p>
            <a:r>
              <a:rPr lang="en-US" altLang="en-US" sz="3200" i="1" dirty="0">
                <a:solidFill>
                  <a:schemeClr val="bg1"/>
                </a:solidFill>
              </a:rPr>
              <a:t>   M</a:t>
            </a:r>
            <a:r>
              <a:rPr lang="en-US" altLang="en-US" sz="3200" i="1" baseline="-25000" dirty="0">
                <a:solidFill>
                  <a:schemeClr val="bg1"/>
                </a:solidFill>
              </a:rPr>
              <a:t>u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 </a:t>
            </a:r>
            <a:r>
              <a:rPr lang="en-US" altLang="en-US" sz="3200" i="1" dirty="0" err="1">
                <a:solidFill>
                  <a:schemeClr val="bg1"/>
                </a:solidFill>
              </a:rPr>
              <a:t>M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sz="3200" dirty="0">
                <a:solidFill>
                  <a:schemeClr val="bg1"/>
                </a:solidFill>
              </a:rPr>
              <a:t>    (LRFD)</a:t>
            </a:r>
            <a:r>
              <a:rPr lang="en-US" altLang="en-US" sz="3200" baseline="-25000" dirty="0">
                <a:solidFill>
                  <a:schemeClr val="bg1"/>
                </a:solidFill>
              </a:rPr>
              <a:t>	</a:t>
            </a:r>
            <a:r>
              <a:rPr lang="en-US" altLang="en-US" sz="3200" i="1" dirty="0">
                <a:solidFill>
                  <a:schemeClr val="bg1"/>
                </a:solidFill>
              </a:rPr>
              <a:t>M</a:t>
            </a:r>
            <a:r>
              <a:rPr lang="en-US" altLang="en-US" sz="3200" i="1" baseline="-25000" dirty="0">
                <a:solidFill>
                  <a:schemeClr val="bg1"/>
                </a:solidFill>
              </a:rPr>
              <a:t>a 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 </a:t>
            </a:r>
            <a:r>
              <a:rPr lang="en-US" altLang="en-US" sz="3200" i="1" dirty="0" err="1">
                <a:solidFill>
                  <a:schemeClr val="bg1"/>
                </a:solidFill>
              </a:rPr>
              <a:t>M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sz="3200" dirty="0">
                <a:solidFill>
                  <a:schemeClr val="bg1"/>
                </a:solidFill>
              </a:rPr>
              <a:t>/</a:t>
            </a:r>
            <a:r>
              <a:rPr lang="el-GR" altLang="en-US" sz="3200" dirty="0">
                <a:solidFill>
                  <a:schemeClr val="bg1"/>
                </a:solidFill>
              </a:rPr>
              <a:t>Ω</a:t>
            </a:r>
            <a:r>
              <a:rPr lang="en-US" altLang="en-US" sz="3200" dirty="0">
                <a:solidFill>
                  <a:schemeClr val="bg1"/>
                </a:solidFill>
              </a:rPr>
              <a:t>    </a:t>
            </a:r>
            <a:r>
              <a:rPr lang="en-US" altLang="en-US" sz="3200">
                <a:solidFill>
                  <a:schemeClr val="bg1"/>
                </a:solidFill>
              </a:rPr>
              <a:t>(ASD)</a:t>
            </a:r>
            <a:endParaRPr lang="en-US" altLang="en-US" sz="3200" dirty="0">
              <a:solidFill>
                <a:schemeClr val="bg1"/>
              </a:solidFill>
              <a:latin typeface="Symbol" panose="05050102010706020507" pitchFamily="18" charset="2"/>
            </a:endParaRPr>
          </a:p>
          <a:p>
            <a:r>
              <a:rPr lang="en-US" altLang="en-US" sz="3200" dirty="0">
                <a:solidFill>
                  <a:schemeClr val="bg1"/>
                </a:solidFill>
              </a:rPr>
              <a:t>   </a:t>
            </a:r>
            <a:r>
              <a:rPr lang="en-US" altLang="en-US" sz="3200" i="1" dirty="0">
                <a:solidFill>
                  <a:schemeClr val="bg1"/>
                </a:solidFill>
              </a:rPr>
              <a:t>V</a:t>
            </a:r>
            <a:r>
              <a:rPr lang="en-US" altLang="en-US" sz="3200" i="1" baseline="-25000" dirty="0">
                <a:solidFill>
                  <a:schemeClr val="bg1"/>
                </a:solidFill>
              </a:rPr>
              <a:t>u 	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 </a:t>
            </a:r>
            <a:r>
              <a:rPr lang="en-US" altLang="en-US" sz="3200" i="1" dirty="0" err="1">
                <a:solidFill>
                  <a:schemeClr val="bg1"/>
                </a:solidFill>
              </a:rPr>
              <a:t>V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sz="3200" i="1" baseline="30000" dirty="0">
                <a:solidFill>
                  <a:schemeClr val="bg1"/>
                </a:solidFill>
              </a:rPr>
              <a:t>       </a:t>
            </a:r>
            <a:r>
              <a:rPr lang="en-US" altLang="en-US" sz="3200" dirty="0">
                <a:solidFill>
                  <a:schemeClr val="bg1"/>
                </a:solidFill>
              </a:rPr>
              <a:t>(LRFD) </a:t>
            </a:r>
            <a:r>
              <a:rPr lang="en-US" altLang="en-US" sz="3200" baseline="-25000" dirty="0">
                <a:solidFill>
                  <a:schemeClr val="bg1"/>
                </a:solidFill>
              </a:rPr>
              <a:t>	</a:t>
            </a:r>
            <a:r>
              <a:rPr lang="en-US" altLang="en-US" sz="3200" i="1" dirty="0" err="1">
                <a:solidFill>
                  <a:schemeClr val="bg1"/>
                </a:solidFill>
              </a:rPr>
              <a:t>V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a</a:t>
            </a:r>
            <a:r>
              <a:rPr lang="en-US" altLang="en-US" sz="3200" i="1" baseline="-25000" dirty="0">
                <a:solidFill>
                  <a:schemeClr val="bg1"/>
                </a:solidFill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 </a:t>
            </a:r>
            <a:r>
              <a:rPr lang="en-US" altLang="en-US" sz="3200" i="1" dirty="0" err="1">
                <a:solidFill>
                  <a:schemeClr val="bg1"/>
                </a:solidFill>
              </a:rPr>
              <a:t>V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sz="3200" dirty="0">
                <a:solidFill>
                  <a:schemeClr val="bg1"/>
                </a:solidFill>
              </a:rPr>
              <a:t>/</a:t>
            </a:r>
            <a:r>
              <a:rPr lang="el-GR" altLang="en-US" sz="3200" dirty="0">
                <a:solidFill>
                  <a:schemeClr val="bg1"/>
                </a:solidFill>
              </a:rPr>
              <a:t>Ω</a:t>
            </a:r>
            <a:r>
              <a:rPr lang="en-US" altLang="en-US" sz="3200" dirty="0">
                <a:solidFill>
                  <a:schemeClr val="bg1"/>
                </a:solidFill>
              </a:rPr>
              <a:t>      (ASD)</a:t>
            </a:r>
          </a:p>
          <a:p>
            <a:endParaRPr lang="en-US" altLang="en-US" sz="3200" dirty="0">
              <a:solidFill>
                <a:schemeClr val="bg1"/>
              </a:solidFill>
            </a:endParaRPr>
          </a:p>
        </p:txBody>
      </p:sp>
      <p:sp>
        <p:nvSpPr>
          <p:cNvPr id="7171" name="TextBox 14"/>
          <p:cNvSpPr txBox="1">
            <a:spLocks noChangeArrowheads="1"/>
          </p:cNvSpPr>
          <p:nvPr/>
        </p:nvSpPr>
        <p:spPr bwMode="auto">
          <a:xfrm>
            <a:off x="2128838" y="3686175"/>
            <a:ext cx="8102600" cy="18986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  <a:tab pos="8620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	</a:t>
            </a:r>
            <a:r>
              <a:rPr lang="en-US" altLang="en-US" sz="2800">
                <a:solidFill>
                  <a:schemeClr val="bg1"/>
                </a:solidFill>
              </a:rPr>
              <a:t>Also check serviceability (under service loads): 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		Beam deflections</a:t>
            </a:r>
          </a:p>
          <a:p>
            <a:r>
              <a:rPr lang="en-US" altLang="en-US" sz="2800">
                <a:solidFill>
                  <a:schemeClr val="bg1"/>
                </a:solidFill>
              </a:rPr>
              <a:t>		Floor vibrations</a:t>
            </a:r>
          </a:p>
          <a:p>
            <a:r>
              <a:rPr lang="en-US" altLang="en-US" sz="3200">
                <a:solidFill>
                  <a:schemeClr val="bg1"/>
                </a:solidFill>
              </a:rPr>
              <a:t>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682A024-07D6-4E44-988B-63FC00D1850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951163" y="1513395"/>
            <a:ext cx="6386512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200" b="1">
                <a:solidFill>
                  <a:schemeClr val="bg1"/>
                </a:solidFill>
                <a:cs typeface="Arial" charset="0"/>
              </a:rPr>
              <a:t>Flexural Strength	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0339" y="2652714"/>
            <a:ext cx="6873875" cy="20796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3200" b="1" u="sng">
                <a:solidFill>
                  <a:schemeClr val="bg1"/>
                </a:solidFill>
                <a:cs typeface="Arial" charset="0"/>
              </a:rPr>
              <a:t>Strength Limit States:</a:t>
            </a:r>
          </a:p>
          <a:p>
            <a:pPr eaLnBrk="0" hangingPunct="0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Plastic Moment Strength</a:t>
            </a:r>
          </a:p>
          <a:p>
            <a:pPr eaLnBrk="0" hangingPunct="0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Lateral Torsional Buckling</a:t>
            </a:r>
          </a:p>
          <a:p>
            <a:pPr eaLnBrk="0" hangingPunct="0">
              <a:defRPr/>
            </a:pPr>
            <a:r>
              <a:rPr lang="en-US" sz="3200">
                <a:solidFill>
                  <a:schemeClr val="bg1"/>
                </a:solidFill>
                <a:cs typeface="Arial" charset="0"/>
              </a:rPr>
              <a:t>Local Buckling (Flange or web)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4AB461A-37FB-4CC0-8969-BC1ACDCAFDC7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458628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INFORMATION: FAILURE MODES</a:t>
            </a:r>
          </a:p>
          <a:p>
            <a:endParaRPr lang="en-US" altLang="en-US" sz="3600">
              <a:solidFill>
                <a:srgbClr val="FF0000"/>
              </a:solidFill>
            </a:endParaRPr>
          </a:p>
          <a:p>
            <a:r>
              <a:rPr lang="en-US" altLang="en-US" sz="3600">
                <a:solidFill>
                  <a:srgbClr val="FF0000"/>
                </a:solidFill>
              </a:rPr>
              <a:t>Handout on Failure Modes: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buckling modes.PDF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Video: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Behavior of Unrestrained 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Steel Beams</a:t>
            </a:r>
          </a:p>
          <a:p>
            <a:endParaRPr lang="en-US" altLang="en-US" sz="2800" i="1">
              <a:solidFill>
                <a:srgbClr val="FF0000"/>
              </a:solidFill>
            </a:endParaRPr>
          </a:p>
        </p:txBody>
      </p:sp>
      <p:grpSp>
        <p:nvGrpSpPr>
          <p:cNvPr id="9219" name="Group 5"/>
          <p:cNvGrpSpPr>
            <a:grpSpLocks/>
          </p:cNvGrpSpPr>
          <p:nvPr/>
        </p:nvGrpSpPr>
        <p:grpSpPr bwMode="auto">
          <a:xfrm>
            <a:off x="6940550" y="3315419"/>
            <a:ext cx="3727450" cy="3352800"/>
            <a:chOff x="762000" y="217371"/>
            <a:chExt cx="8077199" cy="6412029"/>
          </a:xfrm>
        </p:grpSpPr>
        <p:sp>
          <p:nvSpPr>
            <p:cNvPr id="9222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9223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BA2A58E-05DD-4C02-9074-D1EFAF918127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8"/>
          <p:cNvSpPr txBox="1">
            <a:spLocks noChangeArrowheads="1"/>
          </p:cNvSpPr>
          <p:nvPr/>
        </p:nvSpPr>
        <p:spPr bwMode="auto">
          <a:xfrm>
            <a:off x="1970088" y="706439"/>
            <a:ext cx="8140700" cy="495458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INFORMATION: FAILURE MODES</a:t>
            </a:r>
          </a:p>
          <a:p>
            <a:endParaRPr lang="en-US" altLang="en-US" sz="2800" i="1" dirty="0">
              <a:solidFill>
                <a:srgbClr val="FF0000"/>
              </a:solidFill>
            </a:endParaRPr>
          </a:p>
          <a:p>
            <a:r>
              <a:rPr lang="en-US" altLang="en-US" sz="3600" dirty="0">
                <a:solidFill>
                  <a:srgbClr val="FF0000"/>
                </a:solidFill>
              </a:rPr>
              <a:t>Animations: 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AISC WET: Beam Buckling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Slide Show: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AISC WET: Lateral Support</a:t>
            </a:r>
          </a:p>
          <a:p>
            <a:r>
              <a:rPr lang="en-US" altLang="en-US" sz="3200" dirty="0">
                <a:solidFill>
                  <a:srgbClr val="FF0000"/>
                </a:solidFill>
              </a:rPr>
              <a:t>Demonstration:</a:t>
            </a:r>
            <a:r>
              <a:rPr lang="en-US" altLang="en-US" sz="2800" i="1" dirty="0">
                <a:solidFill>
                  <a:srgbClr val="FF0000"/>
                </a:solidFill>
              </a:rPr>
              <a:t>  AISC Educator Forum– 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Beam Buckling Models</a:t>
            </a:r>
          </a:p>
          <a:p>
            <a:endParaRPr lang="en-US" altLang="en-US" sz="2800" i="1" dirty="0">
              <a:solidFill>
                <a:srgbClr val="FF0000"/>
              </a:solidFill>
            </a:endParaRPr>
          </a:p>
        </p:txBody>
      </p:sp>
      <p:grpSp>
        <p:nvGrpSpPr>
          <p:cNvPr id="10243" name="Group 2"/>
          <p:cNvGrpSpPr>
            <a:grpSpLocks/>
          </p:cNvGrpSpPr>
          <p:nvPr/>
        </p:nvGrpSpPr>
        <p:grpSpPr bwMode="auto">
          <a:xfrm>
            <a:off x="8135938" y="3651251"/>
            <a:ext cx="3103562" cy="3130550"/>
            <a:chOff x="762000" y="-304800"/>
            <a:chExt cx="7924800" cy="7162800"/>
          </a:xfrm>
        </p:grpSpPr>
        <p:pic>
          <p:nvPicPr>
            <p:cNvPr id="10246" name="Picture 2" descr="C:\Documents and Settings\David Fortin\Local Settings\Temporary Internet Files\Content.IE5\05AVGDUF\MCj043256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-304800"/>
              <a:ext cx="7162800" cy="716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4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1F4D58-38DC-44EE-876D-EE7A8DA2DB6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8"/>
          <p:cNvSpPr txBox="1">
            <a:spLocks noChangeArrowheads="1"/>
          </p:cNvSpPr>
          <p:nvPr/>
        </p:nvSpPr>
        <p:spPr bwMode="auto">
          <a:xfrm>
            <a:off x="1970088" y="801689"/>
            <a:ext cx="8140700" cy="24923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INFORMATION: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Sample AISC Tables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Table_3-2_pp24-25.PDF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Table_3-3_pp28-29.PDF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Table_3-10_pp110-116.PDF</a:t>
            </a:r>
          </a:p>
        </p:txBody>
      </p:sp>
      <p:grpSp>
        <p:nvGrpSpPr>
          <p:cNvPr id="11267" name="Group 5"/>
          <p:cNvGrpSpPr>
            <a:grpSpLocks/>
          </p:cNvGrpSpPr>
          <p:nvPr/>
        </p:nvGrpSpPr>
        <p:grpSpPr bwMode="auto">
          <a:xfrm>
            <a:off x="6940550" y="3294063"/>
            <a:ext cx="3727450" cy="3352800"/>
            <a:chOff x="762000" y="217371"/>
            <a:chExt cx="8077199" cy="6412029"/>
          </a:xfrm>
        </p:grpSpPr>
        <p:sp>
          <p:nvSpPr>
            <p:cNvPr id="11270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1271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DBDC59-D39C-4293-B03E-47216BCD6775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8"/>
          <p:cNvSpPr txBox="1">
            <a:spLocks noChangeArrowheads="1"/>
          </p:cNvSpPr>
          <p:nvPr/>
        </p:nvSpPr>
        <p:spPr bwMode="auto">
          <a:xfrm>
            <a:off x="1970088" y="706438"/>
            <a:ext cx="8140700" cy="44005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BEAM THEORY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Beam_Theory.ppt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Yield and Plastic Moment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3 to 20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Lateral Torsional Buckling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21 to 26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Local Buckling 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27 to 36</a:t>
            </a:r>
          </a:p>
        </p:txBody>
      </p:sp>
      <p:grpSp>
        <p:nvGrpSpPr>
          <p:cNvPr id="12291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229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315C24-5CDB-4850-A32F-BB4EBFD7A78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1490591005</TotalTime>
  <Pages>1237561</Pages>
  <Words>1150</Words>
  <Application>Microsoft Office PowerPoint</Application>
  <PresentationFormat>Widescreen</PresentationFormat>
  <Paragraphs>258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Book Antiqua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1346190678</cp:revision>
  <cp:lastPrinted>2001-05-09T19:19:51Z</cp:lastPrinted>
  <dcterms:created xsi:type="dcterms:W3CDTF">1998-02-18T16:27:01Z</dcterms:created>
  <dcterms:modified xsi:type="dcterms:W3CDTF">2024-08-19T21:00:43Z</dcterms:modified>
</cp:coreProperties>
</file>