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9" r:id="rId1"/>
  </p:sldMasterIdLst>
  <p:notesMasterIdLst>
    <p:notesMasterId r:id="rId17"/>
  </p:notesMasterIdLst>
  <p:handoutMasterIdLst>
    <p:handoutMasterId r:id="rId18"/>
  </p:handoutMasterIdLst>
  <p:sldIdLst>
    <p:sldId id="341" r:id="rId2"/>
    <p:sldId id="332" r:id="rId3"/>
    <p:sldId id="342" r:id="rId4"/>
    <p:sldId id="343" r:id="rId5"/>
    <p:sldId id="344" r:id="rId6"/>
    <p:sldId id="345" r:id="rId7"/>
    <p:sldId id="354" r:id="rId8"/>
    <p:sldId id="346" r:id="rId9"/>
    <p:sldId id="348" r:id="rId10"/>
    <p:sldId id="349" r:id="rId11"/>
    <p:sldId id="350" r:id="rId12"/>
    <p:sldId id="351" r:id="rId13"/>
    <p:sldId id="352" r:id="rId14"/>
    <p:sldId id="347" r:id="rId15"/>
    <p:sldId id="355" r:id="rId16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CCFF"/>
    <a:srgbClr val="FF9933"/>
    <a:srgbClr val="FFFF99"/>
    <a:srgbClr val="A9CEEF"/>
    <a:srgbClr val="BBD8F3"/>
    <a:srgbClr val="A2CAEE"/>
    <a:srgbClr val="FFFF00"/>
    <a:srgbClr val="5B16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3838" autoAdjust="0"/>
  </p:normalViewPr>
  <p:slideViewPr>
    <p:cSldViewPr snapToGrid="0">
      <p:cViewPr varScale="1">
        <p:scale>
          <a:sx n="105" d="100"/>
          <a:sy n="105" d="100"/>
        </p:scale>
        <p:origin x="798" y="102"/>
      </p:cViewPr>
      <p:guideLst>
        <p:guide orient="horz" pos="216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t" anchorCtr="0" compatLnSpc="1">
            <a:prstTxWarp prst="textNoShape">
              <a:avLst/>
            </a:prstTxWarp>
          </a:bodyPr>
          <a:lstStyle>
            <a:lvl1pPr>
              <a:defRPr sz="10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b" anchorCtr="0" compatLnSpc="1">
            <a:prstTxWarp prst="textNoShape">
              <a:avLst/>
            </a:prstTxWarp>
          </a:bodyPr>
          <a:lstStyle>
            <a:lvl1pPr>
              <a:defRPr sz="10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fld id="{BF7C22FF-9C71-4DB3-AEA9-B23B099ED9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90102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t" anchorCtr="0" compatLnSpc="1">
            <a:prstTxWarp prst="textNoShape">
              <a:avLst/>
            </a:prstTxWarp>
          </a:bodyPr>
          <a:lstStyle>
            <a:lvl1pPr>
              <a:defRPr sz="10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b" anchorCtr="0" compatLnSpc="1">
            <a:prstTxWarp prst="textNoShape">
              <a:avLst/>
            </a:prstTxWarp>
          </a:bodyPr>
          <a:lstStyle>
            <a:lvl1pPr>
              <a:defRPr sz="10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761" tIns="0" rIns="19761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fld id="{EE3B617B-701E-4588-A548-D35353605489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4163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09" tIns="47755" rIns="95509" bIns="477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3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9900" y="727075"/>
            <a:ext cx="6373813" cy="35861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9433686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0453B54-803E-4CF1-A3CB-CA78353947EF}" type="slidenum">
              <a:rPr lang="en-US" altLang="en-US" sz="1000"/>
              <a:pPr/>
              <a:t>1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51644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93D69FA-7FA5-4713-A456-BBDF21046CEE}" type="slidenum">
              <a:rPr lang="en-US" altLang="en-US" sz="1000"/>
              <a:pPr/>
              <a:t>10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5245651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E43E9DE-8EAC-438C-88C9-1C8A1C7B571F}" type="slidenum">
              <a:rPr lang="en-US" altLang="en-US" sz="1000"/>
              <a:pPr/>
              <a:t>11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1422054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758A002-ED5D-4F2F-B257-E5BF512CDF3A}" type="slidenum">
              <a:rPr lang="en-US" altLang="en-US" sz="1000"/>
              <a:pPr/>
              <a:t>12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3071963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C8A83CF-7CB5-4F33-958D-B6019D0E884E}" type="slidenum">
              <a:rPr lang="en-US" altLang="en-US" sz="1000"/>
              <a:pPr/>
              <a:t>13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1584647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93E1724-4B09-45CF-82C0-CC2752A0A131}" type="slidenum">
              <a:rPr lang="en-US" altLang="en-US" sz="1000"/>
              <a:pPr/>
              <a:t>14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1886150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2F19C8A-5022-4F0B-A7AB-232623A9D104}" type="slidenum">
              <a:rPr lang="en-US" altLang="en-US" sz="1000"/>
              <a:pPr/>
              <a:t>15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586120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B14DBB1-3B2D-405F-9B7C-79FB18470F9B}" type="slidenum">
              <a:rPr lang="en-US" altLang="en-US" sz="1000"/>
              <a:pPr/>
              <a:t>2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902964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EC5D44E-80E8-4031-97F2-F19B302DB212}" type="slidenum">
              <a:rPr lang="en-US" altLang="en-US" sz="1000"/>
              <a:pPr/>
              <a:t>3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308112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DCE78AC-4463-4352-A179-3368556B1633}" type="slidenum">
              <a:rPr lang="en-US" altLang="en-US" sz="1000"/>
              <a:pPr/>
              <a:t>4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480382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F42E455-4A50-467E-82AA-5C2330997D6B}" type="slidenum">
              <a:rPr lang="en-US" altLang="en-US" sz="1000"/>
              <a:pPr/>
              <a:t>5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4274247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2F0760A-B9D7-4E97-9A2B-74C85C6D02C8}" type="slidenum">
              <a:rPr lang="en-US" altLang="en-US" sz="1000"/>
              <a:pPr/>
              <a:t>6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647017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E605D43-422E-48E7-BEE3-7C4BB88F0A75}" type="slidenum">
              <a:rPr lang="en-US" altLang="en-US" sz="1000"/>
              <a:pPr/>
              <a:t>7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483800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7D7D452-DB6C-4C34-A0C4-4460BA5BCA07}" type="slidenum">
              <a:rPr lang="en-US" altLang="en-US" sz="1000"/>
              <a:pPr/>
              <a:t>8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9135027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46EF9D-8158-41F3-B068-A17C726AD4DA}" type="slidenum">
              <a:rPr lang="en-US" altLang="en-US" sz="1000"/>
              <a:pPr/>
              <a:t>9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475637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4EF60B6-2018-49F3-AAA2-D56339AEC8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59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79B5DBD-78A8-466A-B8FB-32545886B5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969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BCBCBC"/>
                </a:solidFill>
              </a:defRPr>
            </a:lvl1pPr>
          </a:lstStyle>
          <a:p>
            <a:fld id="{27D0BEA7-C1DC-4795-9A21-3DDD24190A6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Date Placeholder 13"/>
          <p:cNvSpPr>
            <a:spLocks noGrp="1"/>
          </p:cNvSpPr>
          <p:nvPr>
            <p:ph type="dt" sz="half" idx="2"/>
          </p:nvPr>
        </p:nvSpPr>
        <p:spPr>
          <a:xfrm>
            <a:off x="1367367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32C366A-D568-4A2A-8CBC-486A9C02EB57}" type="datetime1">
              <a:rPr lang="en-US"/>
              <a:pPr>
                <a:defRPr/>
              </a:pPr>
              <a:t>8/19/2024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A46A30-02E2-DC91-7147-62AEDD3E97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8462" y="5760720"/>
            <a:ext cx="920376" cy="9144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992" r:id="rId1"/>
    <p:sldLayoutId id="2147483993" r:id="rId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anose="05020102010507070707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anose="05000000000000000000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anose="050401020108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865965" y="379990"/>
            <a:ext cx="8229600" cy="1828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4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Teaching Modules for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54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Steel Instruction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865965" y="2659136"/>
            <a:ext cx="8243453" cy="2272145"/>
          </a:xfrm>
          <a:prstGeom prst="rect">
            <a:avLst/>
          </a:prstGeom>
          <a:solidFill>
            <a:schemeClr val="bg1">
              <a:lumMod val="65000"/>
              <a:lumOff val="35000"/>
              <a:alpha val="62000"/>
            </a:schemeClr>
          </a:solidFill>
          <a:ln w="101600"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Advanced Beam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FATIGUE THEORY SLIDES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7FEC45E-1170-4390-A14C-8FCE2AFD77C9}" type="slidenum">
              <a:rPr lang="en-US" altLang="en-US" sz="1200">
                <a:solidFill>
                  <a:srgbClr val="BCBCBC"/>
                </a:solidFill>
              </a:rPr>
              <a:pPr/>
              <a:t>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827587" y="5381627"/>
            <a:ext cx="2536825" cy="4603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Developed by Scott Civjan</a:t>
            </a:r>
          </a:p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University of Massachusetts, Amherst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94001" y="3055939"/>
            <a:ext cx="6454775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Design Life</a:t>
            </a:r>
            <a:r>
              <a:rPr lang="en-US">
                <a:solidFill>
                  <a:schemeClr val="bg1"/>
                </a:solidFill>
              </a:rPr>
              <a:t>: The expected number of stress cycles applied.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06701" y="4416425"/>
            <a:ext cx="6456363" cy="12255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Design Category</a:t>
            </a:r>
            <a:r>
              <a:rPr lang="en-US">
                <a:solidFill>
                  <a:schemeClr val="bg1"/>
                </a:solidFill>
              </a:rPr>
              <a:t>: A grouping of design details with similar fatigue parameters, such as stress concentrations and constraints.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95589" y="1698626"/>
            <a:ext cx="6454775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The </a:t>
            </a:r>
            <a:r>
              <a:rPr lang="en-US" i="1">
                <a:solidFill>
                  <a:schemeClr val="bg1"/>
                </a:solidFill>
              </a:rPr>
              <a:t>S</a:t>
            </a:r>
            <a:r>
              <a:rPr lang="en-US">
                <a:solidFill>
                  <a:schemeClr val="bg1"/>
                </a:solidFill>
              </a:rPr>
              <a:t>-</a:t>
            </a:r>
            <a:r>
              <a:rPr lang="en-US" i="1">
                <a:solidFill>
                  <a:schemeClr val="bg1"/>
                </a:solidFill>
              </a:rPr>
              <a:t>N</a:t>
            </a:r>
            <a:r>
              <a:rPr lang="en-US">
                <a:solidFill>
                  <a:schemeClr val="bg1"/>
                </a:solidFill>
              </a:rPr>
              <a:t> curve can be related to the actual stress range and expected design life.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4DD94BF-F7F9-4200-95E1-780BCAA152C8}" type="slidenum">
              <a:rPr lang="en-US" altLang="en-US" sz="1200">
                <a:solidFill>
                  <a:srgbClr val="BCBCBC"/>
                </a:solidFill>
              </a:rPr>
              <a:pPr/>
              <a:t>10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0639" y="621220"/>
            <a:ext cx="4040187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</a:rPr>
              <a:t>Fatigue - Definitions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38438" y="3146426"/>
            <a:ext cx="6456362" cy="26765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tabLst>
                <a:tab pos="396875" algn="l"/>
                <a:tab pos="630238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F</a:t>
            </a:r>
            <a:r>
              <a:rPr lang="en-US" i="1" baseline="-25000" dirty="0" err="1">
                <a:solidFill>
                  <a:schemeClr val="bg1"/>
                </a:solidFill>
              </a:rPr>
              <a:t>sr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Design stress range</a:t>
            </a:r>
          </a:p>
          <a:p>
            <a:pPr>
              <a:tabLst>
                <a:tab pos="396875" algn="l"/>
                <a:tab pos="630238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N	</a:t>
            </a:r>
            <a:r>
              <a:rPr lang="en-US" dirty="0">
                <a:solidFill>
                  <a:schemeClr val="bg1"/>
                </a:solidFill>
              </a:rPr>
              <a:t>=	Design life</a:t>
            </a:r>
          </a:p>
          <a:p>
            <a:pPr>
              <a:tabLst>
                <a:tab pos="396875" algn="l"/>
                <a:tab pos="630238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F</a:t>
            </a:r>
            <a:r>
              <a:rPr lang="en-US" i="1" baseline="-25000" dirty="0" err="1">
                <a:solidFill>
                  <a:schemeClr val="bg1"/>
                </a:solidFill>
              </a:rPr>
              <a:t>th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Threshold stress range</a:t>
            </a:r>
          </a:p>
          <a:p>
            <a:pPr>
              <a:tabLst>
                <a:tab pos="396875" algn="l"/>
                <a:tab pos="630238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C</a:t>
            </a:r>
            <a:r>
              <a:rPr lang="en-US" i="1" baseline="-25000" dirty="0" err="1">
                <a:solidFill>
                  <a:schemeClr val="bg1"/>
                </a:solidFill>
              </a:rPr>
              <a:t>f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Constant dependent on design category</a:t>
            </a:r>
          </a:p>
          <a:p>
            <a:pPr>
              <a:tabLst>
                <a:tab pos="396875" algn="l"/>
                <a:tab pos="630238" algn="l"/>
              </a:tabLst>
              <a:defRPr/>
            </a:pPr>
            <a:endParaRPr lang="en-US" dirty="0">
              <a:solidFill>
                <a:schemeClr val="bg1"/>
              </a:solidFill>
            </a:endParaRPr>
          </a:p>
          <a:p>
            <a:pPr>
              <a:tabLst>
                <a:tab pos="396875" algn="l"/>
                <a:tab pos="630238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Typical equation for steel design is shown. Others exist for different conditions or materials.</a:t>
            </a:r>
          </a:p>
        </p:txBody>
      </p:sp>
      <p:grpSp>
        <p:nvGrpSpPr>
          <p:cNvPr id="14340" name="Group 7"/>
          <p:cNvGrpSpPr>
            <a:grpSpLocks/>
          </p:cNvGrpSpPr>
          <p:nvPr/>
        </p:nvGrpSpPr>
        <p:grpSpPr bwMode="auto">
          <a:xfrm>
            <a:off x="4165600" y="1581152"/>
            <a:ext cx="3494088" cy="1268412"/>
            <a:chOff x="2333767" y="2497540"/>
            <a:chExt cx="3493827" cy="1269242"/>
          </a:xfrm>
        </p:grpSpPr>
        <p:sp>
          <p:nvSpPr>
            <p:cNvPr id="5" name="TextBox 4"/>
            <p:cNvSpPr txBox="1"/>
            <p:nvPr/>
          </p:nvSpPr>
          <p:spPr>
            <a:xfrm>
              <a:off x="2333767" y="2497540"/>
              <a:ext cx="3493827" cy="1269242"/>
            </a:xfrm>
            <a:prstGeom prst="rect">
              <a:avLst/>
            </a:prstGeom>
            <a:solidFill>
              <a:schemeClr val="tx1">
                <a:lumMod val="95000"/>
                <a:alpha val="62000"/>
              </a:schemeClr>
            </a:solidFill>
            <a:ln w="38100" cap="flat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endParaRPr lang="en-US" dirty="0">
                <a:solidFill>
                  <a:schemeClr val="bg1"/>
                </a:solidFill>
              </a:endParaRPr>
            </a:p>
          </p:txBody>
        </p:sp>
        <p:graphicFrame>
          <p:nvGraphicFramePr>
            <p:cNvPr id="14344" name="Object 2"/>
            <p:cNvGraphicFramePr>
              <a:graphicFrameLocks noChangeAspect="1"/>
            </p:cNvGraphicFramePr>
            <p:nvPr/>
          </p:nvGraphicFramePr>
          <p:xfrm>
            <a:off x="2760773" y="2521369"/>
            <a:ext cx="2889034" cy="12152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206500" imgH="508000" progId="Equation.3">
                    <p:embed/>
                  </p:oleObj>
                </mc:Choice>
                <mc:Fallback>
                  <p:oleObj name="Equation" r:id="rId3" imgW="1206500" imgH="50800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60773" y="2521369"/>
                          <a:ext cx="2889034" cy="121523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00BA8A7-CFA9-4633-AA15-85C9BE7E79C9}" type="slidenum">
              <a:rPr lang="en-US" altLang="en-US" sz="1200">
                <a:solidFill>
                  <a:srgbClr val="BCBCBC"/>
                </a:solidFill>
              </a:rPr>
              <a:pPr/>
              <a:t>11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A08C40-212E-37FE-F02C-6BE0B30FBF3A}"/>
              </a:ext>
            </a:extLst>
          </p:cNvPr>
          <p:cNvSpPr txBox="1"/>
          <p:nvPr/>
        </p:nvSpPr>
        <p:spPr>
          <a:xfrm>
            <a:off x="3830639" y="621220"/>
            <a:ext cx="4040187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</a:rPr>
              <a:t>Fatigue - Design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65426" y="1701801"/>
            <a:ext cx="6456363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Given a detail and design life, can calculate the allowable stress range.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68601" y="3067051"/>
            <a:ext cx="6454775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Given a detail and applied stress range, can calculate the design life.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3825464-06CD-4C9F-BBAD-181920DEA1BF}" type="slidenum">
              <a:rPr lang="en-US" altLang="en-US" sz="1200">
                <a:solidFill>
                  <a:srgbClr val="BCBCBC"/>
                </a:solidFill>
              </a:rPr>
              <a:pPr/>
              <a:t>12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0639" y="621220"/>
            <a:ext cx="4040187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</a:rPr>
              <a:t>Fatigue - Design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94001" y="1698625"/>
            <a:ext cx="6454775" cy="12255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Unfortunately, the stress range history for a given structure typically is irregular unless fatigue is caused by machinery.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81301" y="3394076"/>
            <a:ext cx="6456363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Need to transform irregular stress range pattern into an equivalent constant amplitude stress range.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536767F-8D40-48C6-8AD6-54D9191630A8}" type="slidenum">
              <a:rPr lang="en-US" altLang="en-US" sz="1200">
                <a:solidFill>
                  <a:srgbClr val="BCBCBC"/>
                </a:solidFill>
              </a:rPr>
              <a:pPr/>
              <a:t>13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0639" y="621220"/>
            <a:ext cx="4040187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</a:rPr>
              <a:t>Fatigue - Design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32001" y="1698626"/>
            <a:ext cx="7667625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b="1">
                <a:solidFill>
                  <a:schemeClr val="bg1"/>
                </a:solidFill>
              </a:rPr>
              <a:t>Transferring Variable Amplitude Stress Ranges to Constant Amplitude Stress Range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44864" y="2806056"/>
            <a:ext cx="2232025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Miner’s Rule</a:t>
            </a:r>
          </a:p>
        </p:txBody>
      </p:sp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5576889" y="2811463"/>
            <a:ext cx="3494087" cy="1270000"/>
            <a:chOff x="2115402" y="4899546"/>
            <a:chExt cx="3493827" cy="1269242"/>
          </a:xfrm>
        </p:grpSpPr>
        <p:sp>
          <p:nvSpPr>
            <p:cNvPr id="8" name="TextBox 7"/>
            <p:cNvSpPr txBox="1"/>
            <p:nvPr/>
          </p:nvSpPr>
          <p:spPr>
            <a:xfrm>
              <a:off x="2115402" y="4899546"/>
              <a:ext cx="3493827" cy="1269242"/>
            </a:xfrm>
            <a:prstGeom prst="rect">
              <a:avLst/>
            </a:prstGeom>
            <a:solidFill>
              <a:schemeClr val="tx1">
                <a:lumMod val="95000"/>
                <a:alpha val="62000"/>
              </a:schemeClr>
            </a:solidFill>
            <a:ln w="38100" cap="flat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endParaRPr lang="en-US" sz="2800" dirty="0">
                <a:solidFill>
                  <a:schemeClr val="bg1"/>
                </a:solidFill>
              </a:endParaRPr>
            </a:p>
          </p:txBody>
        </p:sp>
        <p:graphicFrame>
          <p:nvGraphicFramePr>
            <p:cNvPr id="17418" name="Object 2"/>
            <p:cNvGraphicFramePr>
              <a:graphicFrameLocks noChangeAspect="1"/>
            </p:cNvGraphicFramePr>
            <p:nvPr/>
          </p:nvGraphicFramePr>
          <p:xfrm>
            <a:off x="2539232" y="5085172"/>
            <a:ext cx="2677914" cy="9741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117115" imgH="406224" progId="Equation.3">
                    <p:embed/>
                  </p:oleObj>
                </mc:Choice>
                <mc:Fallback>
                  <p:oleObj name="Equation" r:id="rId3" imgW="1117115" imgH="406224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39232" y="5085172"/>
                          <a:ext cx="2677914" cy="97414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TextBox 9"/>
          <p:cNvSpPr txBox="1"/>
          <p:nvPr/>
        </p:nvSpPr>
        <p:spPr>
          <a:xfrm>
            <a:off x="2738438" y="4291013"/>
            <a:ext cx="7929562" cy="1955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tabLst>
                <a:tab pos="517525" algn="l"/>
                <a:tab pos="803275" algn="l"/>
                <a:tab pos="1087438" algn="l"/>
              </a:tabLst>
              <a:defRPr/>
            </a:pPr>
            <a:r>
              <a:rPr lang="en-US" i="1">
                <a:solidFill>
                  <a:schemeClr val="bg1"/>
                </a:solidFill>
              </a:rPr>
              <a:t>F</a:t>
            </a:r>
            <a:r>
              <a:rPr lang="en-US" i="1" baseline="-25000">
                <a:solidFill>
                  <a:schemeClr val="bg1"/>
                </a:solidFill>
              </a:rPr>
              <a:t>sr	</a:t>
            </a:r>
            <a:r>
              <a:rPr lang="en-US">
                <a:solidFill>
                  <a:schemeClr val="bg1"/>
                </a:solidFill>
              </a:rPr>
              <a:t>=	Design Stress Range</a:t>
            </a:r>
          </a:p>
          <a:p>
            <a:pPr>
              <a:tabLst>
                <a:tab pos="517525" algn="l"/>
                <a:tab pos="803275" algn="l"/>
                <a:tab pos="1087438" algn="l"/>
              </a:tabLst>
              <a:defRPr/>
            </a:pPr>
            <a:r>
              <a:rPr lang="en-US">
                <a:solidFill>
                  <a:schemeClr val="bg1"/>
                </a:solidFill>
                <a:latin typeface="Symbol" pitchFamily="18" charset="2"/>
              </a:rPr>
              <a:t>a</a:t>
            </a:r>
            <a:r>
              <a:rPr lang="en-US" baseline="-25000">
                <a:solidFill>
                  <a:schemeClr val="bg1"/>
                </a:solidFill>
                <a:cs typeface="Times New Roman" pitchFamily="18" charset="0"/>
              </a:rPr>
              <a:t>i	</a:t>
            </a:r>
            <a:r>
              <a:rPr lang="en-US">
                <a:solidFill>
                  <a:schemeClr val="bg1"/>
                </a:solidFill>
              </a:rPr>
              <a:t>=	number of cycles at stress range </a:t>
            </a:r>
            <a:r>
              <a:rPr lang="en-US" i="1">
                <a:solidFill>
                  <a:schemeClr val="bg1"/>
                </a:solidFill>
              </a:rPr>
              <a:t>F</a:t>
            </a:r>
            <a:r>
              <a:rPr lang="en-US" i="1" baseline="-25000">
                <a:solidFill>
                  <a:schemeClr val="bg1"/>
                </a:solidFill>
              </a:rPr>
              <a:t>sri</a:t>
            </a:r>
            <a:r>
              <a:rPr lang="en-US">
                <a:solidFill>
                  <a:schemeClr val="bg1"/>
                </a:solidFill>
              </a:rPr>
              <a:t> divided by the 			total number of cycles</a:t>
            </a:r>
            <a:endParaRPr lang="en-US" baseline="-25000">
              <a:solidFill>
                <a:schemeClr val="bg1"/>
              </a:solidFill>
            </a:endParaRPr>
          </a:p>
          <a:p>
            <a:pPr>
              <a:tabLst>
                <a:tab pos="517525" algn="l"/>
                <a:tab pos="803275" algn="l"/>
                <a:tab pos="1087438" algn="l"/>
              </a:tabLst>
              <a:defRPr/>
            </a:pPr>
            <a:r>
              <a:rPr lang="en-US" i="1">
                <a:solidFill>
                  <a:schemeClr val="bg1"/>
                </a:solidFill>
              </a:rPr>
              <a:t>F</a:t>
            </a:r>
            <a:r>
              <a:rPr lang="en-US" i="1" baseline="-25000">
                <a:solidFill>
                  <a:schemeClr val="bg1"/>
                </a:solidFill>
              </a:rPr>
              <a:t>sri	</a:t>
            </a:r>
            <a:r>
              <a:rPr lang="en-US">
                <a:solidFill>
                  <a:schemeClr val="bg1"/>
                </a:solidFill>
              </a:rPr>
              <a:t>=	Individual stress range within load history</a:t>
            </a:r>
          </a:p>
          <a:p>
            <a:pPr>
              <a:tabLst>
                <a:tab pos="517525" algn="l"/>
                <a:tab pos="803275" algn="l"/>
                <a:tab pos="1087438" algn="l"/>
              </a:tabLst>
              <a:defRPr/>
            </a:pPr>
            <a:r>
              <a:rPr lang="en-US" i="1">
                <a:solidFill>
                  <a:schemeClr val="bg1"/>
                </a:solidFill>
              </a:rPr>
              <a:t>F</a:t>
            </a:r>
            <a:r>
              <a:rPr lang="en-US" i="1" baseline="-25000">
                <a:solidFill>
                  <a:schemeClr val="bg1"/>
                </a:solidFill>
              </a:rPr>
              <a:t>srmax	</a:t>
            </a:r>
            <a:r>
              <a:rPr lang="en-US">
                <a:solidFill>
                  <a:schemeClr val="bg1"/>
                </a:solidFill>
              </a:rPr>
              <a:t>=	Maximum stress range within load history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82AA8F7-7CDE-4D27-9B42-6754521D6C39}" type="slidenum">
              <a:rPr lang="en-US" altLang="en-US" sz="1200">
                <a:solidFill>
                  <a:srgbClr val="BCBCBC"/>
                </a:solidFill>
              </a:rPr>
              <a:pPr/>
              <a:t>14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830639" y="621220"/>
            <a:ext cx="4040187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</a:rPr>
              <a:t>Fatigue - Design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65426" y="1701801"/>
            <a:ext cx="6456363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Finite life if </a:t>
            </a:r>
            <a:r>
              <a:rPr lang="en-US" i="1">
                <a:solidFill>
                  <a:schemeClr val="bg1"/>
                </a:solidFill>
              </a:rPr>
              <a:t>F</a:t>
            </a:r>
            <a:r>
              <a:rPr lang="en-US" i="1" baseline="-25000">
                <a:solidFill>
                  <a:schemeClr val="bg1"/>
                </a:solidFill>
              </a:rPr>
              <a:t>sr</a:t>
            </a:r>
            <a:r>
              <a:rPr lang="en-US">
                <a:solidFill>
                  <a:schemeClr val="bg1"/>
                </a:solidFill>
              </a:rPr>
              <a:t>&gt;</a:t>
            </a:r>
            <a:r>
              <a:rPr lang="en-US" i="1">
                <a:solidFill>
                  <a:schemeClr val="bg1"/>
                </a:solidFill>
              </a:rPr>
              <a:t>F</a:t>
            </a:r>
            <a:r>
              <a:rPr lang="en-US" i="1" baseline="-25000">
                <a:solidFill>
                  <a:schemeClr val="bg1"/>
                </a:solidFill>
              </a:rPr>
              <a:t>th</a:t>
            </a:r>
            <a:r>
              <a:rPr lang="en-US">
                <a:solidFill>
                  <a:schemeClr val="bg1"/>
                </a:solidFill>
              </a:rPr>
              <a:t> 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Base fatigue life on </a:t>
            </a:r>
            <a:r>
              <a:rPr lang="en-US" i="1">
                <a:solidFill>
                  <a:schemeClr val="bg1"/>
                </a:solidFill>
              </a:rPr>
              <a:t>S</a:t>
            </a:r>
            <a:r>
              <a:rPr lang="en-US">
                <a:solidFill>
                  <a:schemeClr val="bg1"/>
                </a:solidFill>
              </a:rPr>
              <a:t>-</a:t>
            </a:r>
            <a:r>
              <a:rPr lang="en-US" i="1">
                <a:solidFill>
                  <a:schemeClr val="bg1"/>
                </a:solidFill>
              </a:rPr>
              <a:t>N</a:t>
            </a:r>
            <a:r>
              <a:rPr lang="en-US">
                <a:solidFill>
                  <a:schemeClr val="bg1"/>
                </a:solidFill>
              </a:rPr>
              <a:t> curve.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8601" y="3047356"/>
            <a:ext cx="6454775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Infinite life if </a:t>
            </a:r>
            <a:r>
              <a:rPr lang="en-US" i="1">
                <a:solidFill>
                  <a:schemeClr val="bg1"/>
                </a:solidFill>
              </a:rPr>
              <a:t>F</a:t>
            </a:r>
            <a:r>
              <a:rPr lang="en-US" i="1" baseline="-25000">
                <a:solidFill>
                  <a:schemeClr val="bg1"/>
                </a:solidFill>
              </a:rPr>
              <a:t>sr</a:t>
            </a:r>
            <a:r>
              <a:rPr lang="en-US">
                <a:solidFill>
                  <a:schemeClr val="bg1"/>
                </a:solidFill>
              </a:rPr>
              <a:t> ≤ </a:t>
            </a:r>
            <a:r>
              <a:rPr lang="en-US" i="1">
                <a:solidFill>
                  <a:schemeClr val="bg1"/>
                </a:solidFill>
              </a:rPr>
              <a:t>F</a:t>
            </a:r>
            <a:r>
              <a:rPr lang="en-US" i="1" baseline="-25000">
                <a:solidFill>
                  <a:schemeClr val="bg1"/>
                </a:solidFill>
              </a:rPr>
              <a:t>th</a:t>
            </a:r>
            <a:r>
              <a:rPr lang="en-US">
                <a:solidFill>
                  <a:schemeClr val="bg1"/>
                </a:solidFill>
              </a:rPr>
              <a:t> AND </a:t>
            </a:r>
            <a:r>
              <a:rPr lang="en-US" i="1">
                <a:solidFill>
                  <a:schemeClr val="bg1"/>
                </a:solidFill>
              </a:rPr>
              <a:t>F</a:t>
            </a:r>
            <a:r>
              <a:rPr lang="en-US" i="1" baseline="-25000">
                <a:solidFill>
                  <a:schemeClr val="bg1"/>
                </a:solidFill>
              </a:rPr>
              <a:t>srmax</a:t>
            </a:r>
            <a:r>
              <a:rPr lang="en-US">
                <a:solidFill>
                  <a:schemeClr val="bg1"/>
                </a:solidFill>
              </a:rPr>
              <a:t> ≤ </a:t>
            </a:r>
            <a:r>
              <a:rPr lang="en-US" i="1">
                <a:solidFill>
                  <a:schemeClr val="bg1"/>
                </a:solidFill>
              </a:rPr>
              <a:t>F</a:t>
            </a:r>
            <a:r>
              <a:rPr lang="en-US" i="1" baseline="-25000">
                <a:solidFill>
                  <a:schemeClr val="bg1"/>
                </a:solidFill>
              </a:rPr>
              <a:t>th</a:t>
            </a:r>
            <a:r>
              <a:rPr lang="en-US" i="1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57489" y="4005264"/>
            <a:ext cx="6454775" cy="15906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Finite life if </a:t>
            </a:r>
            <a:r>
              <a:rPr lang="en-US" i="1">
                <a:solidFill>
                  <a:schemeClr val="bg1"/>
                </a:solidFill>
              </a:rPr>
              <a:t>F</a:t>
            </a:r>
            <a:r>
              <a:rPr lang="en-US" i="1" baseline="-25000">
                <a:solidFill>
                  <a:schemeClr val="bg1"/>
                </a:solidFill>
              </a:rPr>
              <a:t>sr</a:t>
            </a:r>
            <a:r>
              <a:rPr lang="en-US">
                <a:solidFill>
                  <a:schemeClr val="bg1"/>
                </a:solidFill>
              </a:rPr>
              <a:t> ≤ </a:t>
            </a:r>
            <a:r>
              <a:rPr lang="en-US" i="1">
                <a:solidFill>
                  <a:schemeClr val="bg1"/>
                </a:solidFill>
              </a:rPr>
              <a:t>F</a:t>
            </a:r>
            <a:r>
              <a:rPr lang="en-US" i="1" baseline="-25000">
                <a:solidFill>
                  <a:schemeClr val="bg1"/>
                </a:solidFill>
              </a:rPr>
              <a:t>th</a:t>
            </a:r>
            <a:r>
              <a:rPr lang="en-US">
                <a:solidFill>
                  <a:schemeClr val="bg1"/>
                </a:solidFill>
              </a:rPr>
              <a:t> but </a:t>
            </a:r>
            <a:r>
              <a:rPr lang="en-US" i="1">
                <a:solidFill>
                  <a:schemeClr val="bg1"/>
                </a:solidFill>
              </a:rPr>
              <a:t>F</a:t>
            </a:r>
            <a:r>
              <a:rPr lang="en-US" i="1" baseline="-25000">
                <a:solidFill>
                  <a:schemeClr val="bg1"/>
                </a:solidFill>
              </a:rPr>
              <a:t>srmax</a:t>
            </a:r>
            <a:r>
              <a:rPr lang="en-US">
                <a:solidFill>
                  <a:schemeClr val="bg1"/>
                </a:solidFill>
              </a:rPr>
              <a:t> &gt; </a:t>
            </a:r>
            <a:r>
              <a:rPr lang="en-US" i="1">
                <a:solidFill>
                  <a:schemeClr val="bg1"/>
                </a:solidFill>
              </a:rPr>
              <a:t>F</a:t>
            </a:r>
            <a:r>
              <a:rPr lang="en-US" i="1" baseline="-25000">
                <a:solidFill>
                  <a:schemeClr val="bg1"/>
                </a:solidFill>
              </a:rPr>
              <a:t>th</a:t>
            </a:r>
            <a:r>
              <a:rPr lang="en-US">
                <a:solidFill>
                  <a:schemeClr val="bg1"/>
                </a:solidFill>
              </a:rPr>
              <a:t>. In this case use extension of fatigue life curve for design. 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May define acceptable risk of exceedance for limited number of cycles of </a:t>
            </a:r>
            <a:r>
              <a:rPr lang="en-US" i="1">
                <a:solidFill>
                  <a:schemeClr val="bg1"/>
                </a:solidFill>
              </a:rPr>
              <a:t>F</a:t>
            </a:r>
            <a:r>
              <a:rPr lang="en-US" i="1" baseline="-25000">
                <a:solidFill>
                  <a:schemeClr val="bg1"/>
                </a:solidFill>
              </a:rPr>
              <a:t>srmax</a:t>
            </a:r>
            <a:r>
              <a:rPr lang="en-US" i="1">
                <a:solidFill>
                  <a:schemeClr val="bg1"/>
                </a:solidFill>
              </a:rPr>
              <a:t>.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7F1BFE0-1467-4306-87C7-E60B4607E94D}" type="slidenum">
              <a:rPr lang="en-US" altLang="en-US" sz="1200">
                <a:solidFill>
                  <a:srgbClr val="BCBCBC"/>
                </a:solidFill>
              </a:rPr>
              <a:pPr/>
              <a:t>15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30639" y="621220"/>
            <a:ext cx="4040187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</a:rPr>
              <a:t>Fatigue - Design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3830639" y="621220"/>
            <a:ext cx="4040187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</a:rPr>
              <a:t>Fatigue - Definitions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8988" y="4097338"/>
            <a:ext cx="8140700" cy="8302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Typical of bridge loading, vibrating equipment, 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wind loading on signage.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46288" y="1703388"/>
            <a:ext cx="8140700" cy="12255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High Cycle Fatigue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Formation of a crack due to cyclic elastic loading 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below design stress levels.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35389" y="3243263"/>
            <a:ext cx="4435475" cy="4619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20,000 to millions of cycles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9E43782-9406-4EDD-AAE7-A4B3A501E279}" type="slidenum">
              <a:rPr lang="en-US" altLang="en-US" sz="1200">
                <a:solidFill>
                  <a:srgbClr val="BCBCBC"/>
                </a:solidFill>
              </a:rPr>
              <a:pPr/>
              <a:t>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6DF4FD9-9307-478B-A818-9C1C9BAFFEA1}" type="slidenum">
              <a:rPr lang="en-US" altLang="en-US" sz="1200">
                <a:solidFill>
                  <a:srgbClr val="BCBCBC"/>
                </a:solidFill>
              </a:rPr>
              <a:pPr/>
              <a:t>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0639" y="621220"/>
            <a:ext cx="4040187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</a:rPr>
              <a:t>Fatigue - Definitions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58988" y="4083051"/>
            <a:ext cx="8140700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Typical of seismic loading of connections.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NOT COVERED IN THE FOLLOWING SLIDES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46288" y="1703388"/>
            <a:ext cx="8140700" cy="12255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Low Cycle Fatigue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Formation of a crack due to cyclic inelastic loading.</a:t>
            </a:r>
          </a:p>
          <a:p>
            <a:pPr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35389" y="3243263"/>
            <a:ext cx="4435475" cy="4619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Less than 20,000 cycles to failure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58988" y="4466581"/>
            <a:ext cx="8140700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Prefer ductile failures if fracture occurs.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46288" y="1701801"/>
            <a:ext cx="8140700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Brittle Fracture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Sudden failure, often with minimal plastic deformation.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47875" y="3057526"/>
            <a:ext cx="8140700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Ductile Fracture</a:t>
            </a:r>
          </a:p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Progressive  failure, often with minimal plastic deformation.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F9E732A-1583-480F-BD86-3F109A618D66}" type="slidenum">
              <a:rPr lang="en-US" altLang="en-US" sz="1200">
                <a:solidFill>
                  <a:srgbClr val="BCBCBC"/>
                </a:solidFill>
              </a:rPr>
              <a:pPr/>
              <a:t>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0639" y="621220"/>
            <a:ext cx="4040187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</a:rPr>
              <a:t>Fatigue - Definitions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31519" y="1909659"/>
            <a:ext cx="2425700" cy="46166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Brittle Fracture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44863" y="3074989"/>
            <a:ext cx="4799012" cy="23082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More likely with: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	Stress Concentrations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	High Constraint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	High Load Rate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	Low Material Toughness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	Low Temperature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83DAC4B-79A6-495C-A33F-F953E6880561}" type="slidenum">
              <a:rPr lang="en-US" altLang="en-US" sz="1200">
                <a:solidFill>
                  <a:srgbClr val="BCBCBC"/>
                </a:solidFill>
              </a:rPr>
              <a:pPr/>
              <a:t>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592895" y="621219"/>
            <a:ext cx="4040187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bg1"/>
                </a:solidFill>
              </a:rPr>
              <a:t>Fatigue - Definitions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14"/>
          <p:cNvGrpSpPr>
            <a:grpSpLocks/>
          </p:cNvGrpSpPr>
          <p:nvPr/>
        </p:nvGrpSpPr>
        <p:grpSpPr bwMode="auto">
          <a:xfrm>
            <a:off x="4235450" y="3783014"/>
            <a:ext cx="1951038" cy="1468437"/>
            <a:chOff x="2712137" y="4143755"/>
            <a:chExt cx="1949959" cy="1467537"/>
          </a:xfrm>
        </p:grpSpPr>
        <p:sp>
          <p:nvSpPr>
            <p:cNvPr id="13" name="Freeform 12"/>
            <p:cNvSpPr/>
            <p:nvPr/>
          </p:nvSpPr>
          <p:spPr>
            <a:xfrm>
              <a:off x="2712137" y="4143755"/>
              <a:ext cx="975773" cy="1461191"/>
            </a:xfrm>
            <a:custGeom>
              <a:avLst/>
              <a:gdLst>
                <a:gd name="connsiteX0" fmla="*/ 0 w 976312"/>
                <a:gd name="connsiteY0" fmla="*/ 746124 h 1460499"/>
                <a:gd name="connsiteX1" fmla="*/ 57150 w 976312"/>
                <a:gd name="connsiteY1" fmla="*/ 488949 h 1460499"/>
                <a:gd name="connsiteX2" fmla="*/ 114300 w 976312"/>
                <a:gd name="connsiteY2" fmla="*/ 255587 h 1460499"/>
                <a:gd name="connsiteX3" fmla="*/ 176212 w 976312"/>
                <a:gd name="connsiteY3" fmla="*/ 84137 h 1460499"/>
                <a:gd name="connsiteX4" fmla="*/ 247650 w 976312"/>
                <a:gd name="connsiteY4" fmla="*/ 7937 h 1460499"/>
                <a:gd name="connsiteX5" fmla="*/ 309562 w 976312"/>
                <a:gd name="connsiteY5" fmla="*/ 36512 h 1460499"/>
                <a:gd name="connsiteX6" fmla="*/ 366712 w 976312"/>
                <a:gd name="connsiteY6" fmla="*/ 155574 h 1460499"/>
                <a:gd name="connsiteX7" fmla="*/ 423862 w 976312"/>
                <a:gd name="connsiteY7" fmla="*/ 346074 h 1460499"/>
                <a:gd name="connsiteX8" fmla="*/ 461962 w 976312"/>
                <a:gd name="connsiteY8" fmla="*/ 503237 h 1460499"/>
                <a:gd name="connsiteX9" fmla="*/ 500062 w 976312"/>
                <a:gd name="connsiteY9" fmla="*/ 679449 h 1460499"/>
                <a:gd name="connsiteX10" fmla="*/ 533400 w 976312"/>
                <a:gd name="connsiteY10" fmla="*/ 846137 h 1460499"/>
                <a:gd name="connsiteX11" fmla="*/ 576262 w 976312"/>
                <a:gd name="connsiteY11" fmla="*/ 1031874 h 1460499"/>
                <a:gd name="connsiteX12" fmla="*/ 614362 w 976312"/>
                <a:gd name="connsiteY12" fmla="*/ 1203324 h 1460499"/>
                <a:gd name="connsiteX13" fmla="*/ 671512 w 976312"/>
                <a:gd name="connsiteY13" fmla="*/ 1374774 h 1460499"/>
                <a:gd name="connsiteX14" fmla="*/ 709612 w 976312"/>
                <a:gd name="connsiteY14" fmla="*/ 1441449 h 1460499"/>
                <a:gd name="connsiteX15" fmla="*/ 742950 w 976312"/>
                <a:gd name="connsiteY15" fmla="*/ 1460499 h 1460499"/>
                <a:gd name="connsiteX16" fmla="*/ 742950 w 976312"/>
                <a:gd name="connsiteY16" fmla="*/ 1460499 h 1460499"/>
                <a:gd name="connsiteX17" fmla="*/ 785812 w 976312"/>
                <a:gd name="connsiteY17" fmla="*/ 1436687 h 1460499"/>
                <a:gd name="connsiteX18" fmla="*/ 833437 w 976312"/>
                <a:gd name="connsiteY18" fmla="*/ 1336674 h 1460499"/>
                <a:gd name="connsiteX19" fmla="*/ 885825 w 976312"/>
                <a:gd name="connsiteY19" fmla="*/ 1155699 h 1460499"/>
                <a:gd name="connsiteX20" fmla="*/ 933450 w 976312"/>
                <a:gd name="connsiteY20" fmla="*/ 969962 h 1460499"/>
                <a:gd name="connsiteX21" fmla="*/ 976312 w 976312"/>
                <a:gd name="connsiteY21" fmla="*/ 746124 h 1460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76312" h="1460499">
                  <a:moveTo>
                    <a:pt x="0" y="746124"/>
                  </a:moveTo>
                  <a:cubicBezTo>
                    <a:pt x="19050" y="658414"/>
                    <a:pt x="38100" y="570705"/>
                    <a:pt x="57150" y="488949"/>
                  </a:cubicBezTo>
                  <a:cubicBezTo>
                    <a:pt x="76200" y="407193"/>
                    <a:pt x="94456" y="323056"/>
                    <a:pt x="114300" y="255587"/>
                  </a:cubicBezTo>
                  <a:cubicBezTo>
                    <a:pt x="134144" y="188118"/>
                    <a:pt x="153987" y="125412"/>
                    <a:pt x="176212" y="84137"/>
                  </a:cubicBezTo>
                  <a:cubicBezTo>
                    <a:pt x="198437" y="42862"/>
                    <a:pt x="225425" y="15875"/>
                    <a:pt x="247650" y="7937"/>
                  </a:cubicBezTo>
                  <a:cubicBezTo>
                    <a:pt x="269875" y="0"/>
                    <a:pt x="289718" y="11906"/>
                    <a:pt x="309562" y="36512"/>
                  </a:cubicBezTo>
                  <a:cubicBezTo>
                    <a:pt x="329406" y="61118"/>
                    <a:pt x="347662" y="103980"/>
                    <a:pt x="366712" y="155574"/>
                  </a:cubicBezTo>
                  <a:cubicBezTo>
                    <a:pt x="385762" y="207168"/>
                    <a:pt x="407987" y="288130"/>
                    <a:pt x="423862" y="346074"/>
                  </a:cubicBezTo>
                  <a:cubicBezTo>
                    <a:pt x="439737" y="404018"/>
                    <a:pt x="449262" y="447674"/>
                    <a:pt x="461962" y="503237"/>
                  </a:cubicBezTo>
                  <a:cubicBezTo>
                    <a:pt x="474662" y="558800"/>
                    <a:pt x="488156" y="622299"/>
                    <a:pt x="500062" y="679449"/>
                  </a:cubicBezTo>
                  <a:cubicBezTo>
                    <a:pt x="511968" y="736599"/>
                    <a:pt x="520700" y="787400"/>
                    <a:pt x="533400" y="846137"/>
                  </a:cubicBezTo>
                  <a:cubicBezTo>
                    <a:pt x="546100" y="904875"/>
                    <a:pt x="562768" y="972343"/>
                    <a:pt x="576262" y="1031874"/>
                  </a:cubicBezTo>
                  <a:cubicBezTo>
                    <a:pt x="589756" y="1091405"/>
                    <a:pt x="598487" y="1146174"/>
                    <a:pt x="614362" y="1203324"/>
                  </a:cubicBezTo>
                  <a:cubicBezTo>
                    <a:pt x="630237" y="1260474"/>
                    <a:pt x="655637" y="1335087"/>
                    <a:pt x="671512" y="1374774"/>
                  </a:cubicBezTo>
                  <a:cubicBezTo>
                    <a:pt x="687387" y="1414461"/>
                    <a:pt x="697706" y="1427162"/>
                    <a:pt x="709612" y="1441449"/>
                  </a:cubicBezTo>
                  <a:cubicBezTo>
                    <a:pt x="721518" y="1455736"/>
                    <a:pt x="742950" y="1460499"/>
                    <a:pt x="742950" y="1460499"/>
                  </a:cubicBezTo>
                  <a:lnTo>
                    <a:pt x="742950" y="1460499"/>
                  </a:lnTo>
                  <a:cubicBezTo>
                    <a:pt x="750094" y="1456530"/>
                    <a:pt x="770731" y="1457325"/>
                    <a:pt x="785812" y="1436687"/>
                  </a:cubicBezTo>
                  <a:cubicBezTo>
                    <a:pt x="800893" y="1416050"/>
                    <a:pt x="816768" y="1383505"/>
                    <a:pt x="833437" y="1336674"/>
                  </a:cubicBezTo>
                  <a:cubicBezTo>
                    <a:pt x="850106" y="1289843"/>
                    <a:pt x="869156" y="1216818"/>
                    <a:pt x="885825" y="1155699"/>
                  </a:cubicBezTo>
                  <a:cubicBezTo>
                    <a:pt x="902494" y="1094580"/>
                    <a:pt x="918369" y="1038224"/>
                    <a:pt x="933450" y="969962"/>
                  </a:cubicBezTo>
                  <a:cubicBezTo>
                    <a:pt x="948531" y="901700"/>
                    <a:pt x="962421" y="823912"/>
                    <a:pt x="976312" y="746124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86323" y="4150101"/>
              <a:ext cx="975773" cy="1461191"/>
            </a:xfrm>
            <a:custGeom>
              <a:avLst/>
              <a:gdLst>
                <a:gd name="connsiteX0" fmla="*/ 0 w 976312"/>
                <a:gd name="connsiteY0" fmla="*/ 746124 h 1460499"/>
                <a:gd name="connsiteX1" fmla="*/ 57150 w 976312"/>
                <a:gd name="connsiteY1" fmla="*/ 488949 h 1460499"/>
                <a:gd name="connsiteX2" fmla="*/ 114300 w 976312"/>
                <a:gd name="connsiteY2" fmla="*/ 255587 h 1460499"/>
                <a:gd name="connsiteX3" fmla="*/ 176212 w 976312"/>
                <a:gd name="connsiteY3" fmla="*/ 84137 h 1460499"/>
                <a:gd name="connsiteX4" fmla="*/ 247650 w 976312"/>
                <a:gd name="connsiteY4" fmla="*/ 7937 h 1460499"/>
                <a:gd name="connsiteX5" fmla="*/ 309562 w 976312"/>
                <a:gd name="connsiteY5" fmla="*/ 36512 h 1460499"/>
                <a:gd name="connsiteX6" fmla="*/ 366712 w 976312"/>
                <a:gd name="connsiteY6" fmla="*/ 155574 h 1460499"/>
                <a:gd name="connsiteX7" fmla="*/ 423862 w 976312"/>
                <a:gd name="connsiteY7" fmla="*/ 346074 h 1460499"/>
                <a:gd name="connsiteX8" fmla="*/ 461962 w 976312"/>
                <a:gd name="connsiteY8" fmla="*/ 503237 h 1460499"/>
                <a:gd name="connsiteX9" fmla="*/ 500062 w 976312"/>
                <a:gd name="connsiteY9" fmla="*/ 679449 h 1460499"/>
                <a:gd name="connsiteX10" fmla="*/ 533400 w 976312"/>
                <a:gd name="connsiteY10" fmla="*/ 846137 h 1460499"/>
                <a:gd name="connsiteX11" fmla="*/ 576262 w 976312"/>
                <a:gd name="connsiteY11" fmla="*/ 1031874 h 1460499"/>
                <a:gd name="connsiteX12" fmla="*/ 614362 w 976312"/>
                <a:gd name="connsiteY12" fmla="*/ 1203324 h 1460499"/>
                <a:gd name="connsiteX13" fmla="*/ 671512 w 976312"/>
                <a:gd name="connsiteY13" fmla="*/ 1374774 h 1460499"/>
                <a:gd name="connsiteX14" fmla="*/ 709612 w 976312"/>
                <a:gd name="connsiteY14" fmla="*/ 1441449 h 1460499"/>
                <a:gd name="connsiteX15" fmla="*/ 742950 w 976312"/>
                <a:gd name="connsiteY15" fmla="*/ 1460499 h 1460499"/>
                <a:gd name="connsiteX16" fmla="*/ 742950 w 976312"/>
                <a:gd name="connsiteY16" fmla="*/ 1460499 h 1460499"/>
                <a:gd name="connsiteX17" fmla="*/ 785812 w 976312"/>
                <a:gd name="connsiteY17" fmla="*/ 1436687 h 1460499"/>
                <a:gd name="connsiteX18" fmla="*/ 833437 w 976312"/>
                <a:gd name="connsiteY18" fmla="*/ 1336674 h 1460499"/>
                <a:gd name="connsiteX19" fmla="*/ 885825 w 976312"/>
                <a:gd name="connsiteY19" fmla="*/ 1155699 h 1460499"/>
                <a:gd name="connsiteX20" fmla="*/ 933450 w 976312"/>
                <a:gd name="connsiteY20" fmla="*/ 969962 h 1460499"/>
                <a:gd name="connsiteX21" fmla="*/ 976312 w 976312"/>
                <a:gd name="connsiteY21" fmla="*/ 746124 h 1460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76312" h="1460499">
                  <a:moveTo>
                    <a:pt x="0" y="746124"/>
                  </a:moveTo>
                  <a:cubicBezTo>
                    <a:pt x="19050" y="658414"/>
                    <a:pt x="38100" y="570705"/>
                    <a:pt x="57150" y="488949"/>
                  </a:cubicBezTo>
                  <a:cubicBezTo>
                    <a:pt x="76200" y="407193"/>
                    <a:pt x="94456" y="323056"/>
                    <a:pt x="114300" y="255587"/>
                  </a:cubicBezTo>
                  <a:cubicBezTo>
                    <a:pt x="134144" y="188118"/>
                    <a:pt x="153987" y="125412"/>
                    <a:pt x="176212" y="84137"/>
                  </a:cubicBezTo>
                  <a:cubicBezTo>
                    <a:pt x="198437" y="42862"/>
                    <a:pt x="225425" y="15875"/>
                    <a:pt x="247650" y="7937"/>
                  </a:cubicBezTo>
                  <a:cubicBezTo>
                    <a:pt x="269875" y="0"/>
                    <a:pt x="289718" y="11906"/>
                    <a:pt x="309562" y="36512"/>
                  </a:cubicBezTo>
                  <a:cubicBezTo>
                    <a:pt x="329406" y="61118"/>
                    <a:pt x="347662" y="103980"/>
                    <a:pt x="366712" y="155574"/>
                  </a:cubicBezTo>
                  <a:cubicBezTo>
                    <a:pt x="385762" y="207168"/>
                    <a:pt x="407987" y="288130"/>
                    <a:pt x="423862" y="346074"/>
                  </a:cubicBezTo>
                  <a:cubicBezTo>
                    <a:pt x="439737" y="404018"/>
                    <a:pt x="449262" y="447674"/>
                    <a:pt x="461962" y="503237"/>
                  </a:cubicBezTo>
                  <a:cubicBezTo>
                    <a:pt x="474662" y="558800"/>
                    <a:pt x="488156" y="622299"/>
                    <a:pt x="500062" y="679449"/>
                  </a:cubicBezTo>
                  <a:cubicBezTo>
                    <a:pt x="511968" y="736599"/>
                    <a:pt x="520700" y="787400"/>
                    <a:pt x="533400" y="846137"/>
                  </a:cubicBezTo>
                  <a:cubicBezTo>
                    <a:pt x="546100" y="904875"/>
                    <a:pt x="562768" y="972343"/>
                    <a:pt x="576262" y="1031874"/>
                  </a:cubicBezTo>
                  <a:cubicBezTo>
                    <a:pt x="589756" y="1091405"/>
                    <a:pt x="598487" y="1146174"/>
                    <a:pt x="614362" y="1203324"/>
                  </a:cubicBezTo>
                  <a:cubicBezTo>
                    <a:pt x="630237" y="1260474"/>
                    <a:pt x="655637" y="1335087"/>
                    <a:pt x="671512" y="1374774"/>
                  </a:cubicBezTo>
                  <a:cubicBezTo>
                    <a:pt x="687387" y="1414461"/>
                    <a:pt x="697706" y="1427162"/>
                    <a:pt x="709612" y="1441449"/>
                  </a:cubicBezTo>
                  <a:cubicBezTo>
                    <a:pt x="721518" y="1455736"/>
                    <a:pt x="742950" y="1460499"/>
                    <a:pt x="742950" y="1460499"/>
                  </a:cubicBezTo>
                  <a:lnTo>
                    <a:pt x="742950" y="1460499"/>
                  </a:lnTo>
                  <a:cubicBezTo>
                    <a:pt x="750094" y="1456530"/>
                    <a:pt x="770731" y="1457325"/>
                    <a:pt x="785812" y="1436687"/>
                  </a:cubicBezTo>
                  <a:cubicBezTo>
                    <a:pt x="800893" y="1416050"/>
                    <a:pt x="816768" y="1383505"/>
                    <a:pt x="833437" y="1336674"/>
                  </a:cubicBezTo>
                  <a:cubicBezTo>
                    <a:pt x="850106" y="1289843"/>
                    <a:pt x="869156" y="1216818"/>
                    <a:pt x="885825" y="1155699"/>
                  </a:cubicBezTo>
                  <a:cubicBezTo>
                    <a:pt x="902494" y="1094580"/>
                    <a:pt x="918369" y="1038224"/>
                    <a:pt x="933450" y="969962"/>
                  </a:cubicBezTo>
                  <a:cubicBezTo>
                    <a:pt x="948531" y="901700"/>
                    <a:pt x="962421" y="823912"/>
                    <a:pt x="976312" y="746124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5" name="Rectangle 4"/>
          <p:cNvSpPr/>
          <p:nvPr/>
        </p:nvSpPr>
        <p:spPr>
          <a:xfrm>
            <a:off x="2806701" y="3448050"/>
            <a:ext cx="6824663" cy="304958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3911600" y="3597276"/>
            <a:ext cx="3944938" cy="2347913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9221" name="Group 28"/>
          <p:cNvGrpSpPr>
            <a:grpSpLocks/>
          </p:cNvGrpSpPr>
          <p:nvPr/>
        </p:nvGrpSpPr>
        <p:grpSpPr bwMode="auto">
          <a:xfrm>
            <a:off x="3906839" y="3724275"/>
            <a:ext cx="3900487" cy="1481138"/>
            <a:chOff x="2383205" y="4085042"/>
            <a:chExt cx="3899742" cy="1480439"/>
          </a:xfrm>
        </p:grpSpPr>
        <p:grpSp>
          <p:nvGrpSpPr>
            <p:cNvPr id="9238" name="Group 15"/>
            <p:cNvGrpSpPr>
              <a:grpSpLocks/>
            </p:cNvGrpSpPr>
            <p:nvPr/>
          </p:nvGrpSpPr>
          <p:grpSpPr bwMode="auto">
            <a:xfrm>
              <a:off x="2383205" y="4085042"/>
              <a:ext cx="1949959" cy="1467537"/>
              <a:chOff x="2712137" y="4143755"/>
              <a:chExt cx="1949959" cy="1467537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2712137" y="4143755"/>
                <a:ext cx="976125" cy="1461398"/>
              </a:xfrm>
              <a:custGeom>
                <a:avLst/>
                <a:gdLst>
                  <a:gd name="connsiteX0" fmla="*/ 0 w 976312"/>
                  <a:gd name="connsiteY0" fmla="*/ 746124 h 1460499"/>
                  <a:gd name="connsiteX1" fmla="*/ 57150 w 976312"/>
                  <a:gd name="connsiteY1" fmla="*/ 488949 h 1460499"/>
                  <a:gd name="connsiteX2" fmla="*/ 114300 w 976312"/>
                  <a:gd name="connsiteY2" fmla="*/ 255587 h 1460499"/>
                  <a:gd name="connsiteX3" fmla="*/ 176212 w 976312"/>
                  <a:gd name="connsiteY3" fmla="*/ 84137 h 1460499"/>
                  <a:gd name="connsiteX4" fmla="*/ 247650 w 976312"/>
                  <a:gd name="connsiteY4" fmla="*/ 7937 h 1460499"/>
                  <a:gd name="connsiteX5" fmla="*/ 309562 w 976312"/>
                  <a:gd name="connsiteY5" fmla="*/ 36512 h 1460499"/>
                  <a:gd name="connsiteX6" fmla="*/ 366712 w 976312"/>
                  <a:gd name="connsiteY6" fmla="*/ 155574 h 1460499"/>
                  <a:gd name="connsiteX7" fmla="*/ 423862 w 976312"/>
                  <a:gd name="connsiteY7" fmla="*/ 346074 h 1460499"/>
                  <a:gd name="connsiteX8" fmla="*/ 461962 w 976312"/>
                  <a:gd name="connsiteY8" fmla="*/ 503237 h 1460499"/>
                  <a:gd name="connsiteX9" fmla="*/ 500062 w 976312"/>
                  <a:gd name="connsiteY9" fmla="*/ 679449 h 1460499"/>
                  <a:gd name="connsiteX10" fmla="*/ 533400 w 976312"/>
                  <a:gd name="connsiteY10" fmla="*/ 846137 h 1460499"/>
                  <a:gd name="connsiteX11" fmla="*/ 576262 w 976312"/>
                  <a:gd name="connsiteY11" fmla="*/ 1031874 h 1460499"/>
                  <a:gd name="connsiteX12" fmla="*/ 614362 w 976312"/>
                  <a:gd name="connsiteY12" fmla="*/ 1203324 h 1460499"/>
                  <a:gd name="connsiteX13" fmla="*/ 671512 w 976312"/>
                  <a:gd name="connsiteY13" fmla="*/ 1374774 h 1460499"/>
                  <a:gd name="connsiteX14" fmla="*/ 709612 w 976312"/>
                  <a:gd name="connsiteY14" fmla="*/ 1441449 h 1460499"/>
                  <a:gd name="connsiteX15" fmla="*/ 742950 w 976312"/>
                  <a:gd name="connsiteY15" fmla="*/ 1460499 h 1460499"/>
                  <a:gd name="connsiteX16" fmla="*/ 742950 w 976312"/>
                  <a:gd name="connsiteY16" fmla="*/ 1460499 h 1460499"/>
                  <a:gd name="connsiteX17" fmla="*/ 785812 w 976312"/>
                  <a:gd name="connsiteY17" fmla="*/ 1436687 h 1460499"/>
                  <a:gd name="connsiteX18" fmla="*/ 833437 w 976312"/>
                  <a:gd name="connsiteY18" fmla="*/ 1336674 h 1460499"/>
                  <a:gd name="connsiteX19" fmla="*/ 885825 w 976312"/>
                  <a:gd name="connsiteY19" fmla="*/ 1155699 h 1460499"/>
                  <a:gd name="connsiteX20" fmla="*/ 933450 w 976312"/>
                  <a:gd name="connsiteY20" fmla="*/ 969962 h 1460499"/>
                  <a:gd name="connsiteX21" fmla="*/ 976312 w 976312"/>
                  <a:gd name="connsiteY21" fmla="*/ 746124 h 1460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76312" h="1460499">
                    <a:moveTo>
                      <a:pt x="0" y="746124"/>
                    </a:moveTo>
                    <a:cubicBezTo>
                      <a:pt x="19050" y="658414"/>
                      <a:pt x="38100" y="570705"/>
                      <a:pt x="57150" y="488949"/>
                    </a:cubicBezTo>
                    <a:cubicBezTo>
                      <a:pt x="76200" y="407193"/>
                      <a:pt x="94456" y="323056"/>
                      <a:pt x="114300" y="255587"/>
                    </a:cubicBezTo>
                    <a:cubicBezTo>
                      <a:pt x="134144" y="188118"/>
                      <a:pt x="153987" y="125412"/>
                      <a:pt x="176212" y="84137"/>
                    </a:cubicBezTo>
                    <a:cubicBezTo>
                      <a:pt x="198437" y="42862"/>
                      <a:pt x="225425" y="15875"/>
                      <a:pt x="247650" y="7937"/>
                    </a:cubicBezTo>
                    <a:cubicBezTo>
                      <a:pt x="269875" y="0"/>
                      <a:pt x="289718" y="11906"/>
                      <a:pt x="309562" y="36512"/>
                    </a:cubicBezTo>
                    <a:cubicBezTo>
                      <a:pt x="329406" y="61118"/>
                      <a:pt x="347662" y="103980"/>
                      <a:pt x="366712" y="155574"/>
                    </a:cubicBezTo>
                    <a:cubicBezTo>
                      <a:pt x="385762" y="207168"/>
                      <a:pt x="407987" y="288130"/>
                      <a:pt x="423862" y="346074"/>
                    </a:cubicBezTo>
                    <a:cubicBezTo>
                      <a:pt x="439737" y="404018"/>
                      <a:pt x="449262" y="447674"/>
                      <a:pt x="461962" y="503237"/>
                    </a:cubicBezTo>
                    <a:cubicBezTo>
                      <a:pt x="474662" y="558800"/>
                      <a:pt x="488156" y="622299"/>
                      <a:pt x="500062" y="679449"/>
                    </a:cubicBezTo>
                    <a:cubicBezTo>
                      <a:pt x="511968" y="736599"/>
                      <a:pt x="520700" y="787400"/>
                      <a:pt x="533400" y="846137"/>
                    </a:cubicBezTo>
                    <a:cubicBezTo>
                      <a:pt x="546100" y="904875"/>
                      <a:pt x="562768" y="972343"/>
                      <a:pt x="576262" y="1031874"/>
                    </a:cubicBezTo>
                    <a:cubicBezTo>
                      <a:pt x="589756" y="1091405"/>
                      <a:pt x="598487" y="1146174"/>
                      <a:pt x="614362" y="1203324"/>
                    </a:cubicBezTo>
                    <a:cubicBezTo>
                      <a:pt x="630237" y="1260474"/>
                      <a:pt x="655637" y="1335087"/>
                      <a:pt x="671512" y="1374774"/>
                    </a:cubicBezTo>
                    <a:cubicBezTo>
                      <a:pt x="687387" y="1414461"/>
                      <a:pt x="697706" y="1427162"/>
                      <a:pt x="709612" y="1441449"/>
                    </a:cubicBezTo>
                    <a:cubicBezTo>
                      <a:pt x="721518" y="1455736"/>
                      <a:pt x="742950" y="1460499"/>
                      <a:pt x="742950" y="1460499"/>
                    </a:cubicBezTo>
                    <a:lnTo>
                      <a:pt x="742950" y="1460499"/>
                    </a:lnTo>
                    <a:cubicBezTo>
                      <a:pt x="750094" y="1456530"/>
                      <a:pt x="770731" y="1457325"/>
                      <a:pt x="785812" y="1436687"/>
                    </a:cubicBezTo>
                    <a:cubicBezTo>
                      <a:pt x="800893" y="1416050"/>
                      <a:pt x="816768" y="1383505"/>
                      <a:pt x="833437" y="1336674"/>
                    </a:cubicBezTo>
                    <a:cubicBezTo>
                      <a:pt x="850106" y="1289843"/>
                      <a:pt x="869156" y="1216818"/>
                      <a:pt x="885825" y="1155699"/>
                    </a:cubicBezTo>
                    <a:cubicBezTo>
                      <a:pt x="902494" y="1094580"/>
                      <a:pt x="918369" y="1038224"/>
                      <a:pt x="933450" y="969962"/>
                    </a:cubicBezTo>
                    <a:cubicBezTo>
                      <a:pt x="948531" y="901700"/>
                      <a:pt x="962421" y="823912"/>
                      <a:pt x="976312" y="746124"/>
                    </a:cubicBezTo>
                  </a:path>
                </a:pathLst>
              </a:cu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3686676" y="4150102"/>
                <a:ext cx="976125" cy="1461398"/>
              </a:xfrm>
              <a:custGeom>
                <a:avLst/>
                <a:gdLst>
                  <a:gd name="connsiteX0" fmla="*/ 0 w 976312"/>
                  <a:gd name="connsiteY0" fmla="*/ 746124 h 1460499"/>
                  <a:gd name="connsiteX1" fmla="*/ 57150 w 976312"/>
                  <a:gd name="connsiteY1" fmla="*/ 488949 h 1460499"/>
                  <a:gd name="connsiteX2" fmla="*/ 114300 w 976312"/>
                  <a:gd name="connsiteY2" fmla="*/ 255587 h 1460499"/>
                  <a:gd name="connsiteX3" fmla="*/ 176212 w 976312"/>
                  <a:gd name="connsiteY3" fmla="*/ 84137 h 1460499"/>
                  <a:gd name="connsiteX4" fmla="*/ 247650 w 976312"/>
                  <a:gd name="connsiteY4" fmla="*/ 7937 h 1460499"/>
                  <a:gd name="connsiteX5" fmla="*/ 309562 w 976312"/>
                  <a:gd name="connsiteY5" fmla="*/ 36512 h 1460499"/>
                  <a:gd name="connsiteX6" fmla="*/ 366712 w 976312"/>
                  <a:gd name="connsiteY6" fmla="*/ 155574 h 1460499"/>
                  <a:gd name="connsiteX7" fmla="*/ 423862 w 976312"/>
                  <a:gd name="connsiteY7" fmla="*/ 346074 h 1460499"/>
                  <a:gd name="connsiteX8" fmla="*/ 461962 w 976312"/>
                  <a:gd name="connsiteY8" fmla="*/ 503237 h 1460499"/>
                  <a:gd name="connsiteX9" fmla="*/ 500062 w 976312"/>
                  <a:gd name="connsiteY9" fmla="*/ 679449 h 1460499"/>
                  <a:gd name="connsiteX10" fmla="*/ 533400 w 976312"/>
                  <a:gd name="connsiteY10" fmla="*/ 846137 h 1460499"/>
                  <a:gd name="connsiteX11" fmla="*/ 576262 w 976312"/>
                  <a:gd name="connsiteY11" fmla="*/ 1031874 h 1460499"/>
                  <a:gd name="connsiteX12" fmla="*/ 614362 w 976312"/>
                  <a:gd name="connsiteY12" fmla="*/ 1203324 h 1460499"/>
                  <a:gd name="connsiteX13" fmla="*/ 671512 w 976312"/>
                  <a:gd name="connsiteY13" fmla="*/ 1374774 h 1460499"/>
                  <a:gd name="connsiteX14" fmla="*/ 709612 w 976312"/>
                  <a:gd name="connsiteY14" fmla="*/ 1441449 h 1460499"/>
                  <a:gd name="connsiteX15" fmla="*/ 742950 w 976312"/>
                  <a:gd name="connsiteY15" fmla="*/ 1460499 h 1460499"/>
                  <a:gd name="connsiteX16" fmla="*/ 742950 w 976312"/>
                  <a:gd name="connsiteY16" fmla="*/ 1460499 h 1460499"/>
                  <a:gd name="connsiteX17" fmla="*/ 785812 w 976312"/>
                  <a:gd name="connsiteY17" fmla="*/ 1436687 h 1460499"/>
                  <a:gd name="connsiteX18" fmla="*/ 833437 w 976312"/>
                  <a:gd name="connsiteY18" fmla="*/ 1336674 h 1460499"/>
                  <a:gd name="connsiteX19" fmla="*/ 885825 w 976312"/>
                  <a:gd name="connsiteY19" fmla="*/ 1155699 h 1460499"/>
                  <a:gd name="connsiteX20" fmla="*/ 933450 w 976312"/>
                  <a:gd name="connsiteY20" fmla="*/ 969962 h 1460499"/>
                  <a:gd name="connsiteX21" fmla="*/ 976312 w 976312"/>
                  <a:gd name="connsiteY21" fmla="*/ 746124 h 1460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76312" h="1460499">
                    <a:moveTo>
                      <a:pt x="0" y="746124"/>
                    </a:moveTo>
                    <a:cubicBezTo>
                      <a:pt x="19050" y="658414"/>
                      <a:pt x="38100" y="570705"/>
                      <a:pt x="57150" y="488949"/>
                    </a:cubicBezTo>
                    <a:cubicBezTo>
                      <a:pt x="76200" y="407193"/>
                      <a:pt x="94456" y="323056"/>
                      <a:pt x="114300" y="255587"/>
                    </a:cubicBezTo>
                    <a:cubicBezTo>
                      <a:pt x="134144" y="188118"/>
                      <a:pt x="153987" y="125412"/>
                      <a:pt x="176212" y="84137"/>
                    </a:cubicBezTo>
                    <a:cubicBezTo>
                      <a:pt x="198437" y="42862"/>
                      <a:pt x="225425" y="15875"/>
                      <a:pt x="247650" y="7937"/>
                    </a:cubicBezTo>
                    <a:cubicBezTo>
                      <a:pt x="269875" y="0"/>
                      <a:pt x="289718" y="11906"/>
                      <a:pt x="309562" y="36512"/>
                    </a:cubicBezTo>
                    <a:cubicBezTo>
                      <a:pt x="329406" y="61118"/>
                      <a:pt x="347662" y="103980"/>
                      <a:pt x="366712" y="155574"/>
                    </a:cubicBezTo>
                    <a:cubicBezTo>
                      <a:pt x="385762" y="207168"/>
                      <a:pt x="407987" y="288130"/>
                      <a:pt x="423862" y="346074"/>
                    </a:cubicBezTo>
                    <a:cubicBezTo>
                      <a:pt x="439737" y="404018"/>
                      <a:pt x="449262" y="447674"/>
                      <a:pt x="461962" y="503237"/>
                    </a:cubicBezTo>
                    <a:cubicBezTo>
                      <a:pt x="474662" y="558800"/>
                      <a:pt x="488156" y="622299"/>
                      <a:pt x="500062" y="679449"/>
                    </a:cubicBezTo>
                    <a:cubicBezTo>
                      <a:pt x="511968" y="736599"/>
                      <a:pt x="520700" y="787400"/>
                      <a:pt x="533400" y="846137"/>
                    </a:cubicBezTo>
                    <a:cubicBezTo>
                      <a:pt x="546100" y="904875"/>
                      <a:pt x="562768" y="972343"/>
                      <a:pt x="576262" y="1031874"/>
                    </a:cubicBezTo>
                    <a:cubicBezTo>
                      <a:pt x="589756" y="1091405"/>
                      <a:pt x="598487" y="1146174"/>
                      <a:pt x="614362" y="1203324"/>
                    </a:cubicBezTo>
                    <a:cubicBezTo>
                      <a:pt x="630237" y="1260474"/>
                      <a:pt x="655637" y="1335087"/>
                      <a:pt x="671512" y="1374774"/>
                    </a:cubicBezTo>
                    <a:cubicBezTo>
                      <a:pt x="687387" y="1414461"/>
                      <a:pt x="697706" y="1427162"/>
                      <a:pt x="709612" y="1441449"/>
                    </a:cubicBezTo>
                    <a:cubicBezTo>
                      <a:pt x="721518" y="1455736"/>
                      <a:pt x="742950" y="1460499"/>
                      <a:pt x="742950" y="1460499"/>
                    </a:cubicBezTo>
                    <a:lnTo>
                      <a:pt x="742950" y="1460499"/>
                    </a:lnTo>
                    <a:cubicBezTo>
                      <a:pt x="750094" y="1456530"/>
                      <a:pt x="770731" y="1457325"/>
                      <a:pt x="785812" y="1436687"/>
                    </a:cubicBezTo>
                    <a:cubicBezTo>
                      <a:pt x="800893" y="1416050"/>
                      <a:pt x="816768" y="1383505"/>
                      <a:pt x="833437" y="1336674"/>
                    </a:cubicBezTo>
                    <a:cubicBezTo>
                      <a:pt x="850106" y="1289843"/>
                      <a:pt x="869156" y="1216818"/>
                      <a:pt x="885825" y="1155699"/>
                    </a:cubicBezTo>
                    <a:cubicBezTo>
                      <a:pt x="902494" y="1094580"/>
                      <a:pt x="918369" y="1038224"/>
                      <a:pt x="933450" y="969962"/>
                    </a:cubicBezTo>
                    <a:cubicBezTo>
                      <a:pt x="948531" y="901700"/>
                      <a:pt x="962421" y="823912"/>
                      <a:pt x="976312" y="746124"/>
                    </a:cubicBezTo>
                  </a:path>
                </a:pathLst>
              </a:cu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9239" name="Group 19"/>
            <p:cNvGrpSpPr>
              <a:grpSpLocks/>
            </p:cNvGrpSpPr>
            <p:nvPr/>
          </p:nvGrpSpPr>
          <p:grpSpPr bwMode="auto">
            <a:xfrm>
              <a:off x="4332988" y="4097944"/>
              <a:ext cx="1949959" cy="1467537"/>
              <a:chOff x="2712137" y="4143755"/>
              <a:chExt cx="1949959" cy="1467537"/>
            </a:xfrm>
          </p:grpSpPr>
          <p:sp>
            <p:nvSpPr>
              <p:cNvPr id="21" name="Freeform 20"/>
              <p:cNvSpPr/>
              <p:nvPr/>
            </p:nvSpPr>
            <p:spPr>
              <a:xfrm>
                <a:off x="2711432" y="4143547"/>
                <a:ext cx="976125" cy="1461398"/>
              </a:xfrm>
              <a:custGeom>
                <a:avLst/>
                <a:gdLst>
                  <a:gd name="connsiteX0" fmla="*/ 0 w 976312"/>
                  <a:gd name="connsiteY0" fmla="*/ 746124 h 1460499"/>
                  <a:gd name="connsiteX1" fmla="*/ 57150 w 976312"/>
                  <a:gd name="connsiteY1" fmla="*/ 488949 h 1460499"/>
                  <a:gd name="connsiteX2" fmla="*/ 114300 w 976312"/>
                  <a:gd name="connsiteY2" fmla="*/ 255587 h 1460499"/>
                  <a:gd name="connsiteX3" fmla="*/ 176212 w 976312"/>
                  <a:gd name="connsiteY3" fmla="*/ 84137 h 1460499"/>
                  <a:gd name="connsiteX4" fmla="*/ 247650 w 976312"/>
                  <a:gd name="connsiteY4" fmla="*/ 7937 h 1460499"/>
                  <a:gd name="connsiteX5" fmla="*/ 309562 w 976312"/>
                  <a:gd name="connsiteY5" fmla="*/ 36512 h 1460499"/>
                  <a:gd name="connsiteX6" fmla="*/ 366712 w 976312"/>
                  <a:gd name="connsiteY6" fmla="*/ 155574 h 1460499"/>
                  <a:gd name="connsiteX7" fmla="*/ 423862 w 976312"/>
                  <a:gd name="connsiteY7" fmla="*/ 346074 h 1460499"/>
                  <a:gd name="connsiteX8" fmla="*/ 461962 w 976312"/>
                  <a:gd name="connsiteY8" fmla="*/ 503237 h 1460499"/>
                  <a:gd name="connsiteX9" fmla="*/ 500062 w 976312"/>
                  <a:gd name="connsiteY9" fmla="*/ 679449 h 1460499"/>
                  <a:gd name="connsiteX10" fmla="*/ 533400 w 976312"/>
                  <a:gd name="connsiteY10" fmla="*/ 846137 h 1460499"/>
                  <a:gd name="connsiteX11" fmla="*/ 576262 w 976312"/>
                  <a:gd name="connsiteY11" fmla="*/ 1031874 h 1460499"/>
                  <a:gd name="connsiteX12" fmla="*/ 614362 w 976312"/>
                  <a:gd name="connsiteY12" fmla="*/ 1203324 h 1460499"/>
                  <a:gd name="connsiteX13" fmla="*/ 671512 w 976312"/>
                  <a:gd name="connsiteY13" fmla="*/ 1374774 h 1460499"/>
                  <a:gd name="connsiteX14" fmla="*/ 709612 w 976312"/>
                  <a:gd name="connsiteY14" fmla="*/ 1441449 h 1460499"/>
                  <a:gd name="connsiteX15" fmla="*/ 742950 w 976312"/>
                  <a:gd name="connsiteY15" fmla="*/ 1460499 h 1460499"/>
                  <a:gd name="connsiteX16" fmla="*/ 742950 w 976312"/>
                  <a:gd name="connsiteY16" fmla="*/ 1460499 h 1460499"/>
                  <a:gd name="connsiteX17" fmla="*/ 785812 w 976312"/>
                  <a:gd name="connsiteY17" fmla="*/ 1436687 h 1460499"/>
                  <a:gd name="connsiteX18" fmla="*/ 833437 w 976312"/>
                  <a:gd name="connsiteY18" fmla="*/ 1336674 h 1460499"/>
                  <a:gd name="connsiteX19" fmla="*/ 885825 w 976312"/>
                  <a:gd name="connsiteY19" fmla="*/ 1155699 h 1460499"/>
                  <a:gd name="connsiteX20" fmla="*/ 933450 w 976312"/>
                  <a:gd name="connsiteY20" fmla="*/ 969962 h 1460499"/>
                  <a:gd name="connsiteX21" fmla="*/ 976312 w 976312"/>
                  <a:gd name="connsiteY21" fmla="*/ 746124 h 1460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76312" h="1460499">
                    <a:moveTo>
                      <a:pt x="0" y="746124"/>
                    </a:moveTo>
                    <a:cubicBezTo>
                      <a:pt x="19050" y="658414"/>
                      <a:pt x="38100" y="570705"/>
                      <a:pt x="57150" y="488949"/>
                    </a:cubicBezTo>
                    <a:cubicBezTo>
                      <a:pt x="76200" y="407193"/>
                      <a:pt x="94456" y="323056"/>
                      <a:pt x="114300" y="255587"/>
                    </a:cubicBezTo>
                    <a:cubicBezTo>
                      <a:pt x="134144" y="188118"/>
                      <a:pt x="153987" y="125412"/>
                      <a:pt x="176212" y="84137"/>
                    </a:cubicBezTo>
                    <a:cubicBezTo>
                      <a:pt x="198437" y="42862"/>
                      <a:pt x="225425" y="15875"/>
                      <a:pt x="247650" y="7937"/>
                    </a:cubicBezTo>
                    <a:cubicBezTo>
                      <a:pt x="269875" y="0"/>
                      <a:pt x="289718" y="11906"/>
                      <a:pt x="309562" y="36512"/>
                    </a:cubicBezTo>
                    <a:cubicBezTo>
                      <a:pt x="329406" y="61118"/>
                      <a:pt x="347662" y="103980"/>
                      <a:pt x="366712" y="155574"/>
                    </a:cubicBezTo>
                    <a:cubicBezTo>
                      <a:pt x="385762" y="207168"/>
                      <a:pt x="407987" y="288130"/>
                      <a:pt x="423862" y="346074"/>
                    </a:cubicBezTo>
                    <a:cubicBezTo>
                      <a:pt x="439737" y="404018"/>
                      <a:pt x="449262" y="447674"/>
                      <a:pt x="461962" y="503237"/>
                    </a:cubicBezTo>
                    <a:cubicBezTo>
                      <a:pt x="474662" y="558800"/>
                      <a:pt x="488156" y="622299"/>
                      <a:pt x="500062" y="679449"/>
                    </a:cubicBezTo>
                    <a:cubicBezTo>
                      <a:pt x="511968" y="736599"/>
                      <a:pt x="520700" y="787400"/>
                      <a:pt x="533400" y="846137"/>
                    </a:cubicBezTo>
                    <a:cubicBezTo>
                      <a:pt x="546100" y="904875"/>
                      <a:pt x="562768" y="972343"/>
                      <a:pt x="576262" y="1031874"/>
                    </a:cubicBezTo>
                    <a:cubicBezTo>
                      <a:pt x="589756" y="1091405"/>
                      <a:pt x="598487" y="1146174"/>
                      <a:pt x="614362" y="1203324"/>
                    </a:cubicBezTo>
                    <a:cubicBezTo>
                      <a:pt x="630237" y="1260474"/>
                      <a:pt x="655637" y="1335087"/>
                      <a:pt x="671512" y="1374774"/>
                    </a:cubicBezTo>
                    <a:cubicBezTo>
                      <a:pt x="687387" y="1414461"/>
                      <a:pt x="697706" y="1427162"/>
                      <a:pt x="709612" y="1441449"/>
                    </a:cubicBezTo>
                    <a:cubicBezTo>
                      <a:pt x="721518" y="1455736"/>
                      <a:pt x="742950" y="1460499"/>
                      <a:pt x="742950" y="1460499"/>
                    </a:cubicBezTo>
                    <a:lnTo>
                      <a:pt x="742950" y="1460499"/>
                    </a:lnTo>
                    <a:cubicBezTo>
                      <a:pt x="750094" y="1456530"/>
                      <a:pt x="770731" y="1457325"/>
                      <a:pt x="785812" y="1436687"/>
                    </a:cubicBezTo>
                    <a:cubicBezTo>
                      <a:pt x="800893" y="1416050"/>
                      <a:pt x="816768" y="1383505"/>
                      <a:pt x="833437" y="1336674"/>
                    </a:cubicBezTo>
                    <a:cubicBezTo>
                      <a:pt x="850106" y="1289843"/>
                      <a:pt x="869156" y="1216818"/>
                      <a:pt x="885825" y="1155699"/>
                    </a:cubicBezTo>
                    <a:cubicBezTo>
                      <a:pt x="902494" y="1094580"/>
                      <a:pt x="918369" y="1038224"/>
                      <a:pt x="933450" y="969962"/>
                    </a:cubicBezTo>
                    <a:cubicBezTo>
                      <a:pt x="948531" y="901700"/>
                      <a:pt x="962421" y="823912"/>
                      <a:pt x="976312" y="746124"/>
                    </a:cubicBezTo>
                  </a:path>
                </a:pathLst>
              </a:cu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685971" y="4149894"/>
                <a:ext cx="976125" cy="1461398"/>
              </a:xfrm>
              <a:custGeom>
                <a:avLst/>
                <a:gdLst>
                  <a:gd name="connsiteX0" fmla="*/ 0 w 976312"/>
                  <a:gd name="connsiteY0" fmla="*/ 746124 h 1460499"/>
                  <a:gd name="connsiteX1" fmla="*/ 57150 w 976312"/>
                  <a:gd name="connsiteY1" fmla="*/ 488949 h 1460499"/>
                  <a:gd name="connsiteX2" fmla="*/ 114300 w 976312"/>
                  <a:gd name="connsiteY2" fmla="*/ 255587 h 1460499"/>
                  <a:gd name="connsiteX3" fmla="*/ 176212 w 976312"/>
                  <a:gd name="connsiteY3" fmla="*/ 84137 h 1460499"/>
                  <a:gd name="connsiteX4" fmla="*/ 247650 w 976312"/>
                  <a:gd name="connsiteY4" fmla="*/ 7937 h 1460499"/>
                  <a:gd name="connsiteX5" fmla="*/ 309562 w 976312"/>
                  <a:gd name="connsiteY5" fmla="*/ 36512 h 1460499"/>
                  <a:gd name="connsiteX6" fmla="*/ 366712 w 976312"/>
                  <a:gd name="connsiteY6" fmla="*/ 155574 h 1460499"/>
                  <a:gd name="connsiteX7" fmla="*/ 423862 w 976312"/>
                  <a:gd name="connsiteY7" fmla="*/ 346074 h 1460499"/>
                  <a:gd name="connsiteX8" fmla="*/ 461962 w 976312"/>
                  <a:gd name="connsiteY8" fmla="*/ 503237 h 1460499"/>
                  <a:gd name="connsiteX9" fmla="*/ 500062 w 976312"/>
                  <a:gd name="connsiteY9" fmla="*/ 679449 h 1460499"/>
                  <a:gd name="connsiteX10" fmla="*/ 533400 w 976312"/>
                  <a:gd name="connsiteY10" fmla="*/ 846137 h 1460499"/>
                  <a:gd name="connsiteX11" fmla="*/ 576262 w 976312"/>
                  <a:gd name="connsiteY11" fmla="*/ 1031874 h 1460499"/>
                  <a:gd name="connsiteX12" fmla="*/ 614362 w 976312"/>
                  <a:gd name="connsiteY12" fmla="*/ 1203324 h 1460499"/>
                  <a:gd name="connsiteX13" fmla="*/ 671512 w 976312"/>
                  <a:gd name="connsiteY13" fmla="*/ 1374774 h 1460499"/>
                  <a:gd name="connsiteX14" fmla="*/ 709612 w 976312"/>
                  <a:gd name="connsiteY14" fmla="*/ 1441449 h 1460499"/>
                  <a:gd name="connsiteX15" fmla="*/ 742950 w 976312"/>
                  <a:gd name="connsiteY15" fmla="*/ 1460499 h 1460499"/>
                  <a:gd name="connsiteX16" fmla="*/ 742950 w 976312"/>
                  <a:gd name="connsiteY16" fmla="*/ 1460499 h 1460499"/>
                  <a:gd name="connsiteX17" fmla="*/ 785812 w 976312"/>
                  <a:gd name="connsiteY17" fmla="*/ 1436687 h 1460499"/>
                  <a:gd name="connsiteX18" fmla="*/ 833437 w 976312"/>
                  <a:gd name="connsiteY18" fmla="*/ 1336674 h 1460499"/>
                  <a:gd name="connsiteX19" fmla="*/ 885825 w 976312"/>
                  <a:gd name="connsiteY19" fmla="*/ 1155699 h 1460499"/>
                  <a:gd name="connsiteX20" fmla="*/ 933450 w 976312"/>
                  <a:gd name="connsiteY20" fmla="*/ 969962 h 1460499"/>
                  <a:gd name="connsiteX21" fmla="*/ 976312 w 976312"/>
                  <a:gd name="connsiteY21" fmla="*/ 746124 h 1460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76312" h="1460499">
                    <a:moveTo>
                      <a:pt x="0" y="746124"/>
                    </a:moveTo>
                    <a:cubicBezTo>
                      <a:pt x="19050" y="658414"/>
                      <a:pt x="38100" y="570705"/>
                      <a:pt x="57150" y="488949"/>
                    </a:cubicBezTo>
                    <a:cubicBezTo>
                      <a:pt x="76200" y="407193"/>
                      <a:pt x="94456" y="323056"/>
                      <a:pt x="114300" y="255587"/>
                    </a:cubicBezTo>
                    <a:cubicBezTo>
                      <a:pt x="134144" y="188118"/>
                      <a:pt x="153987" y="125412"/>
                      <a:pt x="176212" y="84137"/>
                    </a:cubicBezTo>
                    <a:cubicBezTo>
                      <a:pt x="198437" y="42862"/>
                      <a:pt x="225425" y="15875"/>
                      <a:pt x="247650" y="7937"/>
                    </a:cubicBezTo>
                    <a:cubicBezTo>
                      <a:pt x="269875" y="0"/>
                      <a:pt x="289718" y="11906"/>
                      <a:pt x="309562" y="36512"/>
                    </a:cubicBezTo>
                    <a:cubicBezTo>
                      <a:pt x="329406" y="61118"/>
                      <a:pt x="347662" y="103980"/>
                      <a:pt x="366712" y="155574"/>
                    </a:cubicBezTo>
                    <a:cubicBezTo>
                      <a:pt x="385762" y="207168"/>
                      <a:pt x="407987" y="288130"/>
                      <a:pt x="423862" y="346074"/>
                    </a:cubicBezTo>
                    <a:cubicBezTo>
                      <a:pt x="439737" y="404018"/>
                      <a:pt x="449262" y="447674"/>
                      <a:pt x="461962" y="503237"/>
                    </a:cubicBezTo>
                    <a:cubicBezTo>
                      <a:pt x="474662" y="558800"/>
                      <a:pt x="488156" y="622299"/>
                      <a:pt x="500062" y="679449"/>
                    </a:cubicBezTo>
                    <a:cubicBezTo>
                      <a:pt x="511968" y="736599"/>
                      <a:pt x="520700" y="787400"/>
                      <a:pt x="533400" y="846137"/>
                    </a:cubicBezTo>
                    <a:cubicBezTo>
                      <a:pt x="546100" y="904875"/>
                      <a:pt x="562768" y="972343"/>
                      <a:pt x="576262" y="1031874"/>
                    </a:cubicBezTo>
                    <a:cubicBezTo>
                      <a:pt x="589756" y="1091405"/>
                      <a:pt x="598487" y="1146174"/>
                      <a:pt x="614362" y="1203324"/>
                    </a:cubicBezTo>
                    <a:cubicBezTo>
                      <a:pt x="630237" y="1260474"/>
                      <a:pt x="655637" y="1335087"/>
                      <a:pt x="671512" y="1374774"/>
                    </a:cubicBezTo>
                    <a:cubicBezTo>
                      <a:pt x="687387" y="1414461"/>
                      <a:pt x="697706" y="1427162"/>
                      <a:pt x="709612" y="1441449"/>
                    </a:cubicBezTo>
                    <a:cubicBezTo>
                      <a:pt x="721518" y="1455736"/>
                      <a:pt x="742950" y="1460499"/>
                      <a:pt x="742950" y="1460499"/>
                    </a:cubicBezTo>
                    <a:lnTo>
                      <a:pt x="742950" y="1460499"/>
                    </a:lnTo>
                    <a:cubicBezTo>
                      <a:pt x="750094" y="1456530"/>
                      <a:pt x="770731" y="1457325"/>
                      <a:pt x="785812" y="1436687"/>
                    </a:cubicBezTo>
                    <a:cubicBezTo>
                      <a:pt x="800893" y="1416050"/>
                      <a:pt x="816768" y="1383505"/>
                      <a:pt x="833437" y="1336674"/>
                    </a:cubicBezTo>
                    <a:cubicBezTo>
                      <a:pt x="850106" y="1289843"/>
                      <a:pt x="869156" y="1216818"/>
                      <a:pt x="885825" y="1155699"/>
                    </a:cubicBezTo>
                    <a:cubicBezTo>
                      <a:pt x="902494" y="1094580"/>
                      <a:pt x="918369" y="1038224"/>
                      <a:pt x="933450" y="969962"/>
                    </a:cubicBezTo>
                    <a:cubicBezTo>
                      <a:pt x="948531" y="901700"/>
                      <a:pt x="962421" y="823912"/>
                      <a:pt x="976312" y="746124"/>
                    </a:cubicBezTo>
                  </a:path>
                </a:pathLst>
              </a:cu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cxnSp>
        <p:nvCxnSpPr>
          <p:cNvPr id="25" name="Straight Connector 24"/>
          <p:cNvCxnSpPr/>
          <p:nvPr/>
        </p:nvCxnSpPr>
        <p:spPr>
          <a:xfrm>
            <a:off x="3906839" y="4743450"/>
            <a:ext cx="3900487" cy="206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148085" y="4279628"/>
            <a:ext cx="1269241" cy="461665"/>
          </a:xfrm>
          <a:prstGeom prst="rect">
            <a:avLst/>
          </a:prstGeom>
          <a:noFill/>
          <a:scene3d>
            <a:camera prst="orthographicFront">
              <a:rot lat="0" lon="0" rev="5400000"/>
            </a:camera>
            <a:lightRig rig="threePt" dir="t"/>
          </a:scene3d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Stress</a:t>
            </a:r>
          </a:p>
        </p:txBody>
      </p:sp>
      <p:sp>
        <p:nvSpPr>
          <p:cNvPr id="9224" name="TextBox 30"/>
          <p:cNvSpPr txBox="1">
            <a:spLocks noChangeArrowheads="1"/>
          </p:cNvSpPr>
          <p:nvPr/>
        </p:nvSpPr>
        <p:spPr bwMode="auto">
          <a:xfrm>
            <a:off x="5511801" y="5865814"/>
            <a:ext cx="12684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Time</a:t>
            </a:r>
          </a:p>
        </p:txBody>
      </p:sp>
      <p:sp>
        <p:nvSpPr>
          <p:cNvPr id="9225" name="TextBox 39"/>
          <p:cNvSpPr txBox="1">
            <a:spLocks noChangeArrowheads="1"/>
          </p:cNvSpPr>
          <p:nvPr/>
        </p:nvSpPr>
        <p:spPr bwMode="auto">
          <a:xfrm>
            <a:off x="4606926" y="5556251"/>
            <a:ext cx="12684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1 cycle</a:t>
            </a:r>
          </a:p>
        </p:txBody>
      </p:sp>
      <p:sp>
        <p:nvSpPr>
          <p:cNvPr id="9226" name="TextBox 43"/>
          <p:cNvSpPr txBox="1">
            <a:spLocks noChangeArrowheads="1"/>
          </p:cNvSpPr>
          <p:nvPr/>
        </p:nvSpPr>
        <p:spPr bwMode="auto">
          <a:xfrm>
            <a:off x="8153400" y="4186238"/>
            <a:ext cx="11366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Stress range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122613" y="1414463"/>
            <a:ext cx="5484812" cy="4619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For a constant amplitude stress range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4000" y="1876426"/>
            <a:ext cx="9144000" cy="15906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algn="ctr">
              <a:tabLst>
                <a:tab pos="3373438" algn="l"/>
              </a:tabLst>
              <a:defRPr/>
            </a:pPr>
            <a:r>
              <a:rPr lang="en-US" b="1">
                <a:solidFill>
                  <a:schemeClr val="bg1"/>
                </a:solidFill>
              </a:rPr>
              <a:t>Stress Range</a:t>
            </a:r>
            <a:r>
              <a:rPr lang="en-US">
                <a:solidFill>
                  <a:schemeClr val="bg1"/>
                </a:solidFill>
              </a:rPr>
              <a:t>: The difference between maximum </a:t>
            </a:r>
          </a:p>
          <a:p>
            <a:pPr algn="ctr">
              <a:tabLst>
                <a:tab pos="3373438" algn="l"/>
              </a:tabLst>
              <a:defRPr/>
            </a:pPr>
            <a:r>
              <a:rPr lang="en-US">
                <a:solidFill>
                  <a:schemeClr val="bg1"/>
                </a:solidFill>
              </a:rPr>
              <a:t>and minimum stress values.</a:t>
            </a:r>
          </a:p>
          <a:p>
            <a:pPr algn="ctr">
              <a:tabLst>
                <a:tab pos="3373438" algn="l"/>
              </a:tabLst>
              <a:defRPr/>
            </a:pPr>
            <a:endParaRPr lang="en-US">
              <a:solidFill>
                <a:schemeClr val="bg1"/>
              </a:solidFill>
            </a:endParaRPr>
          </a:p>
          <a:p>
            <a:pPr algn="ctr">
              <a:tabLst>
                <a:tab pos="3373438" algn="l"/>
              </a:tabLst>
              <a:defRPr/>
            </a:pPr>
            <a:r>
              <a:rPr lang="en-US" b="1">
                <a:solidFill>
                  <a:schemeClr val="bg1"/>
                </a:solidFill>
              </a:rPr>
              <a:t>Cycle</a:t>
            </a:r>
            <a:r>
              <a:rPr lang="en-US">
                <a:solidFill>
                  <a:schemeClr val="bg1"/>
                </a:solidFill>
              </a:rPr>
              <a:t>: one application and unloading of stress range.</a:t>
            </a:r>
          </a:p>
        </p:txBody>
      </p:sp>
      <p:sp>
        <p:nvSpPr>
          <p:cNvPr id="33" name="Slide Number Placeholder 3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D60EDD3-5F4B-489F-8E48-E2F8AA3D49FD}" type="slidenum">
              <a:rPr lang="en-US" altLang="en-US" sz="1200">
                <a:solidFill>
                  <a:srgbClr val="BCBCBC"/>
                </a:solidFill>
              </a:rPr>
              <a:pPr/>
              <a:t>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35" name="Footer Placeholder 3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3830639" y="621220"/>
            <a:ext cx="4040187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</a:rPr>
              <a:t>Fatigue - Definitions</a:t>
            </a:r>
          </a:p>
        </p:txBody>
      </p:sp>
      <p:sp>
        <p:nvSpPr>
          <p:cNvPr id="9232" name="Line 31"/>
          <p:cNvSpPr>
            <a:spLocks noChangeShapeType="1"/>
          </p:cNvSpPr>
          <p:nvPr/>
        </p:nvSpPr>
        <p:spPr bwMode="auto">
          <a:xfrm>
            <a:off x="4652963" y="5303838"/>
            <a:ext cx="0" cy="4572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3" name="Line 32"/>
          <p:cNvSpPr>
            <a:spLocks noChangeShapeType="1"/>
          </p:cNvSpPr>
          <p:nvPr/>
        </p:nvSpPr>
        <p:spPr bwMode="auto">
          <a:xfrm>
            <a:off x="5618163" y="5313363"/>
            <a:ext cx="0" cy="4365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4" name="Line 33"/>
          <p:cNvSpPr>
            <a:spLocks noChangeShapeType="1"/>
          </p:cNvSpPr>
          <p:nvPr/>
        </p:nvSpPr>
        <p:spPr bwMode="auto">
          <a:xfrm>
            <a:off x="4643439" y="5527675"/>
            <a:ext cx="974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5" name="Line 34"/>
          <p:cNvSpPr>
            <a:spLocks noChangeShapeType="1"/>
          </p:cNvSpPr>
          <p:nvPr/>
        </p:nvSpPr>
        <p:spPr bwMode="auto">
          <a:xfrm>
            <a:off x="7366001" y="3749675"/>
            <a:ext cx="11271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6" name="Line 35"/>
          <p:cNvSpPr>
            <a:spLocks noChangeShapeType="1"/>
          </p:cNvSpPr>
          <p:nvPr/>
        </p:nvSpPr>
        <p:spPr bwMode="auto">
          <a:xfrm>
            <a:off x="7731126" y="5211763"/>
            <a:ext cx="72231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7" name="Line 36"/>
          <p:cNvSpPr>
            <a:spLocks noChangeShapeType="1"/>
          </p:cNvSpPr>
          <p:nvPr/>
        </p:nvSpPr>
        <p:spPr bwMode="auto">
          <a:xfrm>
            <a:off x="8118475" y="3738563"/>
            <a:ext cx="0" cy="14732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11450" y="1714501"/>
            <a:ext cx="6305550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To predict the fatigue life, </a:t>
            </a:r>
            <a:r>
              <a:rPr lang="en-US" i="1">
                <a:solidFill>
                  <a:schemeClr val="bg1"/>
                </a:solidFill>
              </a:rPr>
              <a:t>S</a:t>
            </a:r>
            <a:r>
              <a:rPr lang="en-US">
                <a:solidFill>
                  <a:schemeClr val="bg1"/>
                </a:solidFill>
              </a:rPr>
              <a:t>-</a:t>
            </a:r>
            <a:r>
              <a:rPr lang="en-US" i="1">
                <a:solidFill>
                  <a:schemeClr val="bg1"/>
                </a:solidFill>
              </a:rPr>
              <a:t>N</a:t>
            </a:r>
            <a:r>
              <a:rPr lang="en-US">
                <a:solidFill>
                  <a:schemeClr val="bg1"/>
                </a:solidFill>
              </a:rPr>
              <a:t> curves typically</a:t>
            </a:r>
            <a:r>
              <a:rPr lang="en-US"/>
              <a:t> </a:t>
            </a:r>
            <a:r>
              <a:rPr lang="en-US">
                <a:solidFill>
                  <a:schemeClr val="bg1"/>
                </a:solidFill>
              </a:rPr>
              <a:t>are used.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27325" y="3048000"/>
            <a:ext cx="6305550" cy="12255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These are log-log plots of stress range versus number of cycles expected to cause fatigue fracture.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2F358FC-15CF-48CD-AE34-89B7F5D04D47}" type="slidenum">
              <a:rPr lang="en-US" altLang="en-US" sz="1200">
                <a:solidFill>
                  <a:srgbClr val="BCBCBC"/>
                </a:solidFill>
              </a:rPr>
              <a:pPr/>
              <a:t>7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0639" y="621220"/>
            <a:ext cx="4040187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</a:rPr>
              <a:t>Fatigue - Definitions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2730500" y="5599113"/>
            <a:ext cx="7773988" cy="4619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</a:rPr>
              <a:t>Linear Relationship for design life on log-log plot </a:t>
            </a:r>
          </a:p>
        </p:txBody>
      </p:sp>
      <p:grpSp>
        <p:nvGrpSpPr>
          <p:cNvPr id="11267" name="Group 34"/>
          <p:cNvGrpSpPr>
            <a:grpSpLocks/>
          </p:cNvGrpSpPr>
          <p:nvPr/>
        </p:nvGrpSpPr>
        <p:grpSpPr bwMode="auto">
          <a:xfrm>
            <a:off x="1524000" y="1624014"/>
            <a:ext cx="9144000" cy="3800475"/>
            <a:chOff x="0" y="2511188"/>
            <a:chExt cx="9144000" cy="3800902"/>
          </a:xfrm>
        </p:grpSpPr>
        <p:grpSp>
          <p:nvGrpSpPr>
            <p:cNvPr id="11273" name="Group 4"/>
            <p:cNvGrpSpPr>
              <a:grpSpLocks/>
            </p:cNvGrpSpPr>
            <p:nvPr/>
          </p:nvGrpSpPr>
          <p:grpSpPr bwMode="auto">
            <a:xfrm>
              <a:off x="2452830" y="3611494"/>
              <a:ext cx="1949959" cy="1467537"/>
              <a:chOff x="2712137" y="4143755"/>
              <a:chExt cx="1949959" cy="1467537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2711995" y="4143710"/>
                <a:ext cx="976312" cy="1460664"/>
              </a:xfrm>
              <a:custGeom>
                <a:avLst/>
                <a:gdLst>
                  <a:gd name="connsiteX0" fmla="*/ 0 w 976312"/>
                  <a:gd name="connsiteY0" fmla="*/ 746124 h 1460499"/>
                  <a:gd name="connsiteX1" fmla="*/ 57150 w 976312"/>
                  <a:gd name="connsiteY1" fmla="*/ 488949 h 1460499"/>
                  <a:gd name="connsiteX2" fmla="*/ 114300 w 976312"/>
                  <a:gd name="connsiteY2" fmla="*/ 255587 h 1460499"/>
                  <a:gd name="connsiteX3" fmla="*/ 176212 w 976312"/>
                  <a:gd name="connsiteY3" fmla="*/ 84137 h 1460499"/>
                  <a:gd name="connsiteX4" fmla="*/ 247650 w 976312"/>
                  <a:gd name="connsiteY4" fmla="*/ 7937 h 1460499"/>
                  <a:gd name="connsiteX5" fmla="*/ 309562 w 976312"/>
                  <a:gd name="connsiteY5" fmla="*/ 36512 h 1460499"/>
                  <a:gd name="connsiteX6" fmla="*/ 366712 w 976312"/>
                  <a:gd name="connsiteY6" fmla="*/ 155574 h 1460499"/>
                  <a:gd name="connsiteX7" fmla="*/ 423862 w 976312"/>
                  <a:gd name="connsiteY7" fmla="*/ 346074 h 1460499"/>
                  <a:gd name="connsiteX8" fmla="*/ 461962 w 976312"/>
                  <a:gd name="connsiteY8" fmla="*/ 503237 h 1460499"/>
                  <a:gd name="connsiteX9" fmla="*/ 500062 w 976312"/>
                  <a:gd name="connsiteY9" fmla="*/ 679449 h 1460499"/>
                  <a:gd name="connsiteX10" fmla="*/ 533400 w 976312"/>
                  <a:gd name="connsiteY10" fmla="*/ 846137 h 1460499"/>
                  <a:gd name="connsiteX11" fmla="*/ 576262 w 976312"/>
                  <a:gd name="connsiteY11" fmla="*/ 1031874 h 1460499"/>
                  <a:gd name="connsiteX12" fmla="*/ 614362 w 976312"/>
                  <a:gd name="connsiteY12" fmla="*/ 1203324 h 1460499"/>
                  <a:gd name="connsiteX13" fmla="*/ 671512 w 976312"/>
                  <a:gd name="connsiteY13" fmla="*/ 1374774 h 1460499"/>
                  <a:gd name="connsiteX14" fmla="*/ 709612 w 976312"/>
                  <a:gd name="connsiteY14" fmla="*/ 1441449 h 1460499"/>
                  <a:gd name="connsiteX15" fmla="*/ 742950 w 976312"/>
                  <a:gd name="connsiteY15" fmla="*/ 1460499 h 1460499"/>
                  <a:gd name="connsiteX16" fmla="*/ 742950 w 976312"/>
                  <a:gd name="connsiteY16" fmla="*/ 1460499 h 1460499"/>
                  <a:gd name="connsiteX17" fmla="*/ 785812 w 976312"/>
                  <a:gd name="connsiteY17" fmla="*/ 1436687 h 1460499"/>
                  <a:gd name="connsiteX18" fmla="*/ 833437 w 976312"/>
                  <a:gd name="connsiteY18" fmla="*/ 1336674 h 1460499"/>
                  <a:gd name="connsiteX19" fmla="*/ 885825 w 976312"/>
                  <a:gd name="connsiteY19" fmla="*/ 1155699 h 1460499"/>
                  <a:gd name="connsiteX20" fmla="*/ 933450 w 976312"/>
                  <a:gd name="connsiteY20" fmla="*/ 969962 h 1460499"/>
                  <a:gd name="connsiteX21" fmla="*/ 976312 w 976312"/>
                  <a:gd name="connsiteY21" fmla="*/ 746124 h 1460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76312" h="1460499">
                    <a:moveTo>
                      <a:pt x="0" y="746124"/>
                    </a:moveTo>
                    <a:cubicBezTo>
                      <a:pt x="19050" y="658414"/>
                      <a:pt x="38100" y="570705"/>
                      <a:pt x="57150" y="488949"/>
                    </a:cubicBezTo>
                    <a:cubicBezTo>
                      <a:pt x="76200" y="407193"/>
                      <a:pt x="94456" y="323056"/>
                      <a:pt x="114300" y="255587"/>
                    </a:cubicBezTo>
                    <a:cubicBezTo>
                      <a:pt x="134144" y="188118"/>
                      <a:pt x="153987" y="125412"/>
                      <a:pt x="176212" y="84137"/>
                    </a:cubicBezTo>
                    <a:cubicBezTo>
                      <a:pt x="198437" y="42862"/>
                      <a:pt x="225425" y="15875"/>
                      <a:pt x="247650" y="7937"/>
                    </a:cubicBezTo>
                    <a:cubicBezTo>
                      <a:pt x="269875" y="0"/>
                      <a:pt x="289718" y="11906"/>
                      <a:pt x="309562" y="36512"/>
                    </a:cubicBezTo>
                    <a:cubicBezTo>
                      <a:pt x="329406" y="61118"/>
                      <a:pt x="347662" y="103980"/>
                      <a:pt x="366712" y="155574"/>
                    </a:cubicBezTo>
                    <a:cubicBezTo>
                      <a:pt x="385762" y="207168"/>
                      <a:pt x="407987" y="288130"/>
                      <a:pt x="423862" y="346074"/>
                    </a:cubicBezTo>
                    <a:cubicBezTo>
                      <a:pt x="439737" y="404018"/>
                      <a:pt x="449262" y="447674"/>
                      <a:pt x="461962" y="503237"/>
                    </a:cubicBezTo>
                    <a:cubicBezTo>
                      <a:pt x="474662" y="558800"/>
                      <a:pt x="488156" y="622299"/>
                      <a:pt x="500062" y="679449"/>
                    </a:cubicBezTo>
                    <a:cubicBezTo>
                      <a:pt x="511968" y="736599"/>
                      <a:pt x="520700" y="787400"/>
                      <a:pt x="533400" y="846137"/>
                    </a:cubicBezTo>
                    <a:cubicBezTo>
                      <a:pt x="546100" y="904875"/>
                      <a:pt x="562768" y="972343"/>
                      <a:pt x="576262" y="1031874"/>
                    </a:cubicBezTo>
                    <a:cubicBezTo>
                      <a:pt x="589756" y="1091405"/>
                      <a:pt x="598487" y="1146174"/>
                      <a:pt x="614362" y="1203324"/>
                    </a:cubicBezTo>
                    <a:cubicBezTo>
                      <a:pt x="630237" y="1260474"/>
                      <a:pt x="655637" y="1335087"/>
                      <a:pt x="671512" y="1374774"/>
                    </a:cubicBezTo>
                    <a:cubicBezTo>
                      <a:pt x="687387" y="1414461"/>
                      <a:pt x="697706" y="1427162"/>
                      <a:pt x="709612" y="1441449"/>
                    </a:cubicBezTo>
                    <a:cubicBezTo>
                      <a:pt x="721518" y="1455736"/>
                      <a:pt x="742950" y="1460499"/>
                      <a:pt x="742950" y="1460499"/>
                    </a:cubicBezTo>
                    <a:lnTo>
                      <a:pt x="742950" y="1460499"/>
                    </a:lnTo>
                    <a:cubicBezTo>
                      <a:pt x="750094" y="1456530"/>
                      <a:pt x="770731" y="1457325"/>
                      <a:pt x="785812" y="1436687"/>
                    </a:cubicBezTo>
                    <a:cubicBezTo>
                      <a:pt x="800893" y="1416050"/>
                      <a:pt x="816768" y="1383505"/>
                      <a:pt x="833437" y="1336674"/>
                    </a:cubicBezTo>
                    <a:cubicBezTo>
                      <a:pt x="850106" y="1289843"/>
                      <a:pt x="869156" y="1216818"/>
                      <a:pt x="885825" y="1155699"/>
                    </a:cubicBezTo>
                    <a:cubicBezTo>
                      <a:pt x="902494" y="1094580"/>
                      <a:pt x="918369" y="1038224"/>
                      <a:pt x="933450" y="969962"/>
                    </a:cubicBezTo>
                    <a:cubicBezTo>
                      <a:pt x="948531" y="901700"/>
                      <a:pt x="962421" y="823912"/>
                      <a:pt x="976312" y="74612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685132" y="4150061"/>
                <a:ext cx="976313" cy="1460664"/>
              </a:xfrm>
              <a:custGeom>
                <a:avLst/>
                <a:gdLst>
                  <a:gd name="connsiteX0" fmla="*/ 0 w 976312"/>
                  <a:gd name="connsiteY0" fmla="*/ 746124 h 1460499"/>
                  <a:gd name="connsiteX1" fmla="*/ 57150 w 976312"/>
                  <a:gd name="connsiteY1" fmla="*/ 488949 h 1460499"/>
                  <a:gd name="connsiteX2" fmla="*/ 114300 w 976312"/>
                  <a:gd name="connsiteY2" fmla="*/ 255587 h 1460499"/>
                  <a:gd name="connsiteX3" fmla="*/ 176212 w 976312"/>
                  <a:gd name="connsiteY3" fmla="*/ 84137 h 1460499"/>
                  <a:gd name="connsiteX4" fmla="*/ 247650 w 976312"/>
                  <a:gd name="connsiteY4" fmla="*/ 7937 h 1460499"/>
                  <a:gd name="connsiteX5" fmla="*/ 309562 w 976312"/>
                  <a:gd name="connsiteY5" fmla="*/ 36512 h 1460499"/>
                  <a:gd name="connsiteX6" fmla="*/ 366712 w 976312"/>
                  <a:gd name="connsiteY6" fmla="*/ 155574 h 1460499"/>
                  <a:gd name="connsiteX7" fmla="*/ 423862 w 976312"/>
                  <a:gd name="connsiteY7" fmla="*/ 346074 h 1460499"/>
                  <a:gd name="connsiteX8" fmla="*/ 461962 w 976312"/>
                  <a:gd name="connsiteY8" fmla="*/ 503237 h 1460499"/>
                  <a:gd name="connsiteX9" fmla="*/ 500062 w 976312"/>
                  <a:gd name="connsiteY9" fmla="*/ 679449 h 1460499"/>
                  <a:gd name="connsiteX10" fmla="*/ 533400 w 976312"/>
                  <a:gd name="connsiteY10" fmla="*/ 846137 h 1460499"/>
                  <a:gd name="connsiteX11" fmla="*/ 576262 w 976312"/>
                  <a:gd name="connsiteY11" fmla="*/ 1031874 h 1460499"/>
                  <a:gd name="connsiteX12" fmla="*/ 614362 w 976312"/>
                  <a:gd name="connsiteY12" fmla="*/ 1203324 h 1460499"/>
                  <a:gd name="connsiteX13" fmla="*/ 671512 w 976312"/>
                  <a:gd name="connsiteY13" fmla="*/ 1374774 h 1460499"/>
                  <a:gd name="connsiteX14" fmla="*/ 709612 w 976312"/>
                  <a:gd name="connsiteY14" fmla="*/ 1441449 h 1460499"/>
                  <a:gd name="connsiteX15" fmla="*/ 742950 w 976312"/>
                  <a:gd name="connsiteY15" fmla="*/ 1460499 h 1460499"/>
                  <a:gd name="connsiteX16" fmla="*/ 742950 w 976312"/>
                  <a:gd name="connsiteY16" fmla="*/ 1460499 h 1460499"/>
                  <a:gd name="connsiteX17" fmla="*/ 785812 w 976312"/>
                  <a:gd name="connsiteY17" fmla="*/ 1436687 h 1460499"/>
                  <a:gd name="connsiteX18" fmla="*/ 833437 w 976312"/>
                  <a:gd name="connsiteY18" fmla="*/ 1336674 h 1460499"/>
                  <a:gd name="connsiteX19" fmla="*/ 885825 w 976312"/>
                  <a:gd name="connsiteY19" fmla="*/ 1155699 h 1460499"/>
                  <a:gd name="connsiteX20" fmla="*/ 933450 w 976312"/>
                  <a:gd name="connsiteY20" fmla="*/ 969962 h 1460499"/>
                  <a:gd name="connsiteX21" fmla="*/ 976312 w 976312"/>
                  <a:gd name="connsiteY21" fmla="*/ 746124 h 1460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76312" h="1460499">
                    <a:moveTo>
                      <a:pt x="0" y="746124"/>
                    </a:moveTo>
                    <a:cubicBezTo>
                      <a:pt x="19050" y="658414"/>
                      <a:pt x="38100" y="570705"/>
                      <a:pt x="57150" y="488949"/>
                    </a:cubicBezTo>
                    <a:cubicBezTo>
                      <a:pt x="76200" y="407193"/>
                      <a:pt x="94456" y="323056"/>
                      <a:pt x="114300" y="255587"/>
                    </a:cubicBezTo>
                    <a:cubicBezTo>
                      <a:pt x="134144" y="188118"/>
                      <a:pt x="153987" y="125412"/>
                      <a:pt x="176212" y="84137"/>
                    </a:cubicBezTo>
                    <a:cubicBezTo>
                      <a:pt x="198437" y="42862"/>
                      <a:pt x="225425" y="15875"/>
                      <a:pt x="247650" y="7937"/>
                    </a:cubicBezTo>
                    <a:cubicBezTo>
                      <a:pt x="269875" y="0"/>
                      <a:pt x="289718" y="11906"/>
                      <a:pt x="309562" y="36512"/>
                    </a:cubicBezTo>
                    <a:cubicBezTo>
                      <a:pt x="329406" y="61118"/>
                      <a:pt x="347662" y="103980"/>
                      <a:pt x="366712" y="155574"/>
                    </a:cubicBezTo>
                    <a:cubicBezTo>
                      <a:pt x="385762" y="207168"/>
                      <a:pt x="407987" y="288130"/>
                      <a:pt x="423862" y="346074"/>
                    </a:cubicBezTo>
                    <a:cubicBezTo>
                      <a:pt x="439737" y="404018"/>
                      <a:pt x="449262" y="447674"/>
                      <a:pt x="461962" y="503237"/>
                    </a:cubicBezTo>
                    <a:cubicBezTo>
                      <a:pt x="474662" y="558800"/>
                      <a:pt x="488156" y="622299"/>
                      <a:pt x="500062" y="679449"/>
                    </a:cubicBezTo>
                    <a:cubicBezTo>
                      <a:pt x="511968" y="736599"/>
                      <a:pt x="520700" y="787400"/>
                      <a:pt x="533400" y="846137"/>
                    </a:cubicBezTo>
                    <a:cubicBezTo>
                      <a:pt x="546100" y="904875"/>
                      <a:pt x="562768" y="972343"/>
                      <a:pt x="576262" y="1031874"/>
                    </a:cubicBezTo>
                    <a:cubicBezTo>
                      <a:pt x="589756" y="1091405"/>
                      <a:pt x="598487" y="1146174"/>
                      <a:pt x="614362" y="1203324"/>
                    </a:cubicBezTo>
                    <a:cubicBezTo>
                      <a:pt x="630237" y="1260474"/>
                      <a:pt x="655637" y="1335087"/>
                      <a:pt x="671512" y="1374774"/>
                    </a:cubicBezTo>
                    <a:cubicBezTo>
                      <a:pt x="687387" y="1414461"/>
                      <a:pt x="697706" y="1427162"/>
                      <a:pt x="709612" y="1441449"/>
                    </a:cubicBezTo>
                    <a:cubicBezTo>
                      <a:pt x="721518" y="1455736"/>
                      <a:pt x="742950" y="1460499"/>
                      <a:pt x="742950" y="1460499"/>
                    </a:cubicBezTo>
                    <a:lnTo>
                      <a:pt x="742950" y="1460499"/>
                    </a:lnTo>
                    <a:cubicBezTo>
                      <a:pt x="750094" y="1456530"/>
                      <a:pt x="770731" y="1457325"/>
                      <a:pt x="785812" y="1436687"/>
                    </a:cubicBezTo>
                    <a:cubicBezTo>
                      <a:pt x="800893" y="1416050"/>
                      <a:pt x="816768" y="1383505"/>
                      <a:pt x="833437" y="1336674"/>
                    </a:cubicBezTo>
                    <a:cubicBezTo>
                      <a:pt x="850106" y="1289843"/>
                      <a:pt x="869156" y="1216818"/>
                      <a:pt x="885825" y="1155699"/>
                    </a:cubicBezTo>
                    <a:cubicBezTo>
                      <a:pt x="902494" y="1094580"/>
                      <a:pt x="918369" y="1038224"/>
                      <a:pt x="933450" y="969962"/>
                    </a:cubicBezTo>
                    <a:cubicBezTo>
                      <a:pt x="948531" y="901700"/>
                      <a:pt x="962421" y="823912"/>
                      <a:pt x="976312" y="74612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1282700" y="2511188"/>
              <a:ext cx="7861300" cy="380090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128838" y="2674718"/>
              <a:ext cx="3944937" cy="309756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2128838" y="3016070"/>
              <a:ext cx="3930650" cy="227990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0" y="3794078"/>
              <a:ext cx="3725838" cy="461665"/>
            </a:xfrm>
            <a:prstGeom prst="rect">
              <a:avLst/>
            </a:prstGeom>
            <a:noFill/>
            <a:scene3d>
              <a:camera prst="orthographicFront">
                <a:rot lat="0" lon="0" rev="5400000"/>
              </a:camera>
              <a:lightRig rig="threePt" dir="t"/>
            </a:scene3d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chemeClr val="bg1"/>
                  </a:solidFill>
                </a:rPr>
                <a:t>Stress Range (log scale)</a:t>
              </a:r>
            </a:p>
          </p:txBody>
        </p:sp>
        <p:sp>
          <p:nvSpPr>
            <p:cNvPr id="11278" name="TextBox 20"/>
            <p:cNvSpPr txBox="1">
              <a:spLocks noChangeArrowheads="1"/>
            </p:cNvSpPr>
            <p:nvPr/>
          </p:nvSpPr>
          <p:spPr bwMode="auto">
            <a:xfrm>
              <a:off x="2226860" y="5802576"/>
              <a:ext cx="39282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>
                  <a:solidFill>
                    <a:schemeClr val="bg1"/>
                  </a:solidFill>
                </a:rPr>
                <a:t>Number of Cycles (log scale)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 flipV="1">
              <a:off x="4973638" y="4664080"/>
              <a:ext cx="1093787" cy="1587"/>
            </a:xfrm>
            <a:prstGeom prst="line">
              <a:avLst/>
            </a:prstGeom>
            <a:ln w="635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80" name="TextBox 32"/>
            <p:cNvSpPr txBox="1">
              <a:spLocks noChangeArrowheads="1"/>
            </p:cNvSpPr>
            <p:nvPr/>
          </p:nvSpPr>
          <p:spPr bwMode="auto">
            <a:xfrm>
              <a:off x="6036859" y="4412778"/>
              <a:ext cx="310714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>
                  <a:solidFill>
                    <a:schemeClr val="bg1"/>
                  </a:solidFill>
                </a:rPr>
                <a:t>Threshold Stress Range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854825" y="2712823"/>
              <a:ext cx="1838325" cy="808129"/>
            </a:xfrm>
            <a:prstGeom prst="rect">
              <a:avLst/>
            </a:prstGeom>
            <a:solidFill>
              <a:schemeClr val="tx1">
                <a:lumMod val="95000"/>
                <a:alpha val="62000"/>
              </a:schemeClr>
            </a:solidFill>
            <a:ln w="38100" cap="flat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r>
                <a:rPr lang="en-US" sz="2800" i="1" dirty="0">
                  <a:solidFill>
                    <a:schemeClr val="bg1"/>
                  </a:solidFill>
                </a:rPr>
                <a:t>S</a:t>
              </a:r>
              <a:r>
                <a:rPr lang="en-US" sz="2800" dirty="0">
                  <a:solidFill>
                    <a:schemeClr val="bg1"/>
                  </a:solidFill>
                </a:rPr>
                <a:t>-</a:t>
              </a:r>
              <a:r>
                <a:rPr lang="en-US" sz="2800" i="1" dirty="0">
                  <a:solidFill>
                    <a:schemeClr val="bg1"/>
                  </a:solidFill>
                </a:rPr>
                <a:t>N</a:t>
              </a:r>
              <a:r>
                <a:rPr lang="en-US" sz="2800" dirty="0">
                  <a:solidFill>
                    <a:schemeClr val="bg1"/>
                  </a:solidFill>
                </a:rPr>
                <a:t> Curve</a:t>
              </a:r>
            </a:p>
          </p:txBody>
        </p:sp>
      </p:grpSp>
      <p:sp>
        <p:nvSpPr>
          <p:cNvPr id="11268" name="TextBox 35"/>
          <p:cNvSpPr txBox="1">
            <a:spLocks noChangeArrowheads="1"/>
          </p:cNvSpPr>
          <p:nvPr/>
        </p:nvSpPr>
        <p:spPr bwMode="auto">
          <a:xfrm>
            <a:off x="5092700" y="2259013"/>
            <a:ext cx="31067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Fatigue Life</a:t>
            </a:r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641851" y="2524125"/>
            <a:ext cx="430213" cy="1905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lide Number Placeholder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703206E-1B73-4233-8C83-30B839C1AF18}" type="slidenum">
              <a:rPr lang="en-US" altLang="en-US" sz="1200">
                <a:solidFill>
                  <a:srgbClr val="BCBCBC"/>
                </a:solidFill>
              </a:rPr>
              <a:pPr/>
              <a:t>8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830639" y="621220"/>
            <a:ext cx="4040187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</a:rPr>
              <a:t>Fatigue - Definitions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11450" y="1701801"/>
            <a:ext cx="6305550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Fatigue Life</a:t>
            </a:r>
            <a:r>
              <a:rPr lang="en-US">
                <a:solidFill>
                  <a:schemeClr val="bg1"/>
                </a:solidFill>
              </a:rPr>
              <a:t>: The number of stress cycles to cause fracture.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27325" y="3046414"/>
            <a:ext cx="6305550" cy="860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b="1">
                <a:solidFill>
                  <a:schemeClr val="bg1"/>
                </a:solidFill>
              </a:rPr>
              <a:t>Threshold Stress Range</a:t>
            </a:r>
            <a:r>
              <a:rPr lang="en-US">
                <a:solidFill>
                  <a:schemeClr val="bg1"/>
                </a:solidFill>
              </a:rPr>
              <a:t>: A stress range below which fatigue life is expected to be infinite.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41FEE0F-C844-426B-8D08-EABC20770BF1}" type="slidenum">
              <a:rPr lang="en-US" altLang="en-US" sz="1200">
                <a:solidFill>
                  <a:srgbClr val="BCBCBC"/>
                </a:solidFill>
              </a:rPr>
              <a:pPr/>
              <a:t>9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Fatigue Theory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30639" y="621220"/>
            <a:ext cx="4040187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chemeClr val="bg1"/>
                </a:solidFill>
              </a:rPr>
              <a:t>Fatigue - Definitions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1490590637</TotalTime>
  <Pages>1237561</Pages>
  <Words>636</Words>
  <Application>Microsoft Office PowerPoint</Application>
  <PresentationFormat>Widescreen</PresentationFormat>
  <Paragraphs>131</Paragraphs>
  <Slides>15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Book Antiqua</vt:lpstr>
      <vt:lpstr>Lucida Sans</vt:lpstr>
      <vt:lpstr>Symbol</vt:lpstr>
      <vt:lpstr>Times New Roman</vt:lpstr>
      <vt:lpstr>Wingdings</vt:lpstr>
      <vt:lpstr>Wingdings 2</vt:lpstr>
      <vt:lpstr>Wingdings 3</vt:lpstr>
      <vt:lpstr>Apex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Retrofit of Steel Moment Frame Connections: Current Testing Program</dc:title>
  <dc:creator>UT</dc:creator>
  <cp:lastModifiedBy>Kristi Sattler</cp:lastModifiedBy>
  <cp:revision>1346190672</cp:revision>
  <cp:lastPrinted>2001-05-09T19:19:51Z</cp:lastPrinted>
  <dcterms:created xsi:type="dcterms:W3CDTF">1998-02-18T16:27:01Z</dcterms:created>
  <dcterms:modified xsi:type="dcterms:W3CDTF">2024-08-19T20:55:14Z</dcterms:modified>
</cp:coreProperties>
</file>