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9" r:id="rId3"/>
  </p:sldIdLst>
  <p:sldSz cx="6858000" cy="9144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291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D01E1C-2EB0-469F-BAC5-51A422E45F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2434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0B6D11-B3DB-4A80-9840-2B15E3F8FE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738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605B3-2EBB-4D69-ACB9-E70EEFF836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0378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7B6AE3-2EA2-40C6-B6F2-E544D92326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144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462FEB-D939-43F9-A04E-F5DA9C79B4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606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2B6B93-0CC6-40F8-81CD-DA44C009BF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6211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E94E7-6DFF-49D4-8348-4BE0D57BB9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4360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740CB-A60C-4EDA-ACB7-EC9C9534F3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93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81BFFB-F4CF-4DC2-96CB-A13FD391DF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868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F9727E-8F02-42EF-9360-EFD7EA8EBA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35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5A7DD5-6546-46C4-B4E2-056D36BBED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800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E311261-321A-4619-9DB0-A4553327F4A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>
            <a:spLocks noChangeArrowheads="1"/>
          </p:cNvSpPr>
          <p:nvPr/>
        </p:nvSpPr>
        <p:spPr bwMode="auto">
          <a:xfrm>
            <a:off x="1127125" y="1524000"/>
            <a:ext cx="590550" cy="304800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1" name="TextBox 84"/>
          <p:cNvSpPr txBox="1">
            <a:spLocks noChangeArrowheads="1"/>
          </p:cNvSpPr>
          <p:nvPr/>
        </p:nvSpPr>
        <p:spPr bwMode="auto">
          <a:xfrm>
            <a:off x="493713" y="712788"/>
            <a:ext cx="3071812" cy="3381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Shear in a solid rectangular section</a:t>
            </a:r>
          </a:p>
        </p:txBody>
      </p:sp>
      <p:sp>
        <p:nvSpPr>
          <p:cNvPr id="1045" name="Rectangle 95"/>
          <p:cNvSpPr>
            <a:spLocks noChangeArrowheads="1"/>
          </p:cNvSpPr>
          <p:nvPr/>
        </p:nvSpPr>
        <p:spPr bwMode="auto">
          <a:xfrm>
            <a:off x="1133475" y="1536700"/>
            <a:ext cx="585788" cy="1004888"/>
          </a:xfrm>
          <a:prstGeom prst="rect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60" name="TextBox 110"/>
          <p:cNvSpPr txBox="1">
            <a:spLocks noChangeArrowheads="1"/>
          </p:cNvSpPr>
          <p:nvPr/>
        </p:nvSpPr>
        <p:spPr bwMode="auto">
          <a:xfrm>
            <a:off x="1876425" y="1727200"/>
            <a:ext cx="274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y</a:t>
            </a:r>
          </a:p>
        </p:txBody>
      </p:sp>
      <p:sp>
        <p:nvSpPr>
          <p:cNvPr id="1061" name="TextBox 111"/>
          <p:cNvSpPr txBox="1">
            <a:spLocks noChangeArrowheads="1"/>
          </p:cNvSpPr>
          <p:nvPr/>
        </p:nvSpPr>
        <p:spPr bwMode="auto">
          <a:xfrm>
            <a:off x="503238" y="1604963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h</a:t>
            </a:r>
            <a:r>
              <a:rPr lang="en-US" altLang="en-US" sz="1600"/>
              <a:t>/2</a:t>
            </a:r>
          </a:p>
        </p:txBody>
      </p:sp>
      <p:sp>
        <p:nvSpPr>
          <p:cNvPr id="1062" name="TextBox 112"/>
          <p:cNvSpPr txBox="1">
            <a:spLocks noChangeArrowheads="1"/>
          </p:cNvSpPr>
          <p:nvPr/>
        </p:nvSpPr>
        <p:spPr bwMode="auto">
          <a:xfrm>
            <a:off x="1279525" y="2651125"/>
            <a:ext cx="2873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b</a:t>
            </a:r>
          </a:p>
        </p:txBody>
      </p:sp>
      <p:sp>
        <p:nvSpPr>
          <p:cNvPr id="1063" name="TextBox 113"/>
          <p:cNvSpPr txBox="1">
            <a:spLocks noChangeArrowheads="1"/>
          </p:cNvSpPr>
          <p:nvPr/>
        </p:nvSpPr>
        <p:spPr bwMode="auto">
          <a:xfrm>
            <a:off x="536575" y="2138363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h</a:t>
            </a:r>
            <a:r>
              <a:rPr lang="en-US" altLang="en-US" sz="1600"/>
              <a:t>/2</a:t>
            </a:r>
          </a:p>
        </p:txBody>
      </p:sp>
      <p:sp>
        <p:nvSpPr>
          <p:cNvPr id="1039" name="TextBox 89"/>
          <p:cNvSpPr txBox="1">
            <a:spLocks noChangeArrowheads="1"/>
          </p:cNvSpPr>
          <p:nvPr/>
        </p:nvSpPr>
        <p:spPr bwMode="auto">
          <a:xfrm>
            <a:off x="1254125" y="43195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b</a:t>
            </a:r>
          </a:p>
        </p:txBody>
      </p:sp>
      <p:sp>
        <p:nvSpPr>
          <p:cNvPr id="1040" name="TextBox 90"/>
          <p:cNvSpPr txBox="1">
            <a:spLocks noChangeArrowheads="1"/>
          </p:cNvSpPr>
          <p:nvPr/>
        </p:nvSpPr>
        <p:spPr bwMode="auto">
          <a:xfrm>
            <a:off x="617538" y="3511550"/>
            <a:ext cx="2873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h</a:t>
            </a:r>
          </a:p>
        </p:txBody>
      </p:sp>
      <p:sp>
        <p:nvSpPr>
          <p:cNvPr id="1041" name="Freeform 91"/>
          <p:cNvSpPr>
            <a:spLocks noChangeArrowheads="1"/>
          </p:cNvSpPr>
          <p:nvPr/>
        </p:nvSpPr>
        <p:spPr bwMode="auto">
          <a:xfrm>
            <a:off x="2574925" y="3205163"/>
            <a:ext cx="668338" cy="990600"/>
          </a:xfrm>
          <a:custGeom>
            <a:avLst/>
            <a:gdLst>
              <a:gd name="T0" fmla="*/ 4762 w 669131"/>
              <a:gd name="T1" fmla="*/ 0 h 1019175"/>
              <a:gd name="T2" fmla="*/ 223837 w 669131"/>
              <a:gd name="T3" fmla="*/ 33337 h 1019175"/>
              <a:gd name="T4" fmla="*/ 414337 w 669131"/>
              <a:gd name="T5" fmla="*/ 119062 h 1019175"/>
              <a:gd name="T6" fmla="*/ 566737 w 669131"/>
              <a:gd name="T7" fmla="*/ 252412 h 1019175"/>
              <a:gd name="T8" fmla="*/ 647700 w 669131"/>
              <a:gd name="T9" fmla="*/ 400050 h 1019175"/>
              <a:gd name="T10" fmla="*/ 666750 w 669131"/>
              <a:gd name="T11" fmla="*/ 500062 h 1019175"/>
              <a:gd name="T12" fmla="*/ 633412 w 669131"/>
              <a:gd name="T13" fmla="*/ 671512 h 1019175"/>
              <a:gd name="T14" fmla="*/ 519112 w 669131"/>
              <a:gd name="T15" fmla="*/ 819150 h 1019175"/>
              <a:gd name="T16" fmla="*/ 357187 w 669131"/>
              <a:gd name="T17" fmla="*/ 933450 h 1019175"/>
              <a:gd name="T18" fmla="*/ 157162 w 669131"/>
              <a:gd name="T19" fmla="*/ 1004887 h 1019175"/>
              <a:gd name="T20" fmla="*/ 0 w 669131"/>
              <a:gd name="T21" fmla="*/ 1019175 h 101917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69131"/>
              <a:gd name="T34" fmla="*/ 0 h 1019175"/>
              <a:gd name="T35" fmla="*/ 669131 w 669131"/>
              <a:gd name="T36" fmla="*/ 1019175 h 101917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69131" h="1019175">
                <a:moveTo>
                  <a:pt x="4762" y="0"/>
                </a:moveTo>
                <a:cubicBezTo>
                  <a:pt x="80168" y="6746"/>
                  <a:pt x="155575" y="13493"/>
                  <a:pt x="223837" y="33337"/>
                </a:cubicBezTo>
                <a:cubicBezTo>
                  <a:pt x="292099" y="53181"/>
                  <a:pt x="357187" y="82550"/>
                  <a:pt x="414337" y="119062"/>
                </a:cubicBezTo>
                <a:cubicBezTo>
                  <a:pt x="471487" y="155575"/>
                  <a:pt x="527843" y="205581"/>
                  <a:pt x="566737" y="252412"/>
                </a:cubicBezTo>
                <a:cubicBezTo>
                  <a:pt x="605631" y="299243"/>
                  <a:pt x="631031" y="358775"/>
                  <a:pt x="647700" y="400050"/>
                </a:cubicBezTo>
                <a:cubicBezTo>
                  <a:pt x="664369" y="441325"/>
                  <a:pt x="669131" y="454818"/>
                  <a:pt x="666750" y="500062"/>
                </a:cubicBezTo>
                <a:cubicBezTo>
                  <a:pt x="664369" y="545306"/>
                  <a:pt x="658018" y="618331"/>
                  <a:pt x="633412" y="671512"/>
                </a:cubicBezTo>
                <a:cubicBezTo>
                  <a:pt x="608806" y="724693"/>
                  <a:pt x="565149" y="775494"/>
                  <a:pt x="519112" y="819150"/>
                </a:cubicBezTo>
                <a:cubicBezTo>
                  <a:pt x="473075" y="862806"/>
                  <a:pt x="417512" y="902494"/>
                  <a:pt x="357187" y="933450"/>
                </a:cubicBezTo>
                <a:cubicBezTo>
                  <a:pt x="296862" y="964406"/>
                  <a:pt x="216693" y="990600"/>
                  <a:pt x="157162" y="1004887"/>
                </a:cubicBezTo>
                <a:cubicBezTo>
                  <a:pt x="97631" y="1019174"/>
                  <a:pt x="48815" y="1019174"/>
                  <a:pt x="0" y="1019175"/>
                </a:cubicBezTo>
              </a:path>
            </a:pathLst>
          </a:cu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cxnSp>
        <p:nvCxnSpPr>
          <p:cNvPr id="1042" name="Straight Connector 92"/>
          <p:cNvCxnSpPr>
            <a:cxnSpLocks noChangeShapeType="1"/>
          </p:cNvCxnSpPr>
          <p:nvPr/>
        </p:nvCxnSpPr>
        <p:spPr bwMode="auto">
          <a:xfrm rot="5400000">
            <a:off x="2057400" y="3698875"/>
            <a:ext cx="1023938" cy="15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3" name="TextBox 93"/>
          <p:cNvSpPr txBox="1">
            <a:spLocks noChangeArrowheads="1"/>
          </p:cNvSpPr>
          <p:nvPr/>
        </p:nvSpPr>
        <p:spPr bwMode="auto">
          <a:xfrm>
            <a:off x="2178050" y="4343400"/>
            <a:ext cx="1617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shear distribution</a:t>
            </a:r>
          </a:p>
        </p:txBody>
      </p:sp>
      <p:cxnSp>
        <p:nvCxnSpPr>
          <p:cNvPr id="1044" name="Straight Connector 94"/>
          <p:cNvCxnSpPr>
            <a:cxnSpLocks noChangeShapeType="1"/>
            <a:stCxn id="1041" idx="5"/>
          </p:cNvCxnSpPr>
          <p:nvPr/>
        </p:nvCxnSpPr>
        <p:spPr bwMode="auto">
          <a:xfrm>
            <a:off x="3260725" y="3690938"/>
            <a:ext cx="209550" cy="1809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5" name="TextBox 4"/>
          <p:cNvSpPr txBox="1">
            <a:spLocks noChangeArrowheads="1"/>
          </p:cNvSpPr>
          <p:nvPr/>
        </p:nvSpPr>
        <p:spPr bwMode="auto">
          <a:xfrm>
            <a:off x="579438" y="4973638"/>
            <a:ext cx="4281487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Compute </a:t>
            </a:r>
            <a:r>
              <a:rPr lang="en-US" altLang="en-US" sz="1600" i="1">
                <a:latin typeface="Symbol" panose="05050102010706020507" pitchFamily="18" charset="2"/>
              </a:rPr>
              <a:t>t</a:t>
            </a:r>
            <a:r>
              <a:rPr lang="en-US" altLang="en-US" sz="1600">
                <a:latin typeface="Symbol" panose="05050102010706020507" pitchFamily="18" charset="2"/>
              </a:rPr>
              <a:t> </a:t>
            </a:r>
            <a:r>
              <a:rPr lang="en-US" altLang="en-US" sz="1600"/>
              <a:t>at level </a:t>
            </a:r>
            <a:r>
              <a:rPr lang="en-US" altLang="en-US" sz="1600" i="1"/>
              <a:t>y</a:t>
            </a:r>
            <a:r>
              <a:rPr lang="en-US" altLang="en-US" sz="1600"/>
              <a:t> of the section:</a:t>
            </a:r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r>
              <a:rPr lang="en-US" altLang="en-US" sz="1600"/>
              <a:t>Where:</a:t>
            </a:r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endParaRPr lang="en-US" altLang="en-US" sz="1600"/>
          </a:p>
          <a:p>
            <a:r>
              <a:rPr lang="en-US" altLang="en-US" sz="1600"/>
              <a:t>This is a parabolic distribution of shear, as shown.</a:t>
            </a:r>
          </a:p>
          <a:p>
            <a:endParaRPr lang="en-US" altLang="en-US" sz="1600"/>
          </a:p>
        </p:txBody>
      </p:sp>
      <p:graphicFrame>
        <p:nvGraphicFramePr>
          <p:cNvPr id="1027" name="Object 34"/>
          <p:cNvGraphicFramePr>
            <a:graphicFrameLocks noChangeAspect="1"/>
          </p:cNvGraphicFramePr>
          <p:nvPr/>
        </p:nvGraphicFramePr>
        <p:xfrm>
          <a:off x="1404938" y="5778500"/>
          <a:ext cx="3509962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Equation" r:id="rId3" imgW="2793960" imgH="583920" progId="Equation.DSMT4">
                  <p:embed/>
                </p:oleObj>
              </mc:Choice>
              <mc:Fallback>
                <p:oleObj name="Equation" r:id="rId3" imgW="2793960" imgH="58392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938" y="5778500"/>
                        <a:ext cx="3509962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35"/>
          <p:cNvGraphicFramePr>
            <a:graphicFrameLocks noChangeAspect="1"/>
          </p:cNvGraphicFramePr>
          <p:nvPr/>
        </p:nvGraphicFramePr>
        <p:xfrm>
          <a:off x="1411288" y="7115175"/>
          <a:ext cx="3986212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Equation" r:id="rId5" imgW="3530520" imgH="850680" progId="Equation.DSMT4">
                  <p:embed/>
                </p:oleObj>
              </mc:Choice>
              <mc:Fallback>
                <p:oleObj name="Equation" r:id="rId5" imgW="3530520" imgH="85068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1288" y="7115175"/>
                        <a:ext cx="3986212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36"/>
          <p:cNvGraphicFramePr>
            <a:graphicFrameLocks noChangeAspect="1"/>
          </p:cNvGraphicFramePr>
          <p:nvPr/>
        </p:nvGraphicFramePr>
        <p:xfrm>
          <a:off x="1416050" y="6465888"/>
          <a:ext cx="639763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Equation" r:id="rId7" imgW="507960" imgH="419040" progId="Equation.DSMT4">
                  <p:embed/>
                </p:oleObj>
              </mc:Choice>
              <mc:Fallback>
                <p:oleObj name="Equation" r:id="rId7" imgW="507960" imgH="41904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6050" y="6465888"/>
                        <a:ext cx="639763" cy="52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" name="Object 38"/>
          <p:cNvGraphicFramePr>
            <a:graphicFrameLocks noChangeAspect="1"/>
          </p:cNvGraphicFramePr>
          <p:nvPr/>
        </p:nvGraphicFramePr>
        <p:xfrm>
          <a:off x="3533775" y="3597275"/>
          <a:ext cx="10985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Equation" r:id="rId9" imgW="799920" imgH="583920" progId="Equation.DSMT4">
                  <p:embed/>
                </p:oleObj>
              </mc:Choice>
              <mc:Fallback>
                <p:oleObj name="Equation" r:id="rId9" imgW="799920" imgH="58392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3775" y="3597275"/>
                        <a:ext cx="1098550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TextBox 40"/>
          <p:cNvSpPr txBox="1">
            <a:spLocks noChangeArrowheads="1"/>
          </p:cNvSpPr>
          <p:nvPr/>
        </p:nvSpPr>
        <p:spPr bwMode="auto">
          <a:xfrm>
            <a:off x="4651375" y="3673475"/>
            <a:ext cx="1241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, where </a:t>
            </a:r>
            <a:r>
              <a:rPr lang="en-US" altLang="en-US" sz="1600" i="1"/>
              <a:t>y </a:t>
            </a:r>
            <a:r>
              <a:rPr lang="en-US" altLang="en-US" sz="1600"/>
              <a:t>= 0</a:t>
            </a:r>
          </a:p>
        </p:txBody>
      </p:sp>
      <p:sp>
        <p:nvSpPr>
          <p:cNvPr id="1066" name="Line 42"/>
          <p:cNvSpPr>
            <a:spLocks noChangeShapeType="1"/>
          </p:cNvSpPr>
          <p:nvPr/>
        </p:nvSpPr>
        <p:spPr bwMode="auto">
          <a:xfrm>
            <a:off x="1138238" y="1824038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8" name="Line 44"/>
          <p:cNvSpPr>
            <a:spLocks noChangeShapeType="1"/>
          </p:cNvSpPr>
          <p:nvPr/>
        </p:nvSpPr>
        <p:spPr bwMode="auto">
          <a:xfrm>
            <a:off x="571500" y="2047875"/>
            <a:ext cx="18002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9" name="Line 45"/>
          <p:cNvSpPr>
            <a:spLocks noChangeShapeType="1"/>
          </p:cNvSpPr>
          <p:nvPr/>
        </p:nvSpPr>
        <p:spPr bwMode="auto">
          <a:xfrm flipH="1">
            <a:off x="733425" y="2557463"/>
            <a:ext cx="32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0" name="Line 46"/>
          <p:cNvSpPr>
            <a:spLocks noChangeShapeType="1"/>
          </p:cNvSpPr>
          <p:nvPr/>
        </p:nvSpPr>
        <p:spPr bwMode="auto">
          <a:xfrm flipH="1">
            <a:off x="738188" y="1519238"/>
            <a:ext cx="32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1" name="Line 47"/>
          <p:cNvSpPr>
            <a:spLocks noChangeShapeType="1"/>
          </p:cNvSpPr>
          <p:nvPr/>
        </p:nvSpPr>
        <p:spPr bwMode="auto">
          <a:xfrm>
            <a:off x="1781175" y="1819275"/>
            <a:ext cx="285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2" name="Line 48"/>
          <p:cNvSpPr>
            <a:spLocks noChangeShapeType="1"/>
          </p:cNvSpPr>
          <p:nvPr/>
        </p:nvSpPr>
        <p:spPr bwMode="auto">
          <a:xfrm>
            <a:off x="1800225" y="1671638"/>
            <a:ext cx="585788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3" name="Line 49"/>
          <p:cNvSpPr>
            <a:spLocks noChangeShapeType="1"/>
          </p:cNvSpPr>
          <p:nvPr/>
        </p:nvSpPr>
        <p:spPr bwMode="auto">
          <a:xfrm flipH="1">
            <a:off x="938213" y="1503363"/>
            <a:ext cx="4762" cy="552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4" name="Line 50"/>
          <p:cNvSpPr>
            <a:spLocks noChangeShapeType="1"/>
          </p:cNvSpPr>
          <p:nvPr/>
        </p:nvSpPr>
        <p:spPr bwMode="auto">
          <a:xfrm flipH="1">
            <a:off x="933450" y="2028825"/>
            <a:ext cx="4763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" name="Line 51"/>
          <p:cNvSpPr>
            <a:spLocks noChangeShapeType="1"/>
          </p:cNvSpPr>
          <p:nvPr/>
        </p:nvSpPr>
        <p:spPr bwMode="auto">
          <a:xfrm>
            <a:off x="1123950" y="2606675"/>
            <a:ext cx="0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7" name="Line 53"/>
          <p:cNvSpPr>
            <a:spLocks noChangeShapeType="1"/>
          </p:cNvSpPr>
          <p:nvPr/>
        </p:nvSpPr>
        <p:spPr bwMode="auto">
          <a:xfrm>
            <a:off x="1736725" y="2609850"/>
            <a:ext cx="0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8" name="Line 54"/>
          <p:cNvSpPr>
            <a:spLocks noChangeShapeType="1"/>
          </p:cNvSpPr>
          <p:nvPr/>
        </p:nvSpPr>
        <p:spPr bwMode="auto">
          <a:xfrm>
            <a:off x="1111250" y="2689225"/>
            <a:ext cx="638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9" name="Line 55"/>
          <p:cNvSpPr>
            <a:spLocks noChangeShapeType="1"/>
          </p:cNvSpPr>
          <p:nvPr/>
        </p:nvSpPr>
        <p:spPr bwMode="auto">
          <a:xfrm>
            <a:off x="1892300" y="1797050"/>
            <a:ext cx="0" cy="2730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med"/>
            <a:tailEnd type="arrow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0" name="Line 56"/>
          <p:cNvSpPr>
            <a:spLocks noChangeShapeType="1"/>
          </p:cNvSpPr>
          <p:nvPr/>
        </p:nvSpPr>
        <p:spPr bwMode="auto">
          <a:xfrm>
            <a:off x="2247900" y="1660525"/>
            <a:ext cx="0" cy="4000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1" name="TextBox 110"/>
          <p:cNvSpPr txBox="1">
            <a:spLocks noChangeArrowheads="1"/>
          </p:cNvSpPr>
          <p:nvPr/>
        </p:nvSpPr>
        <p:spPr bwMode="auto">
          <a:xfrm>
            <a:off x="2225675" y="1651000"/>
            <a:ext cx="274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y</a:t>
            </a:r>
          </a:p>
        </p:txBody>
      </p:sp>
      <p:sp>
        <p:nvSpPr>
          <p:cNvPr id="1082" name="Line 58"/>
          <p:cNvSpPr>
            <a:spLocks noChangeShapeType="1"/>
          </p:cNvSpPr>
          <p:nvPr/>
        </p:nvSpPr>
        <p:spPr bwMode="auto">
          <a:xfrm>
            <a:off x="2324100" y="1778000"/>
            <a:ext cx="952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5" name="Rectangle 95"/>
          <p:cNvSpPr>
            <a:spLocks noChangeArrowheads="1"/>
          </p:cNvSpPr>
          <p:nvPr/>
        </p:nvSpPr>
        <p:spPr bwMode="auto">
          <a:xfrm>
            <a:off x="1130300" y="3194050"/>
            <a:ext cx="585788" cy="1004888"/>
          </a:xfrm>
          <a:prstGeom prst="rect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auto">
          <a:xfrm flipH="1">
            <a:off x="723900" y="4214813"/>
            <a:ext cx="32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auto">
          <a:xfrm flipH="1">
            <a:off x="728663" y="3176588"/>
            <a:ext cx="32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auto">
          <a:xfrm>
            <a:off x="1114425" y="4264025"/>
            <a:ext cx="0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1" name="Line 67"/>
          <p:cNvSpPr>
            <a:spLocks noChangeShapeType="1"/>
          </p:cNvSpPr>
          <p:nvPr/>
        </p:nvSpPr>
        <p:spPr bwMode="auto">
          <a:xfrm>
            <a:off x="1727200" y="4267200"/>
            <a:ext cx="0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2" name="Line 68"/>
          <p:cNvSpPr>
            <a:spLocks noChangeShapeType="1"/>
          </p:cNvSpPr>
          <p:nvPr/>
        </p:nvSpPr>
        <p:spPr bwMode="auto">
          <a:xfrm>
            <a:off x="1101725" y="4346575"/>
            <a:ext cx="641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>
            <a:off x="971550" y="3168650"/>
            <a:ext cx="0" cy="1050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95" name="Object 71"/>
          <p:cNvGraphicFramePr>
            <a:graphicFrameLocks noChangeAspect="1"/>
          </p:cNvGraphicFramePr>
          <p:nvPr/>
        </p:nvGraphicFramePr>
        <p:xfrm>
          <a:off x="1441450" y="5345113"/>
          <a:ext cx="6302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Equation" r:id="rId11" imgW="495000" imgH="393480" progId="Equation.DSMT4">
                  <p:embed/>
                </p:oleObj>
              </mc:Choice>
              <mc:Fallback>
                <p:oleObj name="Equation" r:id="rId11" imgW="495000" imgH="393480" progId="Equation.DSMT4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5345113"/>
                        <a:ext cx="630238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6" name="TextBox 84"/>
          <p:cNvSpPr txBox="1">
            <a:spLocks noChangeArrowheads="1"/>
          </p:cNvSpPr>
          <p:nvPr/>
        </p:nvSpPr>
        <p:spPr bwMode="auto">
          <a:xfrm>
            <a:off x="506413" y="192088"/>
            <a:ext cx="908050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/>
              <a:t>SHEAR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0" name="Freeform 70"/>
          <p:cNvSpPr>
            <a:spLocks/>
          </p:cNvSpPr>
          <p:nvPr/>
        </p:nvSpPr>
        <p:spPr bwMode="auto">
          <a:xfrm>
            <a:off x="3568700" y="1847850"/>
            <a:ext cx="908050" cy="873125"/>
          </a:xfrm>
          <a:custGeom>
            <a:avLst/>
            <a:gdLst>
              <a:gd name="T0" fmla="*/ 0 w 572"/>
              <a:gd name="T1" fmla="*/ 550 h 550"/>
              <a:gd name="T2" fmla="*/ 0 w 572"/>
              <a:gd name="T3" fmla="*/ 0 h 550"/>
              <a:gd name="T4" fmla="*/ 20 w 572"/>
              <a:gd name="T5" fmla="*/ 8 h 550"/>
              <a:gd name="T6" fmla="*/ 26 w 572"/>
              <a:gd name="T7" fmla="*/ 18 h 550"/>
              <a:gd name="T8" fmla="*/ 36 w 572"/>
              <a:gd name="T9" fmla="*/ 48 h 550"/>
              <a:gd name="T10" fmla="*/ 40 w 572"/>
              <a:gd name="T11" fmla="*/ 62 h 550"/>
              <a:gd name="T12" fmla="*/ 472 w 572"/>
              <a:gd name="T13" fmla="*/ 62 h 550"/>
              <a:gd name="T14" fmla="*/ 496 w 572"/>
              <a:gd name="T15" fmla="*/ 86 h 550"/>
              <a:gd name="T16" fmla="*/ 524 w 572"/>
              <a:gd name="T17" fmla="*/ 128 h 550"/>
              <a:gd name="T18" fmla="*/ 550 w 572"/>
              <a:gd name="T19" fmla="*/ 184 h 550"/>
              <a:gd name="T20" fmla="*/ 564 w 572"/>
              <a:gd name="T21" fmla="*/ 226 h 550"/>
              <a:gd name="T22" fmla="*/ 572 w 572"/>
              <a:gd name="T23" fmla="*/ 270 h 550"/>
              <a:gd name="T24" fmla="*/ 568 w 572"/>
              <a:gd name="T25" fmla="*/ 310 h 550"/>
              <a:gd name="T26" fmla="*/ 564 w 572"/>
              <a:gd name="T27" fmla="*/ 342 h 550"/>
              <a:gd name="T28" fmla="*/ 550 w 572"/>
              <a:gd name="T29" fmla="*/ 378 h 550"/>
              <a:gd name="T30" fmla="*/ 524 w 572"/>
              <a:gd name="T31" fmla="*/ 426 h 550"/>
              <a:gd name="T32" fmla="*/ 490 w 572"/>
              <a:gd name="T33" fmla="*/ 478 h 550"/>
              <a:gd name="T34" fmla="*/ 468 w 572"/>
              <a:gd name="T35" fmla="*/ 492 h 550"/>
              <a:gd name="T36" fmla="*/ 40 w 572"/>
              <a:gd name="T37" fmla="*/ 492 h 550"/>
              <a:gd name="T38" fmla="*/ 34 w 572"/>
              <a:gd name="T39" fmla="*/ 516 h 550"/>
              <a:gd name="T40" fmla="*/ 28 w 572"/>
              <a:gd name="T41" fmla="*/ 532 h 550"/>
              <a:gd name="T42" fmla="*/ 20 w 572"/>
              <a:gd name="T43" fmla="*/ 546 h 550"/>
              <a:gd name="T44" fmla="*/ 0 w 572"/>
              <a:gd name="T45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72" h="550">
                <a:moveTo>
                  <a:pt x="0" y="550"/>
                </a:moveTo>
                <a:lnTo>
                  <a:pt x="0" y="0"/>
                </a:lnTo>
                <a:lnTo>
                  <a:pt x="20" y="8"/>
                </a:lnTo>
                <a:lnTo>
                  <a:pt x="26" y="18"/>
                </a:lnTo>
                <a:lnTo>
                  <a:pt x="36" y="48"/>
                </a:lnTo>
                <a:lnTo>
                  <a:pt x="40" y="62"/>
                </a:lnTo>
                <a:lnTo>
                  <a:pt x="472" y="62"/>
                </a:lnTo>
                <a:lnTo>
                  <a:pt x="496" y="86"/>
                </a:lnTo>
                <a:lnTo>
                  <a:pt x="524" y="128"/>
                </a:lnTo>
                <a:lnTo>
                  <a:pt x="550" y="184"/>
                </a:lnTo>
                <a:lnTo>
                  <a:pt x="564" y="226"/>
                </a:lnTo>
                <a:lnTo>
                  <a:pt x="572" y="270"/>
                </a:lnTo>
                <a:lnTo>
                  <a:pt x="568" y="310"/>
                </a:lnTo>
                <a:lnTo>
                  <a:pt x="564" y="342"/>
                </a:lnTo>
                <a:lnTo>
                  <a:pt x="550" y="378"/>
                </a:lnTo>
                <a:lnTo>
                  <a:pt x="524" y="426"/>
                </a:lnTo>
                <a:lnTo>
                  <a:pt x="490" y="478"/>
                </a:lnTo>
                <a:lnTo>
                  <a:pt x="468" y="492"/>
                </a:lnTo>
                <a:lnTo>
                  <a:pt x="40" y="492"/>
                </a:lnTo>
                <a:lnTo>
                  <a:pt x="34" y="516"/>
                </a:lnTo>
                <a:lnTo>
                  <a:pt x="28" y="532"/>
                </a:lnTo>
                <a:lnTo>
                  <a:pt x="20" y="546"/>
                </a:lnTo>
                <a:lnTo>
                  <a:pt x="0" y="55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07963" y="6459538"/>
            <a:ext cx="65722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  <a:tab pos="742950" algn="l"/>
                <a:tab pos="2457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/>
              <a:t>Observations:</a:t>
            </a:r>
          </a:p>
          <a:p>
            <a:r>
              <a:rPr lang="en-US" altLang="en-US" sz="1600" i="1">
                <a:latin typeface="Symbol" panose="05050102010706020507" pitchFamily="18" charset="2"/>
              </a:rPr>
              <a:t>t</a:t>
            </a:r>
            <a:r>
              <a:rPr lang="en-US" altLang="en-US" sz="1600"/>
              <a:t>  is very low in the flanges.</a:t>
            </a:r>
          </a:p>
          <a:p>
            <a:r>
              <a:rPr lang="en-US" altLang="en-US" sz="1600" i="1"/>
              <a:t>V</a:t>
            </a:r>
            <a:r>
              <a:rPr lang="en-US" altLang="en-US" sz="1600" i="1" baseline="-25000"/>
              <a:t>flange </a:t>
            </a:r>
            <a:r>
              <a:rPr lang="en-US" altLang="en-US" sz="1600"/>
              <a:t>≈ 1/2(0.6)7.5(0.57))	=	1.3 kips </a:t>
            </a:r>
          </a:p>
          <a:p>
            <a:r>
              <a:rPr lang="en-US" altLang="en-US" sz="1600" i="1"/>
              <a:t>V</a:t>
            </a:r>
            <a:r>
              <a:rPr lang="en-US" altLang="en-US" sz="1600" i="1" baseline="-25000"/>
              <a:t>web	</a:t>
            </a:r>
            <a:r>
              <a:rPr lang="en-US" altLang="en-US" sz="1600"/>
              <a:t>=	100 - 2(1.3) 	= 97.3 kips</a:t>
            </a:r>
          </a:p>
          <a:p>
            <a:endParaRPr lang="en-US" altLang="en-US" sz="1600"/>
          </a:p>
          <a:p>
            <a:r>
              <a:rPr lang="en-US" altLang="en-US" sz="1600"/>
              <a:t>For a W-shape most of the shear is carried by the web. Therefore, in the AISC </a:t>
            </a:r>
            <a:r>
              <a:rPr lang="en-US" altLang="en-US" sz="1600" i="1"/>
              <a:t>Specification, </a:t>
            </a:r>
            <a:r>
              <a:rPr lang="en-US" altLang="en-US" sz="1600"/>
              <a:t>the shear strength of a W-shape section is calculated based on and effective area equal to the overall depth of the section times the web thickness.</a:t>
            </a:r>
            <a:endParaRPr lang="en-US" altLang="en-US" sz="1600" i="1"/>
          </a:p>
        </p:txBody>
      </p:sp>
      <p:sp>
        <p:nvSpPr>
          <p:cNvPr id="15385" name="TextBox 24"/>
          <p:cNvSpPr txBox="1">
            <a:spLocks noChangeArrowheads="1"/>
          </p:cNvSpPr>
          <p:nvPr/>
        </p:nvSpPr>
        <p:spPr bwMode="auto">
          <a:xfrm>
            <a:off x="436563" y="2119313"/>
            <a:ext cx="744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d </a:t>
            </a:r>
            <a:r>
              <a:rPr lang="en-US" altLang="en-US" sz="1600"/>
              <a:t>=18”</a:t>
            </a:r>
          </a:p>
        </p:txBody>
      </p:sp>
      <p:sp>
        <p:nvSpPr>
          <p:cNvPr id="15386" name="TextBox 25"/>
          <p:cNvSpPr txBox="1">
            <a:spLocks noChangeArrowheads="1"/>
          </p:cNvSpPr>
          <p:nvPr/>
        </p:nvSpPr>
        <p:spPr bwMode="auto">
          <a:xfrm>
            <a:off x="1135063" y="2860675"/>
            <a:ext cx="817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b</a:t>
            </a:r>
            <a:r>
              <a:rPr lang="en-US" altLang="en-US" sz="1600" i="1" baseline="-25000"/>
              <a:t>f </a:t>
            </a:r>
            <a:r>
              <a:rPr lang="en-US" altLang="en-US" sz="1600"/>
              <a:t>=7.5”</a:t>
            </a:r>
          </a:p>
        </p:txBody>
      </p:sp>
      <p:sp>
        <p:nvSpPr>
          <p:cNvPr id="15387" name="TextBox 26"/>
          <p:cNvSpPr txBox="1">
            <a:spLocks noChangeArrowheads="1"/>
          </p:cNvSpPr>
          <p:nvPr/>
        </p:nvSpPr>
        <p:spPr bwMode="auto">
          <a:xfrm>
            <a:off x="2203450" y="2828925"/>
            <a:ext cx="9255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t</a:t>
            </a:r>
            <a:r>
              <a:rPr lang="en-US" altLang="en-US" sz="1600" i="1" baseline="-25000"/>
              <a:t>f </a:t>
            </a:r>
            <a:r>
              <a:rPr lang="en-US" altLang="en-US" sz="1600"/>
              <a:t>= 0.57”</a:t>
            </a:r>
          </a:p>
        </p:txBody>
      </p:sp>
      <p:sp>
        <p:nvSpPr>
          <p:cNvPr id="15388" name="TextBox 27"/>
          <p:cNvSpPr txBox="1">
            <a:spLocks noChangeArrowheads="1"/>
          </p:cNvSpPr>
          <p:nvPr/>
        </p:nvSpPr>
        <p:spPr bwMode="auto">
          <a:xfrm>
            <a:off x="1682750" y="1993900"/>
            <a:ext cx="1082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i="1"/>
              <a:t>t</a:t>
            </a:r>
            <a:r>
              <a:rPr lang="en-US" altLang="en-US" sz="1600" i="1" baseline="-25000"/>
              <a:t>w </a:t>
            </a:r>
            <a:r>
              <a:rPr lang="en-US" altLang="en-US" sz="1600"/>
              <a:t>= 0.355”</a:t>
            </a:r>
          </a:p>
        </p:txBody>
      </p:sp>
      <p:sp>
        <p:nvSpPr>
          <p:cNvPr id="15389" name="TextBox 28"/>
          <p:cNvSpPr txBox="1">
            <a:spLocks noChangeArrowheads="1"/>
          </p:cNvSpPr>
          <p:nvPr/>
        </p:nvSpPr>
        <p:spPr bwMode="auto">
          <a:xfrm>
            <a:off x="3773488" y="1500188"/>
            <a:ext cx="676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0.6ksi</a:t>
            </a:r>
          </a:p>
        </p:txBody>
      </p:sp>
      <p:sp>
        <p:nvSpPr>
          <p:cNvPr id="15390" name="TextBox 29"/>
          <p:cNvSpPr txBox="1">
            <a:spLocks noChangeArrowheads="1"/>
          </p:cNvSpPr>
          <p:nvPr/>
        </p:nvSpPr>
        <p:spPr bwMode="auto">
          <a:xfrm>
            <a:off x="4691063" y="1606550"/>
            <a:ext cx="777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13.1ksi</a:t>
            </a:r>
          </a:p>
        </p:txBody>
      </p:sp>
      <p:sp>
        <p:nvSpPr>
          <p:cNvPr id="15391" name="TextBox 30"/>
          <p:cNvSpPr txBox="1">
            <a:spLocks noChangeArrowheads="1"/>
          </p:cNvSpPr>
          <p:nvPr/>
        </p:nvSpPr>
        <p:spPr bwMode="auto">
          <a:xfrm>
            <a:off x="4808538" y="2193925"/>
            <a:ext cx="777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17.8ksi</a:t>
            </a:r>
          </a:p>
        </p:txBody>
      </p:sp>
      <p:sp>
        <p:nvSpPr>
          <p:cNvPr id="15392" name="TextBox 33"/>
          <p:cNvSpPr txBox="1">
            <a:spLocks noChangeArrowheads="1"/>
          </p:cNvSpPr>
          <p:nvPr/>
        </p:nvSpPr>
        <p:spPr bwMode="auto">
          <a:xfrm>
            <a:off x="493713" y="712788"/>
            <a:ext cx="1808162" cy="3397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Shear in a W-Shape</a:t>
            </a:r>
          </a:p>
        </p:txBody>
      </p:sp>
      <p:sp>
        <p:nvSpPr>
          <p:cNvPr id="15394" name="Freeform 34"/>
          <p:cNvSpPr>
            <a:spLocks/>
          </p:cNvSpPr>
          <p:nvPr/>
        </p:nvSpPr>
        <p:spPr bwMode="auto">
          <a:xfrm>
            <a:off x="1323975" y="1860550"/>
            <a:ext cx="457200" cy="863600"/>
          </a:xfrm>
          <a:custGeom>
            <a:avLst/>
            <a:gdLst>
              <a:gd name="T0" fmla="*/ 104 w 288"/>
              <a:gd name="T1" fmla="*/ 52 h 544"/>
              <a:gd name="T2" fmla="*/ 0 w 288"/>
              <a:gd name="T3" fmla="*/ 52 h 544"/>
              <a:gd name="T4" fmla="*/ 0 w 288"/>
              <a:gd name="T5" fmla="*/ 0 h 544"/>
              <a:gd name="T6" fmla="*/ 288 w 288"/>
              <a:gd name="T7" fmla="*/ 0 h 544"/>
              <a:gd name="T8" fmla="*/ 288 w 288"/>
              <a:gd name="T9" fmla="*/ 54 h 544"/>
              <a:gd name="T10" fmla="*/ 194 w 288"/>
              <a:gd name="T11" fmla="*/ 54 h 544"/>
              <a:gd name="T12" fmla="*/ 180 w 288"/>
              <a:gd name="T13" fmla="*/ 70 h 544"/>
              <a:gd name="T14" fmla="*/ 172 w 288"/>
              <a:gd name="T15" fmla="*/ 82 h 544"/>
              <a:gd name="T16" fmla="*/ 170 w 288"/>
              <a:gd name="T17" fmla="*/ 444 h 544"/>
              <a:gd name="T18" fmla="*/ 178 w 288"/>
              <a:gd name="T19" fmla="*/ 466 h 544"/>
              <a:gd name="T20" fmla="*/ 194 w 288"/>
              <a:gd name="T21" fmla="*/ 480 h 544"/>
              <a:gd name="T22" fmla="*/ 208 w 288"/>
              <a:gd name="T23" fmla="*/ 488 h 544"/>
              <a:gd name="T24" fmla="*/ 286 w 288"/>
              <a:gd name="T25" fmla="*/ 488 h 544"/>
              <a:gd name="T26" fmla="*/ 286 w 288"/>
              <a:gd name="T27" fmla="*/ 544 h 544"/>
              <a:gd name="T28" fmla="*/ 2 w 288"/>
              <a:gd name="T29" fmla="*/ 544 h 544"/>
              <a:gd name="T30" fmla="*/ 2 w 288"/>
              <a:gd name="T31" fmla="*/ 486 h 544"/>
              <a:gd name="T32" fmla="*/ 106 w 288"/>
              <a:gd name="T33" fmla="*/ 486 h 544"/>
              <a:gd name="T34" fmla="*/ 116 w 288"/>
              <a:gd name="T35" fmla="*/ 474 h 544"/>
              <a:gd name="T36" fmla="*/ 124 w 288"/>
              <a:gd name="T37" fmla="*/ 460 h 544"/>
              <a:gd name="T38" fmla="*/ 130 w 288"/>
              <a:gd name="T39" fmla="*/ 450 h 544"/>
              <a:gd name="T40" fmla="*/ 130 w 288"/>
              <a:gd name="T41" fmla="*/ 84 h 544"/>
              <a:gd name="T42" fmla="*/ 118 w 288"/>
              <a:gd name="T43" fmla="*/ 68 h 544"/>
              <a:gd name="T44" fmla="*/ 104 w 288"/>
              <a:gd name="T45" fmla="*/ 52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95" name="Line 35"/>
          <p:cNvSpPr>
            <a:spLocks noChangeShapeType="1"/>
          </p:cNvSpPr>
          <p:nvPr/>
        </p:nvSpPr>
        <p:spPr bwMode="auto">
          <a:xfrm>
            <a:off x="1530350" y="1993900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96" name="Line 36"/>
          <p:cNvSpPr>
            <a:spLocks noChangeShapeType="1"/>
          </p:cNvSpPr>
          <p:nvPr/>
        </p:nvSpPr>
        <p:spPr bwMode="auto">
          <a:xfrm>
            <a:off x="1593850" y="2001838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97" name="Arc 37"/>
          <p:cNvSpPr>
            <a:spLocks/>
          </p:cNvSpPr>
          <p:nvPr/>
        </p:nvSpPr>
        <p:spPr bwMode="auto">
          <a:xfrm flipV="1">
            <a:off x="1443038" y="2543175"/>
            <a:ext cx="88900" cy="92075"/>
          </a:xfrm>
          <a:custGeom>
            <a:avLst/>
            <a:gdLst>
              <a:gd name="G0" fmla="+- 0 0 0"/>
              <a:gd name="G1" fmla="+- 19413 0 0"/>
              <a:gd name="G2" fmla="+- 21600 0 0"/>
              <a:gd name="T0" fmla="*/ 9471 w 21170"/>
              <a:gd name="T1" fmla="*/ 0 h 19413"/>
              <a:gd name="T2" fmla="*/ 21170 w 21170"/>
              <a:gd name="T3" fmla="*/ 15123 h 19413"/>
              <a:gd name="T4" fmla="*/ 0 w 21170"/>
              <a:gd name="T5" fmla="*/ 19413 h 19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8" name="Arc 38"/>
          <p:cNvSpPr>
            <a:spLocks/>
          </p:cNvSpPr>
          <p:nvPr/>
        </p:nvSpPr>
        <p:spPr bwMode="auto">
          <a:xfrm flipH="1" flipV="1">
            <a:off x="1592263" y="2530475"/>
            <a:ext cx="66675" cy="106363"/>
          </a:xfrm>
          <a:custGeom>
            <a:avLst/>
            <a:gdLst>
              <a:gd name="G0" fmla="+- 0 0 0"/>
              <a:gd name="G1" fmla="+- 21547 0 0"/>
              <a:gd name="G2" fmla="+- 21600 0 0"/>
              <a:gd name="T0" fmla="*/ 1513 w 20742"/>
              <a:gd name="T1" fmla="*/ 0 h 21547"/>
              <a:gd name="T2" fmla="*/ 20742 w 20742"/>
              <a:gd name="T3" fmla="*/ 15521 h 21547"/>
              <a:gd name="T4" fmla="*/ 0 w 20742"/>
              <a:gd name="T5" fmla="*/ 21547 h 2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9" name="Arc 39"/>
          <p:cNvSpPr>
            <a:spLocks/>
          </p:cNvSpPr>
          <p:nvPr/>
        </p:nvSpPr>
        <p:spPr bwMode="auto">
          <a:xfrm>
            <a:off x="1447800" y="1943100"/>
            <a:ext cx="84138" cy="79375"/>
          </a:xfrm>
          <a:custGeom>
            <a:avLst/>
            <a:gdLst>
              <a:gd name="G0" fmla="+- 0 0 0"/>
              <a:gd name="G1" fmla="+- 20367 0 0"/>
              <a:gd name="G2" fmla="+- 21600 0 0"/>
              <a:gd name="T0" fmla="*/ 7194 w 20508"/>
              <a:gd name="T1" fmla="*/ 0 h 20367"/>
              <a:gd name="T2" fmla="*/ 20508 w 20508"/>
              <a:gd name="T3" fmla="*/ 13586 h 20367"/>
              <a:gd name="T4" fmla="*/ 0 w 20508"/>
              <a:gd name="T5" fmla="*/ 20367 h 20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00" name="Arc 40"/>
          <p:cNvSpPr>
            <a:spLocks/>
          </p:cNvSpPr>
          <p:nvPr/>
        </p:nvSpPr>
        <p:spPr bwMode="auto">
          <a:xfrm flipH="1">
            <a:off x="1592263" y="1943100"/>
            <a:ext cx="80962" cy="87313"/>
          </a:xfrm>
          <a:custGeom>
            <a:avLst/>
            <a:gdLst>
              <a:gd name="G0" fmla="+- 0 0 0"/>
              <a:gd name="G1" fmla="+- 18893 0 0"/>
              <a:gd name="G2" fmla="+- 21600 0 0"/>
              <a:gd name="T0" fmla="*/ 10470 w 21085"/>
              <a:gd name="T1" fmla="*/ 0 h 18893"/>
              <a:gd name="T2" fmla="*/ 21085 w 21085"/>
              <a:gd name="T3" fmla="*/ 14205 h 18893"/>
              <a:gd name="T4" fmla="*/ 0 w 21085"/>
              <a:gd name="T5" fmla="*/ 18893 h 18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01" name="Freeform 41"/>
          <p:cNvSpPr>
            <a:spLocks/>
          </p:cNvSpPr>
          <p:nvPr/>
        </p:nvSpPr>
        <p:spPr bwMode="auto">
          <a:xfrm>
            <a:off x="1323975" y="1857375"/>
            <a:ext cx="457200" cy="88900"/>
          </a:xfrm>
          <a:custGeom>
            <a:avLst/>
            <a:gdLst>
              <a:gd name="T0" fmla="*/ 100 w 288"/>
              <a:gd name="T1" fmla="*/ 54 h 56"/>
              <a:gd name="T2" fmla="*/ 0 w 288"/>
              <a:gd name="T3" fmla="*/ 54 h 56"/>
              <a:gd name="T4" fmla="*/ 0 w 288"/>
              <a:gd name="T5" fmla="*/ 0 h 56"/>
              <a:gd name="T6" fmla="*/ 288 w 288"/>
              <a:gd name="T7" fmla="*/ 0 h 56"/>
              <a:gd name="T8" fmla="*/ 288 w 288"/>
              <a:gd name="T9" fmla="*/ 56 h 56"/>
              <a:gd name="T10" fmla="*/ 190 w 288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2" name="Freeform 42"/>
          <p:cNvSpPr>
            <a:spLocks/>
          </p:cNvSpPr>
          <p:nvPr/>
        </p:nvSpPr>
        <p:spPr bwMode="auto">
          <a:xfrm>
            <a:off x="1323975" y="2632075"/>
            <a:ext cx="457200" cy="92075"/>
          </a:xfrm>
          <a:custGeom>
            <a:avLst/>
            <a:gdLst>
              <a:gd name="T0" fmla="*/ 104 w 288"/>
              <a:gd name="T1" fmla="*/ 0 h 58"/>
              <a:gd name="T2" fmla="*/ 0 w 288"/>
              <a:gd name="T3" fmla="*/ 0 h 58"/>
              <a:gd name="T4" fmla="*/ 0 w 288"/>
              <a:gd name="T5" fmla="*/ 58 h 58"/>
              <a:gd name="T6" fmla="*/ 288 w 288"/>
              <a:gd name="T7" fmla="*/ 58 h 58"/>
              <a:gd name="T8" fmla="*/ 288 w 288"/>
              <a:gd name="T9" fmla="*/ 2 h 58"/>
              <a:gd name="T10" fmla="*/ 202 w 288"/>
              <a:gd name="T11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3" name="TextBox 33"/>
          <p:cNvSpPr txBox="1">
            <a:spLocks noChangeArrowheads="1"/>
          </p:cNvSpPr>
          <p:nvPr/>
        </p:nvSpPr>
        <p:spPr bwMode="auto">
          <a:xfrm>
            <a:off x="712788" y="1189038"/>
            <a:ext cx="2932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/>
              <a:t>Example:  W18x50; V = 100 kips</a:t>
            </a:r>
          </a:p>
        </p:txBody>
      </p:sp>
      <p:sp>
        <p:nvSpPr>
          <p:cNvPr id="15404" name="Line 44"/>
          <p:cNvSpPr>
            <a:spLocks noChangeShapeType="1"/>
          </p:cNvSpPr>
          <p:nvPr/>
        </p:nvSpPr>
        <p:spPr bwMode="auto">
          <a:xfrm flipH="1">
            <a:off x="939800" y="1851025"/>
            <a:ext cx="32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5" name="Line 45"/>
          <p:cNvSpPr>
            <a:spLocks noChangeShapeType="1"/>
          </p:cNvSpPr>
          <p:nvPr/>
        </p:nvSpPr>
        <p:spPr bwMode="auto">
          <a:xfrm flipH="1">
            <a:off x="927100" y="2727325"/>
            <a:ext cx="3270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6" name="Line 46"/>
          <p:cNvSpPr>
            <a:spLocks noChangeShapeType="1"/>
          </p:cNvSpPr>
          <p:nvPr/>
        </p:nvSpPr>
        <p:spPr bwMode="auto">
          <a:xfrm>
            <a:off x="1114425" y="1835150"/>
            <a:ext cx="0" cy="904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7" name="Line 47"/>
          <p:cNvSpPr>
            <a:spLocks noChangeShapeType="1"/>
          </p:cNvSpPr>
          <p:nvPr/>
        </p:nvSpPr>
        <p:spPr bwMode="auto">
          <a:xfrm>
            <a:off x="1317625" y="2762250"/>
            <a:ext cx="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8" name="Line 48"/>
          <p:cNvSpPr>
            <a:spLocks noChangeShapeType="1"/>
          </p:cNvSpPr>
          <p:nvPr/>
        </p:nvSpPr>
        <p:spPr bwMode="auto">
          <a:xfrm>
            <a:off x="1784350" y="2759075"/>
            <a:ext cx="0" cy="161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09" name="Line 49"/>
          <p:cNvSpPr>
            <a:spLocks noChangeShapeType="1"/>
          </p:cNvSpPr>
          <p:nvPr/>
        </p:nvSpPr>
        <p:spPr bwMode="auto">
          <a:xfrm>
            <a:off x="1298575" y="2828925"/>
            <a:ext cx="498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0" name="Line 50"/>
          <p:cNvSpPr>
            <a:spLocks noChangeShapeType="1"/>
          </p:cNvSpPr>
          <p:nvPr/>
        </p:nvSpPr>
        <p:spPr bwMode="auto">
          <a:xfrm flipH="1">
            <a:off x="1219200" y="2317750"/>
            <a:ext cx="320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1" name="Line 51"/>
          <p:cNvSpPr>
            <a:spLocks noChangeShapeType="1"/>
          </p:cNvSpPr>
          <p:nvPr/>
        </p:nvSpPr>
        <p:spPr bwMode="auto">
          <a:xfrm>
            <a:off x="1590675" y="2317750"/>
            <a:ext cx="1038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2" name="Line 52"/>
          <p:cNvSpPr>
            <a:spLocks noChangeShapeType="1"/>
          </p:cNvSpPr>
          <p:nvPr/>
        </p:nvSpPr>
        <p:spPr bwMode="auto">
          <a:xfrm>
            <a:off x="1806575" y="2635250"/>
            <a:ext cx="495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3" name="Line 53"/>
          <p:cNvSpPr>
            <a:spLocks noChangeShapeType="1"/>
          </p:cNvSpPr>
          <p:nvPr/>
        </p:nvSpPr>
        <p:spPr bwMode="auto">
          <a:xfrm>
            <a:off x="1812925" y="2727325"/>
            <a:ext cx="485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4" name="Line 54"/>
          <p:cNvSpPr>
            <a:spLocks noChangeShapeType="1"/>
          </p:cNvSpPr>
          <p:nvPr/>
        </p:nvSpPr>
        <p:spPr bwMode="auto">
          <a:xfrm flipV="1">
            <a:off x="2222500" y="2419350"/>
            <a:ext cx="0" cy="22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5" name="Line 55"/>
          <p:cNvSpPr>
            <a:spLocks noChangeShapeType="1"/>
          </p:cNvSpPr>
          <p:nvPr/>
        </p:nvSpPr>
        <p:spPr bwMode="auto">
          <a:xfrm>
            <a:off x="2222500" y="2717800"/>
            <a:ext cx="0" cy="415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6" name="Line 56"/>
          <p:cNvSpPr>
            <a:spLocks noChangeShapeType="1"/>
          </p:cNvSpPr>
          <p:nvPr/>
        </p:nvSpPr>
        <p:spPr bwMode="auto">
          <a:xfrm>
            <a:off x="1825625" y="1851025"/>
            <a:ext cx="27146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7" name="Line 57"/>
          <p:cNvSpPr>
            <a:spLocks noChangeShapeType="1"/>
          </p:cNvSpPr>
          <p:nvPr/>
        </p:nvSpPr>
        <p:spPr bwMode="auto">
          <a:xfrm>
            <a:off x="1828800" y="1946275"/>
            <a:ext cx="27305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8" name="Line 58"/>
          <p:cNvSpPr>
            <a:spLocks noChangeShapeType="1"/>
          </p:cNvSpPr>
          <p:nvPr/>
        </p:nvSpPr>
        <p:spPr bwMode="auto">
          <a:xfrm>
            <a:off x="2320925" y="2635250"/>
            <a:ext cx="2219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9" name="Line 59"/>
          <p:cNvSpPr>
            <a:spLocks noChangeShapeType="1"/>
          </p:cNvSpPr>
          <p:nvPr/>
        </p:nvSpPr>
        <p:spPr bwMode="auto">
          <a:xfrm>
            <a:off x="2324100" y="2727325"/>
            <a:ext cx="2219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0" name="Line 60"/>
          <p:cNvSpPr>
            <a:spLocks noChangeShapeType="1"/>
          </p:cNvSpPr>
          <p:nvPr/>
        </p:nvSpPr>
        <p:spPr bwMode="auto">
          <a:xfrm>
            <a:off x="3568700" y="1841500"/>
            <a:ext cx="0" cy="892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2" name="Freeform 62"/>
          <p:cNvSpPr>
            <a:spLocks/>
          </p:cNvSpPr>
          <p:nvPr/>
        </p:nvSpPr>
        <p:spPr bwMode="auto">
          <a:xfrm>
            <a:off x="3565525" y="1847850"/>
            <a:ext cx="69850" cy="98425"/>
          </a:xfrm>
          <a:custGeom>
            <a:avLst/>
            <a:gdLst>
              <a:gd name="T0" fmla="*/ 0 w 44"/>
              <a:gd name="T1" fmla="*/ 0 h 62"/>
              <a:gd name="T2" fmla="*/ 28 w 44"/>
              <a:gd name="T3" fmla="*/ 14 h 62"/>
              <a:gd name="T4" fmla="*/ 44 w 44"/>
              <a:gd name="T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62">
                <a:moveTo>
                  <a:pt x="0" y="0"/>
                </a:moveTo>
                <a:cubicBezTo>
                  <a:pt x="10" y="2"/>
                  <a:pt x="21" y="4"/>
                  <a:pt x="28" y="14"/>
                </a:cubicBezTo>
                <a:cubicBezTo>
                  <a:pt x="35" y="24"/>
                  <a:pt x="39" y="55"/>
                  <a:pt x="44" y="62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3" name="Line 63"/>
          <p:cNvSpPr>
            <a:spLocks noChangeShapeType="1"/>
          </p:cNvSpPr>
          <p:nvPr/>
        </p:nvSpPr>
        <p:spPr bwMode="auto">
          <a:xfrm>
            <a:off x="3625850" y="1946275"/>
            <a:ext cx="698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4" name="Freeform 64"/>
          <p:cNvSpPr>
            <a:spLocks/>
          </p:cNvSpPr>
          <p:nvPr/>
        </p:nvSpPr>
        <p:spPr bwMode="auto">
          <a:xfrm flipV="1">
            <a:off x="3568700" y="2625725"/>
            <a:ext cx="69850" cy="98425"/>
          </a:xfrm>
          <a:custGeom>
            <a:avLst/>
            <a:gdLst>
              <a:gd name="T0" fmla="*/ 0 w 44"/>
              <a:gd name="T1" fmla="*/ 0 h 62"/>
              <a:gd name="T2" fmla="*/ 28 w 44"/>
              <a:gd name="T3" fmla="*/ 14 h 62"/>
              <a:gd name="T4" fmla="*/ 44 w 44"/>
              <a:gd name="T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62">
                <a:moveTo>
                  <a:pt x="0" y="0"/>
                </a:moveTo>
                <a:cubicBezTo>
                  <a:pt x="10" y="2"/>
                  <a:pt x="21" y="4"/>
                  <a:pt x="28" y="14"/>
                </a:cubicBezTo>
                <a:cubicBezTo>
                  <a:pt x="35" y="24"/>
                  <a:pt x="39" y="55"/>
                  <a:pt x="44" y="62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5" name="Line 65"/>
          <p:cNvSpPr>
            <a:spLocks noChangeShapeType="1"/>
          </p:cNvSpPr>
          <p:nvPr/>
        </p:nvSpPr>
        <p:spPr bwMode="auto">
          <a:xfrm>
            <a:off x="3635375" y="2632075"/>
            <a:ext cx="6826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8" name="Freeform 68"/>
          <p:cNvSpPr>
            <a:spLocks/>
          </p:cNvSpPr>
          <p:nvPr/>
        </p:nvSpPr>
        <p:spPr bwMode="auto">
          <a:xfrm>
            <a:off x="4318000" y="1946275"/>
            <a:ext cx="158750" cy="352425"/>
          </a:xfrm>
          <a:custGeom>
            <a:avLst/>
            <a:gdLst>
              <a:gd name="T0" fmla="*/ 0 w 100"/>
              <a:gd name="T1" fmla="*/ 0 h 206"/>
              <a:gd name="T2" fmla="*/ 36 w 100"/>
              <a:gd name="T3" fmla="*/ 38 h 206"/>
              <a:gd name="T4" fmla="*/ 84 w 100"/>
              <a:gd name="T5" fmla="*/ 126 h 206"/>
              <a:gd name="T6" fmla="*/ 100 w 100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206">
                <a:moveTo>
                  <a:pt x="0" y="0"/>
                </a:moveTo>
                <a:cubicBezTo>
                  <a:pt x="11" y="8"/>
                  <a:pt x="22" y="17"/>
                  <a:pt x="36" y="38"/>
                </a:cubicBezTo>
                <a:cubicBezTo>
                  <a:pt x="50" y="59"/>
                  <a:pt x="73" y="98"/>
                  <a:pt x="84" y="126"/>
                </a:cubicBezTo>
                <a:cubicBezTo>
                  <a:pt x="95" y="154"/>
                  <a:pt x="99" y="194"/>
                  <a:pt x="100" y="206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9" name="Freeform 69"/>
          <p:cNvSpPr>
            <a:spLocks/>
          </p:cNvSpPr>
          <p:nvPr/>
        </p:nvSpPr>
        <p:spPr bwMode="auto">
          <a:xfrm flipV="1">
            <a:off x="4314825" y="2295525"/>
            <a:ext cx="161925" cy="333375"/>
          </a:xfrm>
          <a:custGeom>
            <a:avLst/>
            <a:gdLst>
              <a:gd name="T0" fmla="*/ 0 w 100"/>
              <a:gd name="T1" fmla="*/ 0 h 206"/>
              <a:gd name="T2" fmla="*/ 36 w 100"/>
              <a:gd name="T3" fmla="*/ 38 h 206"/>
              <a:gd name="T4" fmla="*/ 84 w 100"/>
              <a:gd name="T5" fmla="*/ 126 h 206"/>
              <a:gd name="T6" fmla="*/ 100 w 100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206">
                <a:moveTo>
                  <a:pt x="0" y="0"/>
                </a:moveTo>
                <a:cubicBezTo>
                  <a:pt x="11" y="8"/>
                  <a:pt x="22" y="17"/>
                  <a:pt x="36" y="38"/>
                </a:cubicBezTo>
                <a:cubicBezTo>
                  <a:pt x="50" y="59"/>
                  <a:pt x="73" y="98"/>
                  <a:pt x="84" y="126"/>
                </a:cubicBezTo>
                <a:cubicBezTo>
                  <a:pt x="95" y="154"/>
                  <a:pt x="99" y="194"/>
                  <a:pt x="100" y="206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1" name="AutoShape 71"/>
          <p:cNvSpPr>
            <a:spLocks noChangeAspect="1" noChangeArrowheads="1" noTextEdit="1"/>
          </p:cNvSpPr>
          <p:nvPr/>
        </p:nvSpPr>
        <p:spPr bwMode="auto">
          <a:xfrm>
            <a:off x="1196975" y="3865563"/>
            <a:ext cx="27559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500" name="Freeform 140"/>
          <p:cNvSpPr>
            <a:spLocks/>
          </p:cNvSpPr>
          <p:nvPr/>
        </p:nvSpPr>
        <p:spPr bwMode="auto">
          <a:xfrm>
            <a:off x="3635375" y="1671638"/>
            <a:ext cx="222250" cy="284162"/>
          </a:xfrm>
          <a:custGeom>
            <a:avLst/>
            <a:gdLst>
              <a:gd name="T0" fmla="*/ 140 w 140"/>
              <a:gd name="T1" fmla="*/ 7 h 171"/>
              <a:gd name="T2" fmla="*/ 48 w 140"/>
              <a:gd name="T3" fmla="*/ 27 h 171"/>
              <a:gd name="T4" fmla="*/ 0 w 140"/>
              <a:gd name="T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0" h="171">
                <a:moveTo>
                  <a:pt x="140" y="7"/>
                </a:moveTo>
                <a:cubicBezTo>
                  <a:pt x="105" y="3"/>
                  <a:pt x="71" y="0"/>
                  <a:pt x="48" y="27"/>
                </a:cubicBezTo>
                <a:cubicBezTo>
                  <a:pt x="25" y="54"/>
                  <a:pt x="23" y="111"/>
                  <a:pt x="0" y="171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501" name="Freeform 141"/>
          <p:cNvSpPr>
            <a:spLocks/>
          </p:cNvSpPr>
          <p:nvPr/>
        </p:nvSpPr>
        <p:spPr bwMode="auto">
          <a:xfrm>
            <a:off x="4308475" y="1803400"/>
            <a:ext cx="346075" cy="142875"/>
          </a:xfrm>
          <a:custGeom>
            <a:avLst/>
            <a:gdLst>
              <a:gd name="T0" fmla="*/ 218 w 218"/>
              <a:gd name="T1" fmla="*/ 6 h 90"/>
              <a:gd name="T2" fmla="*/ 118 w 218"/>
              <a:gd name="T3" fmla="*/ 14 h 90"/>
              <a:gd name="T4" fmla="*/ 0 w 218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8" h="90">
                <a:moveTo>
                  <a:pt x="218" y="6"/>
                </a:moveTo>
                <a:cubicBezTo>
                  <a:pt x="186" y="3"/>
                  <a:pt x="154" y="0"/>
                  <a:pt x="118" y="14"/>
                </a:cubicBezTo>
                <a:cubicBezTo>
                  <a:pt x="82" y="28"/>
                  <a:pt x="2" y="74"/>
                  <a:pt x="0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502" name="Freeform 142"/>
          <p:cNvSpPr>
            <a:spLocks/>
          </p:cNvSpPr>
          <p:nvPr/>
        </p:nvSpPr>
        <p:spPr bwMode="auto">
          <a:xfrm>
            <a:off x="4454525" y="2209800"/>
            <a:ext cx="454025" cy="174625"/>
          </a:xfrm>
          <a:custGeom>
            <a:avLst/>
            <a:gdLst>
              <a:gd name="T0" fmla="*/ 0 w 272"/>
              <a:gd name="T1" fmla="*/ 42 h 110"/>
              <a:gd name="T2" fmla="*/ 90 w 272"/>
              <a:gd name="T3" fmla="*/ 8 h 110"/>
              <a:gd name="T4" fmla="*/ 184 w 272"/>
              <a:gd name="T5" fmla="*/ 92 h 110"/>
              <a:gd name="T6" fmla="*/ 272 w 272"/>
              <a:gd name="T7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110">
                <a:moveTo>
                  <a:pt x="0" y="42"/>
                </a:moveTo>
                <a:cubicBezTo>
                  <a:pt x="29" y="21"/>
                  <a:pt x="59" y="0"/>
                  <a:pt x="90" y="8"/>
                </a:cubicBezTo>
                <a:cubicBezTo>
                  <a:pt x="121" y="16"/>
                  <a:pt x="154" y="75"/>
                  <a:pt x="184" y="92"/>
                </a:cubicBezTo>
                <a:cubicBezTo>
                  <a:pt x="214" y="109"/>
                  <a:pt x="243" y="109"/>
                  <a:pt x="272" y="11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5503" name="Object 143"/>
          <p:cNvGraphicFramePr>
            <a:graphicFrameLocks noChangeAspect="1"/>
          </p:cNvGraphicFramePr>
          <p:nvPr/>
        </p:nvGraphicFramePr>
        <p:xfrm>
          <a:off x="809625" y="3306763"/>
          <a:ext cx="6302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9" name="Equation" r:id="rId3" imgW="495000" imgH="393480" progId="Equation.DSMT4">
                  <p:embed/>
                </p:oleObj>
              </mc:Choice>
              <mc:Fallback>
                <p:oleObj name="Equation" r:id="rId3" imgW="495000" imgH="393480" progId="Equation.DSMT4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3306763"/>
                        <a:ext cx="630238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04" name="Object 144"/>
          <p:cNvGraphicFramePr>
            <a:graphicFrameLocks noChangeAspect="1"/>
          </p:cNvGraphicFramePr>
          <p:nvPr/>
        </p:nvGraphicFramePr>
        <p:xfrm>
          <a:off x="638175" y="3898900"/>
          <a:ext cx="290988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0" name="Equation" r:id="rId5" imgW="2590560" imgH="634680" progId="Equation.DSMT4">
                  <p:embed/>
                </p:oleObj>
              </mc:Choice>
              <mc:Fallback>
                <p:oleObj name="Equation" r:id="rId5" imgW="2590560" imgH="634680" progId="Equation.DSMT4">
                  <p:embed/>
                  <p:pic>
                    <p:nvPicPr>
                      <p:cNvPr id="0" name="Object 1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3898900"/>
                        <a:ext cx="2909888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06" name="Object 146"/>
          <p:cNvGraphicFramePr>
            <a:graphicFrameLocks noChangeAspect="1"/>
          </p:cNvGraphicFramePr>
          <p:nvPr/>
        </p:nvGraphicFramePr>
        <p:xfrm>
          <a:off x="679450" y="5530850"/>
          <a:ext cx="5002213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1" name="Equation" r:id="rId7" imgW="4508280" imgH="660240" progId="Equation.DSMT4">
                  <p:embed/>
                </p:oleObj>
              </mc:Choice>
              <mc:Fallback>
                <p:oleObj name="Equation" r:id="rId7" imgW="4508280" imgH="660240" progId="Equation.DSMT4">
                  <p:embed/>
                  <p:pic>
                    <p:nvPicPr>
                      <p:cNvPr id="0" name="Object 1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" y="5530850"/>
                        <a:ext cx="5002213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07" name="Object 147"/>
          <p:cNvGraphicFramePr>
            <a:graphicFrameLocks noChangeAspect="1"/>
          </p:cNvGraphicFramePr>
          <p:nvPr/>
        </p:nvGraphicFramePr>
        <p:xfrm>
          <a:off x="641350" y="4765675"/>
          <a:ext cx="29416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2" name="Equation" r:id="rId9" imgW="2616120" imgH="634680" progId="Equation.DSMT4">
                  <p:embed/>
                </p:oleObj>
              </mc:Choice>
              <mc:Fallback>
                <p:oleObj name="Equation" r:id="rId9" imgW="2616120" imgH="634680" progId="Equation.DSMT4">
                  <p:embed/>
                  <p:pic>
                    <p:nvPicPr>
                      <p:cNvPr id="0" name="Object 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4765675"/>
                        <a:ext cx="2941638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08" name="TextBox 84"/>
          <p:cNvSpPr txBox="1">
            <a:spLocks noChangeArrowheads="1"/>
          </p:cNvSpPr>
          <p:nvPr/>
        </p:nvSpPr>
        <p:spPr bwMode="auto">
          <a:xfrm>
            <a:off x="506413" y="192088"/>
            <a:ext cx="908050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/>
              <a:t>SHEAR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89</Words>
  <Application>Microsoft Office PowerPoint</Application>
  <PresentationFormat>On-screen Show (4:3)</PresentationFormat>
  <Paragraphs>41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Symbol</vt:lpstr>
      <vt:lpstr>Office Theme</vt:lpstr>
      <vt:lpstr>MathType 6.0 Equation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Nancy 2</cp:lastModifiedBy>
  <cp:revision>37</cp:revision>
  <dcterms:created xsi:type="dcterms:W3CDTF">2002-01-29T15:08:49Z</dcterms:created>
  <dcterms:modified xsi:type="dcterms:W3CDTF">2018-02-02T23:04:42Z</dcterms:modified>
</cp:coreProperties>
</file>