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C756E7E-8715-4B73-B9E9-30839F80260A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anose="020F0502020204030204" pitchFamily="34" charset="0"/>
              </a:defRPr>
            </a:lvl1pPr>
          </a:lstStyle>
          <a:p>
            <a:fld id="{F7604A1A-770C-47A9-8AC3-ABF094F135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1863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30B95-CDF1-47DF-A474-4986A94EC337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10A71-4850-44CF-99AF-BBA7A0BCAB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448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B5AE9-745F-4555-9C8B-32CDF89D338A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FFB23-9287-4F82-B7DC-A7D571CF1B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172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970F9-5552-41F2-9B7B-5CB0F449FD88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84EA7-1F66-43B4-97C7-668DE5DB4B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72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824D6-5988-4C7F-85DF-4E5ECFF4F12E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A57D0-D7AD-43D8-860E-65567F3E04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2117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13798-E103-478B-B037-964AE4A17D09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8B186-2E73-421C-A82A-E00F78B6DC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879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5F47A-0F6E-4F9E-A420-5FB54D9C95F9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C2342-8840-4BEF-9068-05BD5BB463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6346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703DC-0409-4317-A691-5B245A1EC149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60341-C2FD-42EB-903F-221D17FE89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8011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787E5-7A65-4307-BF63-B35034F4A4A3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6B737-A4D6-4729-B71C-B5FAEC6F52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549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E1D08-6CCF-40B3-A236-D93D1B39090B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B85DA-5D10-4939-9FF4-D814420B6C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311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0E95E-B137-4314-A701-1979D078B789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954D2-3597-4E87-96D9-06A03D3F31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396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BA95B-CD85-4A50-BE8D-50D6A142CA94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EA28C-ADB6-494B-A018-9B9B4C7102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030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B424BD-FE99-479D-A725-E773639EF584}" type="datetimeFigureOut">
              <a:rPr lang="en-US"/>
              <a:pPr>
                <a:defRPr/>
              </a:pPr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0ED8A1D-133C-45C2-974C-7FAF2E047A5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Beams/Beam_Theory.pptx#27. PowerPoint Presentation" TargetMode="External"/><Relationship Id="rId13" Type="http://schemas.openxmlformats.org/officeDocument/2006/relationships/hyperlink" Target="Beams/Beam_Theory.pptx#60. PowerPoint Presentation" TargetMode="External"/><Relationship Id="rId3" Type="http://schemas.openxmlformats.org/officeDocument/2006/relationships/hyperlink" Target="Beams/Beam_Manual.pptx#24. PowerPoint Presentation" TargetMode="External"/><Relationship Id="rId7" Type="http://schemas.openxmlformats.org/officeDocument/2006/relationships/hyperlink" Target="Beams/Beam_Theory.pptx#21. PowerPoint Presentation" TargetMode="External"/><Relationship Id="rId12" Type="http://schemas.openxmlformats.org/officeDocument/2006/relationships/hyperlink" Target="Beams/ADVANCEDBeam_ManualNoncompact.pptx#3. PowerPoint Presentation" TargetMode="External"/><Relationship Id="rId2" Type="http://schemas.openxmlformats.org/officeDocument/2006/relationships/hyperlink" Target="Beams/Beam_Manual.pptx#29. PowerPoint Presentatio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Beams/Beam_Theory.pptx#3. PowerPoint Presentation" TargetMode="External"/><Relationship Id="rId11" Type="http://schemas.openxmlformats.org/officeDocument/2006/relationships/hyperlink" Target="Beams/Beam_Theory.pptx#51. PowerPoint Presentation" TargetMode="External"/><Relationship Id="rId5" Type="http://schemas.openxmlformats.org/officeDocument/2006/relationships/hyperlink" Target="Beams/Beam_Manual.pptx#11. PowerPoint Presentation" TargetMode="External"/><Relationship Id="rId15" Type="http://schemas.openxmlformats.org/officeDocument/2006/relationships/hyperlink" Target="Beams/ADVANCEDBeam_ManualShear.pptx#8. PowerPoint Presentation" TargetMode="External"/><Relationship Id="rId10" Type="http://schemas.openxmlformats.org/officeDocument/2006/relationships/hyperlink" Target="Beams/ADVANCEDBeam_ManualShear.pptx#1. PowerPoint Presentation" TargetMode="External"/><Relationship Id="rId4" Type="http://schemas.openxmlformats.org/officeDocument/2006/relationships/hyperlink" Target="Beams/Beam_Manual.pptx#6. PowerPoint Presentation" TargetMode="External"/><Relationship Id="rId9" Type="http://schemas.openxmlformats.org/officeDocument/2006/relationships/hyperlink" Target="Beams/Beam_Theory.pptx#37. PowerPoint Presentation" TargetMode="External"/><Relationship Id="rId14" Type="http://schemas.openxmlformats.org/officeDocument/2006/relationships/hyperlink" Target="Beams/ADVANCEDBeam_ManualNoncompact.pptx#6. PowerPoint Presentation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Beams/ADVANCEDBeam_ManualComposite.pptx#12. PowerPoint Presentation" TargetMode="External"/><Relationship Id="rId3" Type="http://schemas.openxmlformats.org/officeDocument/2006/relationships/hyperlink" Target="Beams/ADVANCEDBeam_ManualComposite.pptx#18. PowerPoint Presentation" TargetMode="External"/><Relationship Id="rId7" Type="http://schemas.openxmlformats.org/officeDocument/2006/relationships/hyperlink" Target="Beams/ADVANCEDBeam_TheoryComposite.pptx#18. PowerPoint Presentation" TargetMode="External"/><Relationship Id="rId12" Type="http://schemas.openxmlformats.org/officeDocument/2006/relationships/hyperlink" Target="Beams/ADVANCEDBeam_TheoryComposite.pptx#27. PowerPoint Presentation" TargetMode="External"/><Relationship Id="rId2" Type="http://schemas.openxmlformats.org/officeDocument/2006/relationships/hyperlink" Target="Beams/ADVANCEDBeam_ManualComposite.pptx#2. PowerPoint Presentatio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Beams/ADVANCEDBeam_TheoryComposite.pptx#23. PowerPoint Presentation" TargetMode="External"/><Relationship Id="rId11" Type="http://schemas.openxmlformats.org/officeDocument/2006/relationships/hyperlink" Target="Beams/ADVANCEDBeam_TheoryComposite.pptx#25. PowerPoint Presentation" TargetMode="External"/><Relationship Id="rId5" Type="http://schemas.openxmlformats.org/officeDocument/2006/relationships/hyperlink" Target="Beams/ADVANCEDBeam_TheoryComposite.pptx#12. PowerPoint Presentation" TargetMode="External"/><Relationship Id="rId10" Type="http://schemas.openxmlformats.org/officeDocument/2006/relationships/hyperlink" Target="Beams/ADVANCEDBeam_TheoryFatigue.pptx#1. PowerPoint Presentation" TargetMode="External"/><Relationship Id="rId4" Type="http://schemas.openxmlformats.org/officeDocument/2006/relationships/hyperlink" Target="Beams/ADVANCEDBeam_TheoryComposite.pptx#2. PowerPoint Presentation" TargetMode="External"/><Relationship Id="rId9" Type="http://schemas.openxmlformats.org/officeDocument/2006/relationships/hyperlink" Target="Beams/ADVANCEDBeam_ManualComposite.pptx#24. PowerPoint Presenta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28"/>
          <p:cNvSpPr txBox="1">
            <a:spLocks noChangeArrowheads="1"/>
          </p:cNvSpPr>
          <p:nvPr/>
        </p:nvSpPr>
        <p:spPr bwMode="auto">
          <a:xfrm>
            <a:off x="4186238" y="5356225"/>
            <a:ext cx="1119187" cy="695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2" action="ppaction://hlinkpres?slideindex=29&amp;slidetitle=PowerPoint Presentation"/>
              </a:rPr>
              <a:t>Deflection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2" action="ppaction://hlinkpres?slideindex=29&amp;slidetitle=PowerPoint Presentation"/>
              </a:rPr>
              <a:t>Slide # </a:t>
            </a:r>
            <a:r>
              <a:rPr lang="en-US" altLang="en-US" sz="1400" dirty="0" smtClean="0">
                <a:latin typeface="Calibri" panose="020F0502020204030204" pitchFamily="34" charset="0"/>
                <a:hlinkClick r:id="rId2" action="ppaction://hlinkpres?slideindex=29&amp;slidetitle=PowerPoint Presentation"/>
              </a:rPr>
              <a:t>29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6" name="Bent-Up Arrow 55"/>
          <p:cNvSpPr/>
          <p:nvPr/>
        </p:nvSpPr>
        <p:spPr>
          <a:xfrm rot="5400000">
            <a:off x="1688306" y="3493295"/>
            <a:ext cx="1095375" cy="3973512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TextBox 28"/>
          <p:cNvSpPr txBox="1">
            <a:spLocks noChangeArrowheads="1"/>
          </p:cNvSpPr>
          <p:nvPr/>
        </p:nvSpPr>
        <p:spPr bwMode="auto">
          <a:xfrm>
            <a:off x="4175125" y="4211638"/>
            <a:ext cx="1530350" cy="695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3" action="ppaction://hlinkpres?slideindex=24&amp;slidetitle=PowerPoint Presentation"/>
              </a:rPr>
              <a:t>Shear Strength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3" action="ppaction://hlinkpres?slideindex=24&amp;slidetitle=PowerPoint Presentation"/>
              </a:rPr>
              <a:t>Slides # 24 to </a:t>
            </a:r>
            <a:r>
              <a:rPr lang="en-US" altLang="en-US" sz="1400" dirty="0" smtClean="0">
                <a:latin typeface="Calibri" panose="020F0502020204030204" pitchFamily="34" charset="0"/>
                <a:hlinkClick r:id="rId3" action="ppaction://hlinkpres?slideindex=24&amp;slidetitle=PowerPoint Presentation"/>
              </a:rPr>
              <a:t>28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8" name="TextBox 28"/>
          <p:cNvSpPr txBox="1">
            <a:spLocks noChangeArrowheads="1"/>
          </p:cNvSpPr>
          <p:nvPr/>
        </p:nvSpPr>
        <p:spPr bwMode="auto">
          <a:xfrm>
            <a:off x="4151313" y="3395663"/>
            <a:ext cx="1476375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6&amp;slidetitle=PowerPoint Presentation"/>
              </a:rPr>
              <a:t>Local Buckling Criteria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6&amp;slidetitle=PowerPoint Presentation"/>
              </a:rPr>
              <a:t>Slides # 6 to 10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/>
        </p:nvSpPr>
        <p:spPr bwMode="auto">
          <a:xfrm>
            <a:off x="4141788" y="1816100"/>
            <a:ext cx="1485900" cy="1468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5" action="ppaction://hlinkpres?slideindex=11&amp;slidetitle=PowerPoint Presentation"/>
              </a:rPr>
              <a:t>W-Shape Compact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5" action="ppaction://hlinkpres?slideindex=11&amp;slidetitle=PowerPoint Presentation"/>
              </a:rPr>
              <a:t>Slides # 11 to 23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22" name="Bent-Up Arrow 21"/>
          <p:cNvSpPr/>
          <p:nvPr/>
        </p:nvSpPr>
        <p:spPr>
          <a:xfrm rot="5400000">
            <a:off x="1664494" y="2323306"/>
            <a:ext cx="1095375" cy="3973513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Bent-Up Arrow 48"/>
          <p:cNvSpPr/>
          <p:nvPr/>
        </p:nvSpPr>
        <p:spPr>
          <a:xfrm rot="5400000">
            <a:off x="1651794" y="1485107"/>
            <a:ext cx="1081087" cy="39306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Bent-Up Arrow 41"/>
          <p:cNvSpPr/>
          <p:nvPr/>
        </p:nvSpPr>
        <p:spPr>
          <a:xfrm rot="5400000">
            <a:off x="1682750" y="723901"/>
            <a:ext cx="1023937" cy="3929062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Bent-Up Arrow 42"/>
          <p:cNvSpPr/>
          <p:nvPr/>
        </p:nvSpPr>
        <p:spPr>
          <a:xfrm rot="5400000">
            <a:off x="1663700" y="-49212"/>
            <a:ext cx="1033463" cy="3932237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476250" y="1862138"/>
            <a:ext cx="1185863" cy="4995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60" name="TextBox 3"/>
          <p:cNvSpPr txBox="1">
            <a:spLocks noChangeArrowheads="1"/>
          </p:cNvSpPr>
          <p:nvPr/>
        </p:nvSpPr>
        <p:spPr bwMode="auto">
          <a:xfrm>
            <a:off x="708025" y="0"/>
            <a:ext cx="2563813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BEAM MEMBERS</a:t>
            </a:r>
          </a:p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OVERVIEW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963613"/>
            <a:ext cx="2292350" cy="646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BEAM TEMPLATE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Beam_Template.ppt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65375" y="974725"/>
            <a:ext cx="2127250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BEAM THEORY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Beam_Theory.ppt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10100" y="985838"/>
            <a:ext cx="2538413" cy="641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BEAM Manual</a:t>
            </a:r>
          </a:p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Beam_Manual.ppt</a:t>
            </a:r>
          </a:p>
        </p:txBody>
      </p:sp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1617663" y="1816100"/>
            <a:ext cx="2027237" cy="719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6" action="ppaction://hlinkpres?slideindex=3&amp;slidetitle=PowerPoint Presentation"/>
              </a:rPr>
              <a:t>Yield and Plastic Moment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6" action="ppaction://hlinkpres?slideindex=3&amp;slidetitle=PowerPoint Presentation"/>
              </a:rPr>
              <a:t>Slides # 3 to 20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1641475" y="2598738"/>
            <a:ext cx="2027238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7" action="ppaction://hlinkpres?slideindex=21&amp;slidetitle=PowerPoint Presentation"/>
              </a:rPr>
              <a:t>Lateral Torsional Buckling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7" action="ppaction://hlinkpres?slideindex=21&amp;slidetitle=PowerPoint Presentation"/>
              </a:rPr>
              <a:t>Slides # 21 to 26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1652588" y="3382963"/>
            <a:ext cx="2027237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8" action="ppaction://hlinkpres?slideindex=27&amp;slidetitle=PowerPoint Presentation"/>
              </a:rPr>
              <a:t>Local Buckling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8" action="ppaction://hlinkpres?slideindex=27&amp;slidetitle=PowerPoint Presentation"/>
              </a:rPr>
              <a:t>Slides # 27 to 36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5718175" y="2717800"/>
            <a:ext cx="3425825" cy="676275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1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i="1">
                <a:latin typeface="Calibri" panose="020F0502020204030204" pitchFamily="34" charset="0"/>
              </a:rPr>
              <a:t>ADVANCED TOPICS Noncompact/Slender</a:t>
            </a:r>
          </a:p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ADVANCEDBeam_ManualNoncompact.ppt</a:t>
            </a:r>
          </a:p>
        </p:txBody>
      </p:sp>
      <p:sp>
        <p:nvSpPr>
          <p:cNvPr id="16" name="Bent-Up Arrow 15"/>
          <p:cNvSpPr/>
          <p:nvPr/>
        </p:nvSpPr>
        <p:spPr>
          <a:xfrm rot="5400000">
            <a:off x="534987" y="1293813"/>
            <a:ext cx="811213" cy="1443038"/>
          </a:xfrm>
          <a:prstGeom prst="bentUpArrow">
            <a:avLst>
              <a:gd name="adj1" fmla="val 19506"/>
              <a:gd name="adj2" fmla="val 30556"/>
              <a:gd name="adj3" fmla="val 34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Bent-Up Arrow 16"/>
          <p:cNvSpPr/>
          <p:nvPr/>
        </p:nvSpPr>
        <p:spPr>
          <a:xfrm rot="5400000">
            <a:off x="398463" y="1938338"/>
            <a:ext cx="1095375" cy="1463675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Bent-Up Arrow 17"/>
          <p:cNvSpPr/>
          <p:nvPr/>
        </p:nvSpPr>
        <p:spPr>
          <a:xfrm rot="5400000">
            <a:off x="400844" y="2712244"/>
            <a:ext cx="1093788" cy="14668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724401" y="178593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5" name="TextBox 35"/>
          <p:cNvSpPr txBox="1">
            <a:spLocks noChangeArrowheads="1"/>
          </p:cNvSpPr>
          <p:nvPr/>
        </p:nvSpPr>
        <p:spPr bwMode="auto">
          <a:xfrm rot="-5400000">
            <a:off x="-96837" y="2786063"/>
            <a:ext cx="1900237" cy="3063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FLEXURE</a:t>
            </a:r>
          </a:p>
        </p:txBody>
      </p:sp>
      <p:sp>
        <p:nvSpPr>
          <p:cNvPr id="38" name="TextBox 28"/>
          <p:cNvSpPr txBox="1">
            <a:spLocks noChangeArrowheads="1"/>
          </p:cNvSpPr>
          <p:nvPr/>
        </p:nvSpPr>
        <p:spPr bwMode="auto">
          <a:xfrm>
            <a:off x="1676400" y="4256088"/>
            <a:ext cx="2025650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9" action="ppaction://hlinkpres?slideindex=37&amp;slidetitle=PowerPoint Presentation"/>
              </a:rPr>
              <a:t>Shear Strength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9" action="ppaction://hlinkpres?slideindex=37&amp;slidetitle=PowerPoint Presentation"/>
              </a:rPr>
              <a:t>Slides # 37 to 50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39" name="TextBox 28"/>
          <p:cNvSpPr txBox="1">
            <a:spLocks noChangeArrowheads="1"/>
          </p:cNvSpPr>
          <p:nvPr/>
        </p:nvSpPr>
        <p:spPr bwMode="auto">
          <a:xfrm>
            <a:off x="4379913" y="6197600"/>
            <a:ext cx="2051050" cy="493713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0" action="ppaction://hlinkpres?slideindex=1&amp;slidetitle=PowerPoint Presentation"/>
              </a:rPr>
              <a:t>Tension Field Action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0" action="ppaction://hlinkpres?slideindex=1&amp;slidetitle=PowerPoint Presentation"/>
              </a:rPr>
              <a:t>Slides #1-7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/>
        </p:nvSpPr>
        <p:spPr bwMode="auto">
          <a:xfrm>
            <a:off x="1684338" y="5287963"/>
            <a:ext cx="2027237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1" action="ppaction://hlinkpres?slideindex=51&amp;slidetitle=PowerPoint Presentation"/>
              </a:rPr>
              <a:t>Deflection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1" action="ppaction://hlinkpres?slideindex=51&amp;slidetitle=PowerPoint Presentation"/>
              </a:rPr>
              <a:t>Slides # 51-59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7081838" y="3565525"/>
            <a:ext cx="2062162" cy="676275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2" action="ppaction://hlinkpres?slideindex=3&amp;slidetitle=PowerPoint Presentation"/>
              </a:rPr>
              <a:t>Non-Compact Flange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2" action="ppaction://hlinkpres?slideindex=3&amp;slidetitle=PowerPoint Presentation"/>
              </a:rPr>
              <a:t>Slides # 3-5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4" name="Bent-Up Arrow 43"/>
          <p:cNvSpPr/>
          <p:nvPr/>
        </p:nvSpPr>
        <p:spPr>
          <a:xfrm rot="5400000">
            <a:off x="428625" y="3549650"/>
            <a:ext cx="1093788" cy="1512888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Bent-Up Arrow 44"/>
          <p:cNvSpPr/>
          <p:nvPr/>
        </p:nvSpPr>
        <p:spPr>
          <a:xfrm rot="5400000">
            <a:off x="270669" y="4602957"/>
            <a:ext cx="1360487" cy="1454150"/>
          </a:xfrm>
          <a:prstGeom prst="bentUpArrow">
            <a:avLst>
              <a:gd name="adj1" fmla="val 14744"/>
              <a:gd name="adj2" fmla="val 1884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82" name="TextBox 36"/>
          <p:cNvSpPr txBox="1">
            <a:spLocks noChangeArrowheads="1"/>
          </p:cNvSpPr>
          <p:nvPr/>
        </p:nvSpPr>
        <p:spPr bwMode="auto">
          <a:xfrm rot="-5400000">
            <a:off x="431007" y="4431506"/>
            <a:ext cx="798512" cy="307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SHEAR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7861301" y="3465512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Bent-Up Arrow 46"/>
          <p:cNvSpPr/>
          <p:nvPr/>
        </p:nvSpPr>
        <p:spPr>
          <a:xfrm rot="10800000" flipH="1">
            <a:off x="5614988" y="2000250"/>
            <a:ext cx="2317750" cy="755650"/>
          </a:xfrm>
          <a:prstGeom prst="bentUpArrow">
            <a:avLst>
              <a:gd name="adj1" fmla="val 20932"/>
              <a:gd name="adj2" fmla="val 22357"/>
              <a:gd name="adj3" fmla="val 422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rot="5400000">
            <a:off x="4710113" y="330358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28"/>
          <p:cNvSpPr txBox="1">
            <a:spLocks noChangeArrowheads="1"/>
          </p:cNvSpPr>
          <p:nvPr/>
        </p:nvSpPr>
        <p:spPr bwMode="auto">
          <a:xfrm>
            <a:off x="1682750" y="6113463"/>
            <a:ext cx="2025650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3" action="ppaction://hlinkpres?slideindex=60&amp;slidetitle=PowerPoint Presentation"/>
              </a:rPr>
              <a:t>Vibration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3" action="ppaction://hlinkpres?slideindex=60&amp;slidetitle=PowerPoint Presentation"/>
              </a:rPr>
              <a:t>Slides # 60-61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0" name="TextBox 28"/>
          <p:cNvSpPr txBox="1">
            <a:spLocks noChangeArrowheads="1"/>
          </p:cNvSpPr>
          <p:nvPr/>
        </p:nvSpPr>
        <p:spPr bwMode="auto">
          <a:xfrm>
            <a:off x="7081838" y="4387850"/>
            <a:ext cx="2062162" cy="676275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4" action="ppaction://hlinkpres?slideindex=6&amp;slidetitle=PowerPoint Presentation"/>
              </a:rPr>
              <a:t>Slender Webs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4" action="ppaction://hlinkpres?slideindex=6&amp;slidetitle=PowerPoint Presentation"/>
              </a:rPr>
              <a:t>Slides # 6-14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 rot="5400000">
            <a:off x="7832726" y="428783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28"/>
          <p:cNvSpPr txBox="1">
            <a:spLocks noChangeArrowheads="1"/>
          </p:cNvSpPr>
          <p:nvPr/>
        </p:nvSpPr>
        <p:spPr bwMode="auto">
          <a:xfrm>
            <a:off x="6707188" y="6157913"/>
            <a:ext cx="2411412" cy="51276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5" action="ppaction://hlinkpres?slideindex=8&amp;slidetitle=PowerPoint Presentation"/>
              </a:rPr>
              <a:t>Design of Shear Stiffeners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5" action="ppaction://hlinkpres?slideindex=8&amp;slidetitle=PowerPoint Presentation"/>
              </a:rPr>
              <a:t>Slides #</a:t>
            </a:r>
            <a:r>
              <a:rPr lang="en-US" altLang="en-US" sz="1400" dirty="0" smtClean="0">
                <a:latin typeface="Calibri" panose="020F0502020204030204" pitchFamily="34" charset="0"/>
                <a:hlinkClick r:id="rId15" action="ppaction://hlinkpres?slideindex=8&amp;slidetitle=PowerPoint Presentation"/>
              </a:rPr>
              <a:t>8-12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8" name="TextBox 28"/>
          <p:cNvSpPr txBox="1">
            <a:spLocks noChangeArrowheads="1"/>
          </p:cNvSpPr>
          <p:nvPr/>
        </p:nvSpPr>
        <p:spPr bwMode="auto">
          <a:xfrm>
            <a:off x="5419725" y="5448300"/>
            <a:ext cx="3044825" cy="527050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i="1">
                <a:latin typeface="Calibri" panose="020F0502020204030204" pitchFamily="34" charset="0"/>
              </a:rPr>
              <a:t>ADVANCED TOPICS Shear</a:t>
            </a:r>
          </a:p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ADVANCEDBeam_ManualShear.ppt 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 rot="5400000">
            <a:off x="5746751" y="610393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Bent-Up Arrow 59"/>
          <p:cNvSpPr/>
          <p:nvPr/>
        </p:nvSpPr>
        <p:spPr>
          <a:xfrm rot="10800000" flipH="1">
            <a:off x="5638800" y="4497388"/>
            <a:ext cx="981075" cy="976312"/>
          </a:xfrm>
          <a:prstGeom prst="bentUpArrow">
            <a:avLst>
              <a:gd name="adj1" fmla="val 15655"/>
              <a:gd name="adj2" fmla="val 16421"/>
              <a:gd name="adj3" fmla="val 316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7534276" y="61150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3444875" y="614363"/>
            <a:ext cx="166688" cy="369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3438525" y="592138"/>
            <a:ext cx="5705475" cy="155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5741988" y="811213"/>
            <a:ext cx="157162" cy="190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5729288" y="319088"/>
            <a:ext cx="166687" cy="219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730875" y="217488"/>
            <a:ext cx="3413125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Bent-Up Arrow 45"/>
          <p:cNvSpPr/>
          <p:nvPr/>
        </p:nvSpPr>
        <p:spPr>
          <a:xfrm rot="5400000">
            <a:off x="412750" y="5568950"/>
            <a:ext cx="1095375" cy="1482725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00" name="TextBox 51"/>
          <p:cNvSpPr txBox="1">
            <a:spLocks noChangeArrowheads="1"/>
          </p:cNvSpPr>
          <p:nvPr/>
        </p:nvSpPr>
        <p:spPr bwMode="auto">
          <a:xfrm rot="-5400000">
            <a:off x="126207" y="5985669"/>
            <a:ext cx="1436687" cy="307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>
                <a:latin typeface="Calibri" panose="020F0502020204030204" pitchFamily="34" charset="0"/>
              </a:rPr>
              <a:t>SERVICEABILITY</a:t>
            </a:r>
          </a:p>
        </p:txBody>
      </p:sp>
      <p:sp>
        <p:nvSpPr>
          <p:cNvPr id="2101" name="TextBox 51"/>
          <p:cNvSpPr txBox="1">
            <a:spLocks noChangeArrowheads="1"/>
          </p:cNvSpPr>
          <p:nvPr/>
        </p:nvSpPr>
        <p:spPr bwMode="auto">
          <a:xfrm>
            <a:off x="3259138" y="166688"/>
            <a:ext cx="568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1 of 2</a:t>
            </a:r>
          </a:p>
        </p:txBody>
      </p:sp>
      <p:sp>
        <p:nvSpPr>
          <p:cNvPr id="2103" name="Line 55"/>
          <p:cNvSpPr>
            <a:spLocks noChangeShapeType="1"/>
          </p:cNvSpPr>
          <p:nvPr/>
        </p:nvSpPr>
        <p:spPr bwMode="auto">
          <a:xfrm>
            <a:off x="2622550" y="1576388"/>
            <a:ext cx="0" cy="331787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4" name="Line 56"/>
          <p:cNvSpPr>
            <a:spLocks noChangeShapeType="1"/>
          </p:cNvSpPr>
          <p:nvPr/>
        </p:nvSpPr>
        <p:spPr bwMode="auto">
          <a:xfrm>
            <a:off x="2582863" y="2471738"/>
            <a:ext cx="0" cy="250825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5" name="Line 57"/>
          <p:cNvSpPr>
            <a:spLocks noChangeShapeType="1"/>
          </p:cNvSpPr>
          <p:nvPr/>
        </p:nvSpPr>
        <p:spPr bwMode="auto">
          <a:xfrm>
            <a:off x="2563813" y="3265488"/>
            <a:ext cx="0" cy="331787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1550988" y="515938"/>
            <a:ext cx="3522662" cy="733425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>
                <a:latin typeface="+mn-lt"/>
                <a:cs typeface="+mn-cs"/>
              </a:rPr>
              <a:t>ADVANCED TOPICS Composite Theory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</a:rPr>
              <a:t>ADVANCEDBeam_TheoryComposite.ppt</a:t>
            </a:r>
          </a:p>
        </p:txBody>
      </p:sp>
      <p:sp>
        <p:nvSpPr>
          <p:cNvPr id="37" name="TextBox 28"/>
          <p:cNvSpPr txBox="1">
            <a:spLocks noChangeArrowheads="1"/>
          </p:cNvSpPr>
          <p:nvPr/>
        </p:nvSpPr>
        <p:spPr bwMode="auto">
          <a:xfrm>
            <a:off x="6207125" y="2212975"/>
            <a:ext cx="2025650" cy="1339850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2" action="ppaction://hlinkpres?slideindex=2&amp;slidetitle=PowerPoint Presentation"/>
              </a:rPr>
              <a:t>Flexural </a:t>
            </a:r>
            <a:r>
              <a:rPr lang="en-US" sz="1400" dirty="0">
                <a:latin typeface="+mn-lt"/>
                <a:cs typeface="+mn-cs"/>
                <a:hlinkClick r:id="rId2" action="ppaction://hlinkpres?slideindex=2&amp;slidetitle=PowerPoint Presentation"/>
              </a:rPr>
              <a:t>Strength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2" action="ppaction://hlinkpres?slideindex=2&amp;slidetitle=PowerPoint Presentation"/>
              </a:rPr>
              <a:t>Fully Composite Slides #2-11</a:t>
            </a:r>
            <a:endParaRPr lang="en-US" sz="1400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</a:rPr>
              <a:t>and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3" action="ppaction://hlinkpres?slideindex=18&amp;slidetitle=PowerPoint Presentation"/>
              </a:rPr>
              <a:t>Partially Composite Slides #18-23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5305425" y="1198563"/>
            <a:ext cx="3503613" cy="746125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i="1">
                <a:latin typeface="Calibri" panose="020F0502020204030204" pitchFamily="34" charset="0"/>
              </a:rPr>
              <a:t>ADVANCED TOPICS Composite Manual</a:t>
            </a:r>
          </a:p>
          <a:p>
            <a:pPr algn="ctr"/>
            <a:r>
              <a:rPr lang="en-US" altLang="en-US" sz="1400">
                <a:latin typeface="Calibri" panose="020F0502020204030204" pitchFamily="34" charset="0"/>
              </a:rPr>
              <a:t>ADVANCEDBeam_ManualComposite.ppt</a:t>
            </a:r>
          </a:p>
        </p:txBody>
      </p:sp>
      <p:sp>
        <p:nvSpPr>
          <p:cNvPr id="54" name="TextBox 28"/>
          <p:cNvSpPr txBox="1">
            <a:spLocks noChangeArrowheads="1"/>
          </p:cNvSpPr>
          <p:nvPr/>
        </p:nvSpPr>
        <p:spPr bwMode="auto">
          <a:xfrm>
            <a:off x="3727450" y="5942013"/>
            <a:ext cx="3071813" cy="762000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</a:rPr>
              <a:t>ADVANCED TOPICS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</a:rPr>
              <a:t>ADVANCEDBeam_TheoryFatigue.ppt</a:t>
            </a:r>
          </a:p>
        </p:txBody>
      </p:sp>
      <p:sp>
        <p:nvSpPr>
          <p:cNvPr id="55" name="TextBox 28"/>
          <p:cNvSpPr txBox="1">
            <a:spLocks noChangeArrowheads="1"/>
          </p:cNvSpPr>
          <p:nvPr/>
        </p:nvSpPr>
        <p:spPr bwMode="auto">
          <a:xfrm>
            <a:off x="1395413" y="1403350"/>
            <a:ext cx="2027237" cy="655638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2&amp;slidetitle=PowerPoint Presentation"/>
              </a:rPr>
              <a:t>Overview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4" action="ppaction://hlinkpres?slideindex=2&amp;slidetitle=PowerPoint Presentation"/>
              </a:rPr>
              <a:t>Slides # 2-11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6" name="TextBox 28"/>
          <p:cNvSpPr txBox="1">
            <a:spLocks noChangeArrowheads="1"/>
          </p:cNvSpPr>
          <p:nvPr/>
        </p:nvSpPr>
        <p:spPr bwMode="auto">
          <a:xfrm>
            <a:off x="1406525" y="2216150"/>
            <a:ext cx="2025650" cy="1338263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5" action="ppaction://hlinkpres?slideindex=12&amp;slidetitle=PowerPoint Presentation"/>
              </a:rPr>
              <a:t>Flexural Strength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5" action="ppaction://hlinkpres?slideindex=12&amp;slidetitle=PowerPoint Presentation"/>
              </a:rPr>
              <a:t>Fully Composite Slides #12-17</a:t>
            </a:r>
            <a:endParaRPr lang="en-US" altLang="en-US" sz="14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</a:rPr>
              <a:t>and 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6" action="ppaction://hlinkpres?slideindex=23&amp;slidetitle=PowerPoint Presentation"/>
              </a:rPr>
              <a:t>Partially Composite Slides #23-24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7" name="TextBox 28"/>
          <p:cNvSpPr txBox="1">
            <a:spLocks noChangeArrowheads="1"/>
          </p:cNvSpPr>
          <p:nvPr/>
        </p:nvSpPr>
        <p:spPr bwMode="auto">
          <a:xfrm>
            <a:off x="1403350" y="3748088"/>
            <a:ext cx="2027238" cy="636587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7" action="ppaction://hlinkpres?slideindex=18&amp;slidetitle=PowerPoint Presentation"/>
              </a:rPr>
              <a:t>Shear Transfer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7" action="ppaction://hlinkpres?slideindex=18&amp;slidetitle=PowerPoint Presentation"/>
              </a:rPr>
              <a:t>Slides # 18-22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59" name="TextBox 28"/>
          <p:cNvSpPr txBox="1">
            <a:spLocks noChangeArrowheads="1"/>
          </p:cNvSpPr>
          <p:nvPr/>
        </p:nvSpPr>
        <p:spPr bwMode="auto">
          <a:xfrm>
            <a:off x="6307138" y="3722688"/>
            <a:ext cx="1922462" cy="668337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8" action="ppaction://hlinkpres?slideindex=12&amp;slidetitle=PowerPoint Presentation"/>
              </a:rPr>
              <a:t>Shear Stud Strength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8" action="ppaction://hlinkpres?slideindex=12&amp;slidetitle=PowerPoint Presentation"/>
              </a:rPr>
              <a:t>Slides # 12-17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60" name="TextBox 28"/>
          <p:cNvSpPr txBox="1">
            <a:spLocks noChangeArrowheads="1"/>
          </p:cNvSpPr>
          <p:nvPr/>
        </p:nvSpPr>
        <p:spPr bwMode="auto">
          <a:xfrm>
            <a:off x="6316663" y="4533900"/>
            <a:ext cx="1938337" cy="663575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2">
                <a:lumMod val="40000"/>
                <a:lumOff val="6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dirty="0">
                <a:latin typeface="Calibri" panose="020F0502020204030204" pitchFamily="34" charset="0"/>
                <a:hlinkClick r:id="rId9" action="ppaction://hlinkpres?slideindex=24&amp;slidetitle=PowerPoint Presentation"/>
              </a:rPr>
              <a:t>Deflection</a:t>
            </a:r>
          </a:p>
          <a:p>
            <a:pPr algn="ctr"/>
            <a:r>
              <a:rPr lang="en-US" altLang="en-US" sz="1400" dirty="0">
                <a:latin typeface="Calibri" panose="020F0502020204030204" pitchFamily="34" charset="0"/>
                <a:hlinkClick r:id="rId9" action="ppaction://hlinkpres?slideindex=24&amp;slidetitle=PowerPoint Presentation"/>
              </a:rPr>
              <a:t>Slides # </a:t>
            </a:r>
            <a:r>
              <a:rPr lang="en-US" altLang="en-US" sz="1400" dirty="0" smtClean="0">
                <a:latin typeface="Calibri" panose="020F0502020204030204" pitchFamily="34" charset="0"/>
                <a:hlinkClick r:id="rId9" action="ppaction://hlinkpres?slideindex=24&amp;slidetitle=PowerPoint Presentation"/>
              </a:rPr>
              <a:t>24-28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61" name="TextBox 28"/>
          <p:cNvSpPr txBox="1">
            <a:spLocks noChangeArrowheads="1"/>
          </p:cNvSpPr>
          <p:nvPr/>
        </p:nvSpPr>
        <p:spPr bwMode="auto">
          <a:xfrm>
            <a:off x="7048500" y="6038850"/>
            <a:ext cx="1785938" cy="657225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0" action="ppaction://hlinkpres?slideindex=1&amp;slidetitle=PowerPoint Presentation"/>
              </a:rPr>
              <a:t>Fatigue </a:t>
            </a:r>
          </a:p>
          <a:p>
            <a:pPr algn="ctr" eaLnBrk="1" hangingPunct="1"/>
            <a:r>
              <a:rPr lang="en-US" altLang="en-US" sz="1400">
                <a:latin typeface="Calibri" panose="020F0502020204030204" pitchFamily="34" charset="0"/>
                <a:hlinkClick r:id="rId10" action="ppaction://hlinkpres?slideindex=1&amp;slidetitle=PowerPoint Presentation"/>
              </a:rPr>
              <a:t>Slides # 1 to 15</a:t>
            </a:r>
            <a:endParaRPr lang="en-US" altLang="en-US" sz="1400">
              <a:latin typeface="Calibri" panose="020F0502020204030204" pitchFamily="34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2246313" y="135413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>
            <a:off x="2219326" y="2151062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5400000">
            <a:off x="2203451" y="3679825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>
            <a:off x="7018338" y="3716337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5400000">
            <a:off x="7016751" y="4525962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6767513" y="63182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Bent-Up Arrow 67"/>
          <p:cNvSpPr/>
          <p:nvPr/>
        </p:nvSpPr>
        <p:spPr>
          <a:xfrm rot="10800000" flipH="1">
            <a:off x="0" y="211138"/>
            <a:ext cx="6607175" cy="1000125"/>
          </a:xfrm>
          <a:prstGeom prst="bentUpArrow">
            <a:avLst>
              <a:gd name="adj1" fmla="val 16602"/>
              <a:gd name="adj2" fmla="val 18304"/>
              <a:gd name="adj3" fmla="val 284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Bent-Up Arrow 70"/>
          <p:cNvSpPr/>
          <p:nvPr/>
        </p:nvSpPr>
        <p:spPr>
          <a:xfrm rot="5400000" flipH="1">
            <a:off x="782638" y="730250"/>
            <a:ext cx="774700" cy="755650"/>
          </a:xfrm>
          <a:prstGeom prst="bentUpArrow">
            <a:avLst>
              <a:gd name="adj1" fmla="val 20932"/>
              <a:gd name="adj2" fmla="val 22357"/>
              <a:gd name="adj3" fmla="val 422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592138"/>
            <a:ext cx="947738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93" name="TextBox 72"/>
          <p:cNvSpPr txBox="1">
            <a:spLocks noChangeArrowheads="1"/>
          </p:cNvSpPr>
          <p:nvPr/>
        </p:nvSpPr>
        <p:spPr bwMode="auto">
          <a:xfrm>
            <a:off x="6581775" y="0"/>
            <a:ext cx="25622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BEAM MEMBERS</a:t>
            </a:r>
          </a:p>
          <a:p>
            <a:pPr algn="ctr" eaLnBrk="1" hangingPunct="1"/>
            <a:r>
              <a:rPr lang="en-US" altLang="en-US">
                <a:latin typeface="Calibri" panose="020F0502020204030204" pitchFamily="34" charset="0"/>
              </a:rPr>
              <a:t>OVERVIEW</a:t>
            </a:r>
          </a:p>
        </p:txBody>
      </p:sp>
      <p:cxnSp>
        <p:nvCxnSpPr>
          <p:cNvPr id="76" name="Straight Arrow Connector 75"/>
          <p:cNvCxnSpPr>
            <a:stCxn id="56" idx="3"/>
            <a:endCxn id="37" idx="1"/>
          </p:cNvCxnSpPr>
          <p:nvPr/>
        </p:nvCxnSpPr>
        <p:spPr>
          <a:xfrm flipV="1">
            <a:off x="3432175" y="2882900"/>
            <a:ext cx="2774950" cy="1588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57" idx="3"/>
          </p:cNvCxnSpPr>
          <p:nvPr/>
        </p:nvCxnSpPr>
        <p:spPr>
          <a:xfrm flipV="1">
            <a:off x="3430588" y="4059238"/>
            <a:ext cx="2862262" cy="6350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1389063" y="4532313"/>
            <a:ext cx="2027237" cy="636587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1" action="ppaction://hlinkpres?slideindex=25&amp;slidetitle=PowerPoint Presentation"/>
              </a:rPr>
              <a:t>Serviceability</a:t>
            </a:r>
          </a:p>
          <a:p>
            <a:pPr algn="ctr" eaLnBrk="1" hangingPunct="1"/>
            <a:r>
              <a:rPr lang="en-US" altLang="en-US" sz="1400" dirty="0">
                <a:latin typeface="Calibri" panose="020F0502020204030204" pitchFamily="34" charset="0"/>
                <a:hlinkClick r:id="rId11" action="ppaction://hlinkpres?slideindex=25&amp;slidetitle=PowerPoint Presentation"/>
              </a:rPr>
              <a:t>Slides # 25-26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2162176" y="4489450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8"/>
          <p:cNvSpPr txBox="1">
            <a:spLocks noChangeArrowheads="1"/>
          </p:cNvSpPr>
          <p:nvPr/>
        </p:nvSpPr>
        <p:spPr bwMode="auto">
          <a:xfrm>
            <a:off x="1373188" y="5340350"/>
            <a:ext cx="2027237" cy="636588"/>
          </a:xfrm>
          <a:prstGeom prst="rect">
            <a:avLst/>
          </a:prstGeom>
          <a:solidFill>
            <a:srgbClr val="FFC000"/>
          </a:solidFill>
          <a:ln w="76200">
            <a:solidFill>
              <a:schemeClr val="accent3">
                <a:lumMod val="60000"/>
                <a:lumOff val="40000"/>
              </a:schemeClr>
            </a:solidFill>
            <a:bevel/>
            <a:headEnd/>
            <a:tailEnd/>
          </a:ln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2" action="ppaction://hlinkpres?slideindex=27&amp;slidetitle=PowerPoint Presentation"/>
              </a:rPr>
              <a:t>Shear Strength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2" action="ppaction://hlinkpres?slideindex=27&amp;slidetitle=PowerPoint Presentation"/>
              </a:rPr>
              <a:t>Slide # 27</a:t>
            </a:r>
            <a:endParaRPr lang="en-US" sz="1400" dirty="0">
              <a:latin typeface="+mn-lt"/>
              <a:cs typeface="+mn-cs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rot="5400000">
            <a:off x="2147888" y="5299075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16200000" flipH="1">
            <a:off x="6851650" y="2022475"/>
            <a:ext cx="438150" cy="0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26" idx="3"/>
          </p:cNvCxnSpPr>
          <p:nvPr/>
        </p:nvCxnSpPr>
        <p:spPr>
          <a:xfrm>
            <a:off x="3416300" y="4849813"/>
            <a:ext cx="2874963" cy="6350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2" name="TextBox 30"/>
          <p:cNvSpPr txBox="1">
            <a:spLocks noChangeArrowheads="1"/>
          </p:cNvSpPr>
          <p:nvPr/>
        </p:nvSpPr>
        <p:spPr bwMode="auto">
          <a:xfrm>
            <a:off x="7585075" y="579438"/>
            <a:ext cx="5699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2 of 2</a:t>
            </a:r>
          </a:p>
        </p:txBody>
      </p:sp>
      <p:sp>
        <p:nvSpPr>
          <p:cNvPr id="43" name="Bent-Up Arrow 42"/>
          <p:cNvSpPr/>
          <p:nvPr/>
        </p:nvSpPr>
        <p:spPr>
          <a:xfrm rot="5400000">
            <a:off x="1774825" y="4394201"/>
            <a:ext cx="1127125" cy="3130550"/>
          </a:xfrm>
          <a:prstGeom prst="bentUpArrow">
            <a:avLst>
              <a:gd name="adj1" fmla="val 14744"/>
              <a:gd name="adj2" fmla="val 1814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3"/>
          <p:cNvSpPr/>
          <p:nvPr/>
        </p:nvSpPr>
        <p:spPr>
          <a:xfrm rot="16200000">
            <a:off x="-2047874" y="3400425"/>
            <a:ext cx="5808662" cy="192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</TotalTime>
  <Words>193</Words>
  <Application>Microsoft Office PowerPoint</Application>
  <PresentationFormat>On-screen Show (4:3)</PresentationFormat>
  <Paragraphs>75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civjan</dc:creator>
  <cp:lastModifiedBy>Nancy 2</cp:lastModifiedBy>
  <cp:revision>62</cp:revision>
  <dcterms:created xsi:type="dcterms:W3CDTF">2008-03-31T18:29:02Z</dcterms:created>
  <dcterms:modified xsi:type="dcterms:W3CDTF">2018-01-30T22:41:26Z</dcterms:modified>
</cp:coreProperties>
</file>