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9" r:id="rId1"/>
  </p:sldMasterIdLst>
  <p:notesMasterIdLst>
    <p:notesMasterId r:id="rId29"/>
  </p:notesMasterIdLst>
  <p:handoutMasterIdLst>
    <p:handoutMasterId r:id="rId30"/>
  </p:handoutMasterIdLst>
  <p:sldIdLst>
    <p:sldId id="295" r:id="rId2"/>
    <p:sldId id="368" r:id="rId3"/>
    <p:sldId id="392" r:id="rId4"/>
    <p:sldId id="371" r:id="rId5"/>
    <p:sldId id="370" r:id="rId6"/>
    <p:sldId id="351" r:id="rId7"/>
    <p:sldId id="395" r:id="rId8"/>
    <p:sldId id="378" r:id="rId9"/>
    <p:sldId id="372" r:id="rId10"/>
    <p:sldId id="356" r:id="rId11"/>
    <p:sldId id="390" r:id="rId12"/>
    <p:sldId id="346" r:id="rId13"/>
    <p:sldId id="374" r:id="rId14"/>
    <p:sldId id="375" r:id="rId15"/>
    <p:sldId id="376" r:id="rId16"/>
    <p:sldId id="366" r:id="rId17"/>
    <p:sldId id="391" r:id="rId18"/>
    <p:sldId id="385" r:id="rId19"/>
    <p:sldId id="397" r:id="rId20"/>
    <p:sldId id="396" r:id="rId21"/>
    <p:sldId id="399" r:id="rId22"/>
    <p:sldId id="387" r:id="rId23"/>
    <p:sldId id="384" r:id="rId24"/>
    <p:sldId id="367" r:id="rId25"/>
    <p:sldId id="388" r:id="rId26"/>
    <p:sldId id="400" r:id="rId27"/>
    <p:sldId id="377" r:id="rId28"/>
  </p:sldIdLst>
  <p:sldSz cx="12192000" cy="6858000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CCFF"/>
    <a:srgbClr val="9F9F9F"/>
    <a:srgbClr val="949494"/>
    <a:srgbClr val="9B2D1F"/>
    <a:srgbClr val="C00000"/>
    <a:srgbClr val="FFFFFF"/>
    <a:srgbClr val="979797"/>
    <a:srgbClr val="ADAD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>
        <p:guide orient="horz" pos="2160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1588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0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-1588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0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-1588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0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000" i="1"/>
            </a:lvl1pPr>
          </a:lstStyle>
          <a:p>
            <a:fld id="{636736E3-75D9-4681-B054-04BE8078A5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48888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1588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0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-1588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0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-1588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0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000" i="1"/>
            </a:lvl1pPr>
          </a:lstStyle>
          <a:p>
            <a:fld id="{77CB8B95-1AA6-4073-BA60-DA424384DD3C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4163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09" tIns="47755" rIns="95509" bIns="4775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1751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9900" y="727075"/>
            <a:ext cx="6373813" cy="35861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24444090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92179CE-FDE1-4AA6-A027-CBCA51A40206}" type="slidenum">
              <a:rPr lang="en-US" altLang="en-US" sz="1000"/>
              <a:pPr/>
              <a:t>1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29259548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21E4F83-29A4-4DE7-98DF-8849080AE7B6}" type="slidenum">
              <a:rPr lang="en-US" altLang="en-US" sz="1000"/>
              <a:pPr/>
              <a:t>10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16509242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EAFAE9B-5535-409E-9E57-0395F32E86D2}" type="slidenum">
              <a:rPr lang="en-US" altLang="en-US" sz="1000"/>
              <a:pPr/>
              <a:t>11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8526695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8B80473-F312-4B08-A5DC-6531510E0ABB}" type="slidenum">
              <a:rPr lang="en-US" altLang="en-US" sz="1000"/>
              <a:pPr/>
              <a:t>12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9355427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FE63DB0-4F27-4474-8FC2-22E442E6D793}" type="slidenum">
              <a:rPr lang="en-US" altLang="en-US" sz="1000"/>
              <a:pPr/>
              <a:t>13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14172606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8EA6FBB-F220-4199-932C-41FC66F166A6}" type="slidenum">
              <a:rPr lang="en-US" altLang="en-US" sz="1000"/>
              <a:pPr/>
              <a:t>14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20174578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EACE4E7-FFD9-4CB8-A6C7-BFDD1A0FC5A8}" type="slidenum">
              <a:rPr lang="en-US" altLang="en-US" sz="1000"/>
              <a:pPr/>
              <a:t>15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28487555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9473B13-392F-4188-ADCF-13711A6E3423}" type="slidenum">
              <a:rPr lang="en-US" altLang="en-US" sz="1000"/>
              <a:pPr/>
              <a:t>16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37879706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5B20545-6A5D-4B0F-A1A3-66C4F83E9E3B}" type="slidenum">
              <a:rPr lang="en-US" altLang="en-US" sz="1000"/>
              <a:pPr/>
              <a:t>17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5938554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E11B262-22DE-4EA6-A0E3-891E6F9A5C01}" type="slidenum">
              <a:rPr lang="en-US" altLang="en-US" sz="1000"/>
              <a:pPr/>
              <a:t>18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20086286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403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9761" tIns="0" rIns="19761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6CF9144D-1D67-4A8E-A7D0-1211AF6F6D8C}" type="slidenum">
              <a:rPr lang="en-US" altLang="en-US" sz="1000" i="1"/>
              <a:pPr algn="r"/>
              <a:t>19</a:t>
            </a:fld>
            <a:endParaRPr lang="en-US" altLang="en-US" sz="1000" i="1"/>
          </a:p>
        </p:txBody>
      </p:sp>
    </p:spTree>
    <p:extLst>
      <p:ext uri="{BB962C8B-B14F-4D97-AF65-F5344CB8AC3E}">
        <p14:creationId xmlns:p14="http://schemas.microsoft.com/office/powerpoint/2010/main" val="4072648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00A63BB-4414-4173-A24D-3F80D2489649}" type="slidenum">
              <a:rPr lang="en-US" altLang="en-US" sz="1000"/>
              <a:pPr/>
              <a:t>2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39740777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403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9761" tIns="0" rIns="19761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DAD5EDBB-6A70-43EE-A55E-016C8B6625BE}" type="slidenum">
              <a:rPr lang="en-US" altLang="en-US" sz="1000" i="1"/>
              <a:pPr algn="r"/>
              <a:t>20</a:t>
            </a:fld>
            <a:endParaRPr lang="en-US" altLang="en-US" sz="1000" i="1"/>
          </a:p>
        </p:txBody>
      </p:sp>
    </p:spTree>
    <p:extLst>
      <p:ext uri="{BB962C8B-B14F-4D97-AF65-F5344CB8AC3E}">
        <p14:creationId xmlns:p14="http://schemas.microsoft.com/office/powerpoint/2010/main" val="28538604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403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9761" tIns="0" rIns="19761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7F4888FC-EEFA-44A5-A21C-F4F984DBD8A7}" type="slidenum">
              <a:rPr lang="en-US" altLang="en-US" sz="1000" i="1"/>
              <a:pPr algn="r"/>
              <a:t>21</a:t>
            </a:fld>
            <a:endParaRPr lang="en-US" altLang="en-US" sz="1000" i="1"/>
          </a:p>
        </p:txBody>
      </p:sp>
    </p:spTree>
    <p:extLst>
      <p:ext uri="{BB962C8B-B14F-4D97-AF65-F5344CB8AC3E}">
        <p14:creationId xmlns:p14="http://schemas.microsoft.com/office/powerpoint/2010/main" val="10743107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5B694E0-109E-46A8-9D41-B5535D902D5D}" type="slidenum">
              <a:rPr lang="en-US" altLang="en-US" sz="1000"/>
              <a:pPr/>
              <a:t>22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22303312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CAF9087-A1DD-4460-8777-26C2ED10CF6B}" type="slidenum">
              <a:rPr lang="en-US" altLang="en-US" sz="1000"/>
              <a:pPr/>
              <a:t>23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6337215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26BC797-FCF9-45D6-AA18-17FBDC943257}" type="slidenum">
              <a:rPr lang="en-US" altLang="en-US" sz="1000"/>
              <a:pPr/>
              <a:t>24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4482440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9FD0A20-08F2-498D-AF8C-DB3C4B967DF3}" type="slidenum">
              <a:rPr lang="en-US" altLang="en-US" sz="1000"/>
              <a:pPr/>
              <a:t>25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3389185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7892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9761" tIns="0" rIns="19761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599E2FDD-5AA6-4B45-9E96-392AFC98449E}" type="slidenum">
              <a:rPr lang="en-US" altLang="en-US" sz="1000" i="1"/>
              <a:pPr algn="r"/>
              <a:t>26</a:t>
            </a:fld>
            <a:endParaRPr lang="en-US" altLang="en-US" sz="1000" i="1"/>
          </a:p>
        </p:txBody>
      </p:sp>
    </p:spTree>
    <p:extLst>
      <p:ext uri="{BB962C8B-B14F-4D97-AF65-F5344CB8AC3E}">
        <p14:creationId xmlns:p14="http://schemas.microsoft.com/office/powerpoint/2010/main" val="29263235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53BE18B-07E9-4276-83AE-400C8E101DDE}" type="slidenum">
              <a:rPr lang="en-US" altLang="en-US" sz="1000"/>
              <a:pPr/>
              <a:t>27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2308368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0849AC6-7320-4988-82D6-1AC3A3CED5B6}" type="slidenum">
              <a:rPr lang="en-US" altLang="en-US" sz="1000"/>
              <a:pPr/>
              <a:t>3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22243305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C6AB45E-C414-4987-957D-0CCBFE672E27}" type="slidenum">
              <a:rPr lang="en-US" altLang="en-US" sz="1000"/>
              <a:pPr/>
              <a:t>4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21740066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7627F4E-867F-40A3-AEC9-AE64FBBFAD1E}" type="slidenum">
              <a:rPr lang="en-US" altLang="en-US" sz="1000"/>
              <a:pPr/>
              <a:t>5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35578668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36BAE0C-C945-425C-B513-F6A1F060E11B}" type="slidenum">
              <a:rPr lang="en-US" altLang="en-US" sz="1000"/>
              <a:pPr/>
              <a:t>6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29743917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7892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9761" tIns="0" rIns="19761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623DF6A4-CCEF-419F-8549-57C86E0F1F47}" type="slidenum">
              <a:rPr lang="en-US" altLang="en-US" sz="1000" i="1"/>
              <a:pPr algn="r"/>
              <a:t>7</a:t>
            </a:fld>
            <a:endParaRPr lang="en-US" altLang="en-US" sz="1000" i="1"/>
          </a:p>
        </p:txBody>
      </p:sp>
    </p:spTree>
    <p:extLst>
      <p:ext uri="{BB962C8B-B14F-4D97-AF65-F5344CB8AC3E}">
        <p14:creationId xmlns:p14="http://schemas.microsoft.com/office/powerpoint/2010/main" val="16652875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29A4835-F11A-4F00-B477-A0D195312747}" type="slidenum">
              <a:rPr lang="en-US" altLang="en-US" sz="1000"/>
              <a:pPr/>
              <a:t>8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31259126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06AFF63-01AF-4FAD-B234-D2C405ADE46E}" type="slidenum">
              <a:rPr lang="en-US" altLang="en-US" sz="1000"/>
              <a:pPr/>
              <a:t>9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1622328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Composite Beam Theory</a:t>
            </a:r>
            <a:endParaRPr lang="en-US" dirty="0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AB09241-7652-40FF-9BC2-5A789326C3A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4867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Composite Beam Theory</a:t>
            </a:r>
            <a:endParaRPr lang="en-US" dirty="0"/>
          </a:p>
        </p:txBody>
      </p:sp>
      <p:sp>
        <p:nvSpPr>
          <p:cNvPr id="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7626299-1EF3-4772-B252-AAC2DF5B1C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537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r>
              <a:rPr lang="en-US"/>
              <a:t>Composite Beam Theory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BCBCBC"/>
                </a:solidFill>
              </a:defRPr>
            </a:lvl1pPr>
          </a:lstStyle>
          <a:p>
            <a:fld id="{79E2C21F-6E86-46B8-BDB9-ED35AE84526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" name="Date Placeholder 13"/>
          <p:cNvSpPr>
            <a:spLocks noGrp="1"/>
          </p:cNvSpPr>
          <p:nvPr>
            <p:ph type="dt" sz="half" idx="2"/>
          </p:nvPr>
        </p:nvSpPr>
        <p:spPr>
          <a:xfrm>
            <a:off x="1367367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2BC3B99A-C871-4633-8014-4964E7147895}" type="datetime1">
              <a:rPr lang="en-US"/>
              <a:pPr>
                <a:defRPr/>
              </a:pPr>
              <a:t>8/19/2024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84DA51-3A6B-23D7-9A50-E360615C422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8462" y="5760720"/>
            <a:ext cx="920376" cy="9144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4043" r:id="rId1"/>
    <p:sldLayoutId id="2147484044" r:id="rId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anose="05020102010507070707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anose="05000000000000000000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anose="05040102010807070707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856821" y="379990"/>
            <a:ext cx="8229600" cy="18288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innerShdw blurRad="63500" dist="50800" dir="2700000">
              <a:schemeClr val="tx1">
                <a:lumMod val="50000"/>
                <a:alpha val="50000"/>
              </a:schemeClr>
            </a:innerShdw>
          </a:effectLst>
          <a:scene3d>
            <a:camera prst="orthographicFront"/>
            <a:lightRig rig="soft" dir="t">
              <a:rot lat="0" lon="0" rev="16800000"/>
            </a:lightRig>
          </a:scene3d>
          <a:sp3d prstMaterial="plastic">
            <a:bevelT w="25400"/>
          </a:sp3d>
        </p:spPr>
        <p:txBody>
          <a:bodyPr anchor="ctr"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54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Teaching Modules for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sz="54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Steel Instruction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842968" y="2728531"/>
            <a:ext cx="8243453" cy="2272145"/>
          </a:xfrm>
          <a:prstGeom prst="rect">
            <a:avLst/>
          </a:prstGeom>
          <a:solidFill>
            <a:schemeClr val="bg1">
              <a:lumMod val="65000"/>
              <a:lumOff val="35000"/>
              <a:alpha val="62000"/>
            </a:schemeClr>
          </a:solidFill>
          <a:ln w="101600">
            <a:solidFill>
              <a:schemeClr val="tx1"/>
            </a:solidFill>
          </a:ln>
          <a:effectLst>
            <a:innerShdw blurRad="63500" dist="50800" dir="2700000">
              <a:schemeClr val="tx1">
                <a:lumMod val="50000"/>
                <a:alpha val="50000"/>
              </a:schemeClr>
            </a:innerShdw>
          </a:effectLst>
          <a:scene3d>
            <a:camera prst="orthographicFront"/>
            <a:lightRig rig="soft" dir="t">
              <a:rot lat="0" lon="0" rev="16800000"/>
            </a:lightRig>
          </a:scene3d>
          <a:sp3d prstMaterial="plastic">
            <a:bevelT w="25400"/>
          </a:sp3d>
        </p:spPr>
        <p:txBody>
          <a:bodyPr anchor="ctr"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Advanced Flexure Design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sz="40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COMPOSITE BEAM THEORY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E0824A7-538B-4203-B63A-9375ABF02C7E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Composite Beam Theory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827587" y="5520417"/>
            <a:ext cx="2536825" cy="4603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Developed by Scott Civjan</a:t>
            </a:r>
          </a:p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University of Massachusetts, Amherst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2427289" y="1089026"/>
            <a:ext cx="7304087" cy="493871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315" name="Text Box 43"/>
          <p:cNvSpPr txBox="1">
            <a:spLocks noChangeArrowheads="1"/>
          </p:cNvSpPr>
          <p:nvPr/>
        </p:nvSpPr>
        <p:spPr bwMode="auto">
          <a:xfrm>
            <a:off x="3932238" y="3306763"/>
            <a:ext cx="4159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>
                <a:solidFill>
                  <a:schemeClr val="bg1"/>
                </a:solidFill>
              </a:rPr>
              <a:t>Slab/Deck Span</a:t>
            </a:r>
          </a:p>
        </p:txBody>
      </p:sp>
      <p:sp>
        <p:nvSpPr>
          <p:cNvPr id="13316" name="Text Box 45"/>
          <p:cNvSpPr txBox="1">
            <a:spLocks noChangeArrowheads="1"/>
          </p:cNvSpPr>
          <p:nvPr/>
        </p:nvSpPr>
        <p:spPr bwMode="auto">
          <a:xfrm>
            <a:off x="5135563" y="1411288"/>
            <a:ext cx="1466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>
                <a:solidFill>
                  <a:schemeClr val="bg1"/>
                </a:solidFill>
              </a:rPr>
              <a:t>Girder</a:t>
            </a:r>
          </a:p>
        </p:txBody>
      </p:sp>
      <p:sp>
        <p:nvSpPr>
          <p:cNvPr id="13317" name="Text Box 47"/>
          <p:cNvSpPr txBox="1">
            <a:spLocks noChangeArrowheads="1"/>
          </p:cNvSpPr>
          <p:nvPr/>
        </p:nvSpPr>
        <p:spPr bwMode="auto">
          <a:xfrm>
            <a:off x="8259763" y="1235075"/>
            <a:ext cx="17192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solidFill>
                  <a:schemeClr val="bg1"/>
                </a:solidFill>
              </a:rPr>
              <a:t>Column</a:t>
            </a:r>
          </a:p>
        </p:txBody>
      </p:sp>
      <p:sp>
        <p:nvSpPr>
          <p:cNvPr id="13318" name="Text Box 45"/>
          <p:cNvSpPr txBox="1">
            <a:spLocks noChangeArrowheads="1"/>
          </p:cNvSpPr>
          <p:nvPr/>
        </p:nvSpPr>
        <p:spPr bwMode="auto">
          <a:xfrm rot="-5400000">
            <a:off x="4132263" y="2528888"/>
            <a:ext cx="1466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solidFill>
                  <a:schemeClr val="bg1"/>
                </a:solidFill>
              </a:rPr>
              <a:t>Beam</a:t>
            </a:r>
          </a:p>
        </p:txBody>
      </p:sp>
      <p:sp>
        <p:nvSpPr>
          <p:cNvPr id="48" name="Slide Number Placeholder 4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815132F-27C7-4045-9C9B-F9AD7EA97AB5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10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49" name="Footer Placeholder 4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Composite Beam Theory</a:t>
            </a:r>
            <a:endParaRPr lang="en-US" dirty="0"/>
          </a:p>
        </p:txBody>
      </p:sp>
      <p:sp>
        <p:nvSpPr>
          <p:cNvPr id="13321" name="TextBox 28"/>
          <p:cNvSpPr txBox="1">
            <a:spLocks noChangeArrowheads="1"/>
          </p:cNvSpPr>
          <p:nvPr/>
        </p:nvSpPr>
        <p:spPr bwMode="auto">
          <a:xfrm>
            <a:off x="3770314" y="348170"/>
            <a:ext cx="4383087" cy="58477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chemeClr val="bg1"/>
                </a:solidFill>
              </a:rPr>
              <a:t>Typical Framing</a:t>
            </a:r>
          </a:p>
        </p:txBody>
      </p:sp>
      <p:sp>
        <p:nvSpPr>
          <p:cNvPr id="13322" name="Freeform 52"/>
          <p:cNvSpPr>
            <a:spLocks/>
          </p:cNvSpPr>
          <p:nvPr/>
        </p:nvSpPr>
        <p:spPr bwMode="auto">
          <a:xfrm>
            <a:off x="3657601" y="3638551"/>
            <a:ext cx="4581525" cy="200025"/>
          </a:xfrm>
          <a:custGeom>
            <a:avLst/>
            <a:gdLst>
              <a:gd name="T0" fmla="*/ 181451250 w 2886"/>
              <a:gd name="T1" fmla="*/ 317539688 h 126"/>
              <a:gd name="T2" fmla="*/ 0 w 2886"/>
              <a:gd name="T3" fmla="*/ 151209375 h 126"/>
              <a:gd name="T4" fmla="*/ 2147483647 w 2886"/>
              <a:gd name="T5" fmla="*/ 151209375 h 126"/>
              <a:gd name="T6" fmla="*/ 2147483647 w 2886"/>
              <a:gd name="T7" fmla="*/ 0 h 126"/>
              <a:gd name="T8" fmla="*/ 0 60000 65536"/>
              <a:gd name="T9" fmla="*/ 0 60000 65536"/>
              <a:gd name="T10" fmla="*/ 0 60000 65536"/>
              <a:gd name="T11" fmla="*/ 0 60000 65536"/>
              <a:gd name="T12" fmla="*/ 0 w 2886"/>
              <a:gd name="T13" fmla="*/ 0 h 126"/>
              <a:gd name="T14" fmla="*/ 2886 w 2886"/>
              <a:gd name="T15" fmla="*/ 126 h 1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6" h="126">
                <a:moveTo>
                  <a:pt x="72" y="126"/>
                </a:moveTo>
                <a:lnTo>
                  <a:pt x="0" y="60"/>
                </a:lnTo>
                <a:lnTo>
                  <a:pt x="2886" y="60"/>
                </a:lnTo>
                <a:lnTo>
                  <a:pt x="2790" y="0"/>
                </a:lnTo>
              </a:path>
            </a:pathLst>
          </a:custGeom>
          <a:noFill/>
          <a:ln w="28575" cap="flat" cmpd="sng">
            <a:solidFill>
              <a:schemeClr val="bg1"/>
            </a:solidFill>
            <a:prstDash val="solid"/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3323" name="Group 57"/>
          <p:cNvGrpSpPr>
            <a:grpSpLocks/>
          </p:cNvGrpSpPr>
          <p:nvPr/>
        </p:nvGrpSpPr>
        <p:grpSpPr bwMode="auto">
          <a:xfrm>
            <a:off x="3248025" y="1711326"/>
            <a:ext cx="311150" cy="301625"/>
            <a:chOff x="1254" y="3142"/>
            <a:chExt cx="196" cy="190"/>
          </a:xfrm>
        </p:grpSpPr>
        <p:sp>
          <p:nvSpPr>
            <p:cNvPr id="13344" name="Line 54"/>
            <p:cNvSpPr>
              <a:spLocks noChangeShapeType="1"/>
            </p:cNvSpPr>
            <p:nvPr/>
          </p:nvSpPr>
          <p:spPr bwMode="auto">
            <a:xfrm>
              <a:off x="1260" y="3142"/>
              <a:ext cx="0" cy="188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5" name="Line 55"/>
            <p:cNvSpPr>
              <a:spLocks noChangeShapeType="1"/>
            </p:cNvSpPr>
            <p:nvPr/>
          </p:nvSpPr>
          <p:spPr bwMode="auto">
            <a:xfrm>
              <a:off x="1446" y="3144"/>
              <a:ext cx="0" cy="188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6" name="Line 56"/>
            <p:cNvSpPr>
              <a:spLocks noChangeShapeType="1"/>
            </p:cNvSpPr>
            <p:nvPr/>
          </p:nvSpPr>
          <p:spPr bwMode="auto">
            <a:xfrm>
              <a:off x="1254" y="3240"/>
              <a:ext cx="196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324" name="Group 66"/>
          <p:cNvGrpSpPr>
            <a:grpSpLocks/>
          </p:cNvGrpSpPr>
          <p:nvPr/>
        </p:nvGrpSpPr>
        <p:grpSpPr bwMode="auto">
          <a:xfrm>
            <a:off x="3267075" y="4406901"/>
            <a:ext cx="311150" cy="301625"/>
            <a:chOff x="1254" y="3142"/>
            <a:chExt cx="196" cy="190"/>
          </a:xfrm>
        </p:grpSpPr>
        <p:sp>
          <p:nvSpPr>
            <p:cNvPr id="13341" name="Line 67"/>
            <p:cNvSpPr>
              <a:spLocks noChangeShapeType="1"/>
            </p:cNvSpPr>
            <p:nvPr/>
          </p:nvSpPr>
          <p:spPr bwMode="auto">
            <a:xfrm>
              <a:off x="1260" y="3142"/>
              <a:ext cx="0" cy="188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2" name="Line 68"/>
            <p:cNvSpPr>
              <a:spLocks noChangeShapeType="1"/>
            </p:cNvSpPr>
            <p:nvPr/>
          </p:nvSpPr>
          <p:spPr bwMode="auto">
            <a:xfrm>
              <a:off x="1446" y="3144"/>
              <a:ext cx="0" cy="188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3" name="Line 69"/>
            <p:cNvSpPr>
              <a:spLocks noChangeShapeType="1"/>
            </p:cNvSpPr>
            <p:nvPr/>
          </p:nvSpPr>
          <p:spPr bwMode="auto">
            <a:xfrm>
              <a:off x="1254" y="3240"/>
              <a:ext cx="196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325" name="Group 70"/>
          <p:cNvGrpSpPr>
            <a:grpSpLocks/>
          </p:cNvGrpSpPr>
          <p:nvPr/>
        </p:nvGrpSpPr>
        <p:grpSpPr bwMode="auto">
          <a:xfrm>
            <a:off x="8305800" y="4406901"/>
            <a:ext cx="311150" cy="301625"/>
            <a:chOff x="1254" y="3142"/>
            <a:chExt cx="196" cy="190"/>
          </a:xfrm>
        </p:grpSpPr>
        <p:sp>
          <p:nvSpPr>
            <p:cNvPr id="13338" name="Line 71"/>
            <p:cNvSpPr>
              <a:spLocks noChangeShapeType="1"/>
            </p:cNvSpPr>
            <p:nvPr/>
          </p:nvSpPr>
          <p:spPr bwMode="auto">
            <a:xfrm>
              <a:off x="1260" y="3142"/>
              <a:ext cx="0" cy="188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9" name="Line 72"/>
            <p:cNvSpPr>
              <a:spLocks noChangeShapeType="1"/>
            </p:cNvSpPr>
            <p:nvPr/>
          </p:nvSpPr>
          <p:spPr bwMode="auto">
            <a:xfrm>
              <a:off x="1446" y="3144"/>
              <a:ext cx="0" cy="188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0" name="Line 73"/>
            <p:cNvSpPr>
              <a:spLocks noChangeShapeType="1"/>
            </p:cNvSpPr>
            <p:nvPr/>
          </p:nvSpPr>
          <p:spPr bwMode="auto">
            <a:xfrm>
              <a:off x="1254" y="3240"/>
              <a:ext cx="196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326" name="Group 74"/>
          <p:cNvGrpSpPr>
            <a:grpSpLocks/>
          </p:cNvGrpSpPr>
          <p:nvPr/>
        </p:nvGrpSpPr>
        <p:grpSpPr bwMode="auto">
          <a:xfrm>
            <a:off x="8315325" y="1701801"/>
            <a:ext cx="311150" cy="301625"/>
            <a:chOff x="1254" y="3142"/>
            <a:chExt cx="196" cy="190"/>
          </a:xfrm>
        </p:grpSpPr>
        <p:sp>
          <p:nvSpPr>
            <p:cNvPr id="13335" name="Line 75"/>
            <p:cNvSpPr>
              <a:spLocks noChangeShapeType="1"/>
            </p:cNvSpPr>
            <p:nvPr/>
          </p:nvSpPr>
          <p:spPr bwMode="auto">
            <a:xfrm>
              <a:off x="1260" y="3142"/>
              <a:ext cx="0" cy="188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6" name="Line 76"/>
            <p:cNvSpPr>
              <a:spLocks noChangeShapeType="1"/>
            </p:cNvSpPr>
            <p:nvPr/>
          </p:nvSpPr>
          <p:spPr bwMode="auto">
            <a:xfrm>
              <a:off x="1446" y="3144"/>
              <a:ext cx="0" cy="188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7" name="Line 77"/>
            <p:cNvSpPr>
              <a:spLocks noChangeShapeType="1"/>
            </p:cNvSpPr>
            <p:nvPr/>
          </p:nvSpPr>
          <p:spPr bwMode="auto">
            <a:xfrm>
              <a:off x="1254" y="3240"/>
              <a:ext cx="196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327" name="Line 81"/>
          <p:cNvSpPr>
            <a:spLocks noChangeShapeType="1"/>
          </p:cNvSpPr>
          <p:nvPr/>
        </p:nvSpPr>
        <p:spPr bwMode="auto">
          <a:xfrm>
            <a:off x="3648075" y="1857375"/>
            <a:ext cx="459105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28" name="Line 82"/>
          <p:cNvSpPr>
            <a:spLocks noChangeShapeType="1"/>
          </p:cNvSpPr>
          <p:nvPr/>
        </p:nvSpPr>
        <p:spPr bwMode="auto">
          <a:xfrm>
            <a:off x="3648075" y="4562475"/>
            <a:ext cx="459105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29" name="Line 83"/>
          <p:cNvSpPr>
            <a:spLocks noChangeShapeType="1"/>
          </p:cNvSpPr>
          <p:nvPr/>
        </p:nvSpPr>
        <p:spPr bwMode="auto">
          <a:xfrm>
            <a:off x="5067300" y="1952625"/>
            <a:ext cx="0" cy="2514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30" name="Line 85"/>
          <p:cNvSpPr>
            <a:spLocks noChangeShapeType="1"/>
          </p:cNvSpPr>
          <p:nvPr/>
        </p:nvSpPr>
        <p:spPr bwMode="auto">
          <a:xfrm>
            <a:off x="6705600" y="1952625"/>
            <a:ext cx="0" cy="2514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31" name="Line 86"/>
          <p:cNvSpPr>
            <a:spLocks noChangeShapeType="1"/>
          </p:cNvSpPr>
          <p:nvPr/>
        </p:nvSpPr>
        <p:spPr bwMode="auto">
          <a:xfrm>
            <a:off x="3400425" y="1952625"/>
            <a:ext cx="0" cy="253365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32" name="Line 87"/>
          <p:cNvSpPr>
            <a:spLocks noChangeShapeType="1"/>
          </p:cNvSpPr>
          <p:nvPr/>
        </p:nvSpPr>
        <p:spPr bwMode="auto">
          <a:xfrm>
            <a:off x="8477250" y="1943100"/>
            <a:ext cx="0" cy="253365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33" name="Text Box 45"/>
          <p:cNvSpPr txBox="1">
            <a:spLocks noChangeArrowheads="1"/>
          </p:cNvSpPr>
          <p:nvPr/>
        </p:nvSpPr>
        <p:spPr bwMode="auto">
          <a:xfrm>
            <a:off x="5332413" y="5243513"/>
            <a:ext cx="1466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>
                <a:solidFill>
                  <a:schemeClr val="bg1"/>
                </a:solidFill>
              </a:rPr>
              <a:t>PLAN</a:t>
            </a:r>
          </a:p>
        </p:txBody>
      </p:sp>
      <p:sp>
        <p:nvSpPr>
          <p:cNvPr id="13334" name="Line 89"/>
          <p:cNvSpPr>
            <a:spLocks noChangeShapeType="1"/>
          </p:cNvSpPr>
          <p:nvPr/>
        </p:nvSpPr>
        <p:spPr bwMode="auto">
          <a:xfrm>
            <a:off x="5276851" y="5657850"/>
            <a:ext cx="1171575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28"/>
          <p:cNvSpPr txBox="1">
            <a:spLocks noChangeArrowheads="1"/>
          </p:cNvSpPr>
          <p:nvPr/>
        </p:nvSpPr>
        <p:spPr bwMode="auto">
          <a:xfrm>
            <a:off x="1970088" y="1309689"/>
            <a:ext cx="8140700" cy="3908425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3600">
              <a:solidFill>
                <a:srgbClr val="FF0000"/>
              </a:solidFill>
            </a:endParaRPr>
          </a:p>
          <a:p>
            <a:pPr eaLnBrk="1" hangingPunct="1"/>
            <a:r>
              <a:rPr lang="en-US" altLang="en-US" sz="3600">
                <a:solidFill>
                  <a:srgbClr val="FF0000"/>
                </a:solidFill>
              </a:rPr>
              <a:t>INSERT PHOTOS:</a:t>
            </a:r>
          </a:p>
          <a:p>
            <a:pPr eaLnBrk="1" hangingPunct="1"/>
            <a:endParaRPr lang="en-US" altLang="en-US" sz="3600" i="1">
              <a:solidFill>
                <a:srgbClr val="FF0000"/>
              </a:solidFill>
            </a:endParaRPr>
          </a:p>
          <a:p>
            <a:pPr eaLnBrk="1" hangingPunct="1"/>
            <a:r>
              <a:rPr lang="en-US" altLang="en-US" sz="2800" i="1">
                <a:solidFill>
                  <a:srgbClr val="FF0000"/>
                </a:solidFill>
              </a:rPr>
              <a:t>AISC Four Story Office Building</a:t>
            </a:r>
          </a:p>
          <a:p>
            <a:pPr eaLnBrk="1" hangingPunct="1"/>
            <a:r>
              <a:rPr lang="en-US" altLang="en-US" sz="2800" i="1">
                <a:solidFill>
                  <a:srgbClr val="FF0000"/>
                </a:solidFill>
              </a:rPr>
              <a:t>Photo Slide Shows</a:t>
            </a:r>
          </a:p>
          <a:p>
            <a:pPr eaLnBrk="1" hangingPunct="1"/>
            <a:r>
              <a:rPr lang="en-US" altLang="en-US" sz="2800">
                <a:solidFill>
                  <a:srgbClr val="FF0000"/>
                </a:solidFill>
              </a:rPr>
              <a:t>Metal Decking Slides</a:t>
            </a:r>
          </a:p>
          <a:p>
            <a:pPr eaLnBrk="1" hangingPunct="1"/>
            <a:r>
              <a:rPr lang="en-US" altLang="en-US" sz="2800">
                <a:solidFill>
                  <a:srgbClr val="FF0000"/>
                </a:solidFill>
              </a:rPr>
              <a:t>Shear Studs Slides</a:t>
            </a:r>
          </a:p>
          <a:p>
            <a:pPr eaLnBrk="1" hangingPunct="1"/>
            <a:endParaRPr lang="en-US" altLang="en-US" sz="2800">
              <a:solidFill>
                <a:srgbClr val="FF0000"/>
              </a:solidFill>
            </a:endParaRPr>
          </a:p>
        </p:txBody>
      </p:sp>
      <p:grpSp>
        <p:nvGrpSpPr>
          <p:cNvPr id="14339" name="Group 2"/>
          <p:cNvGrpSpPr>
            <a:grpSpLocks/>
          </p:cNvGrpSpPr>
          <p:nvPr/>
        </p:nvGrpSpPr>
        <p:grpSpPr bwMode="auto">
          <a:xfrm>
            <a:off x="7564438" y="3727450"/>
            <a:ext cx="3103562" cy="3130550"/>
            <a:chOff x="762000" y="-304800"/>
            <a:chExt cx="7924800" cy="7162800"/>
          </a:xfrm>
        </p:grpSpPr>
        <p:pic>
          <p:nvPicPr>
            <p:cNvPr id="14342" name="Picture 2" descr="C:\Documents and Settings\David Fortin\Local Settings\Temporary Internet Files\Content.IE5\05AVGDUF\MCj0432569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0" y="-304800"/>
              <a:ext cx="7162800" cy="7162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3" name="Picture 4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457200"/>
              <a:ext cx="6172200" cy="617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F0DBD53-E5C2-4599-AA5E-5A17AAAFBF07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11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Composite Beam Theory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028825" y="636588"/>
            <a:ext cx="8140700" cy="50292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3600" b="1">
                <a:solidFill>
                  <a:schemeClr val="bg1"/>
                </a:solidFill>
                <a:cs typeface="Arial" charset="0"/>
              </a:rPr>
              <a:t>Flexural Strength</a:t>
            </a:r>
            <a:endParaRPr lang="en-US" b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DAB1387-82C4-487B-95F8-AEFFF00B9923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12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Composite Beam Theory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3"/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 bwMode="auto">
          <a:xfrm>
            <a:off x="2349500" y="1181100"/>
            <a:ext cx="6884988" cy="19558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bg1"/>
                </a:solidFill>
                <a:cs typeface="Arial" charset="0"/>
              </a:rPr>
              <a:t>Positive Moment</a:t>
            </a:r>
          </a:p>
          <a:p>
            <a:pPr>
              <a:defRPr/>
            </a:pPr>
            <a:endParaRPr lang="en-US">
              <a:solidFill>
                <a:schemeClr val="bg1"/>
              </a:solidFill>
              <a:cs typeface="Arial" charset="0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  <a:cs typeface="Arial" charset="0"/>
              </a:rPr>
              <a:t>The strength is determined as the plastic stress distribution on the composite section.</a:t>
            </a:r>
          </a:p>
          <a:p>
            <a:pPr>
              <a:defRPr/>
            </a:pPr>
            <a:r>
              <a:rPr lang="en-US">
                <a:solidFill>
                  <a:schemeClr val="bg1"/>
                </a:solidFill>
                <a:cs typeface="Arial" charset="0"/>
              </a:rPr>
              <a:t> 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2363789" y="3414714"/>
            <a:ext cx="6884987" cy="23209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bg1"/>
                </a:solidFill>
                <a:cs typeface="Arial" charset="0"/>
              </a:rPr>
              <a:t>Negative Moment</a:t>
            </a:r>
          </a:p>
          <a:p>
            <a:pPr>
              <a:defRPr/>
            </a:pPr>
            <a:endParaRPr lang="en-US">
              <a:solidFill>
                <a:schemeClr val="bg1"/>
              </a:solidFill>
              <a:cs typeface="Arial" charset="0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  <a:cs typeface="Arial" charset="0"/>
              </a:rPr>
              <a:t>It typically is assumed that the concrete carries no tensile forces and reinforcement is minimal, therefore strength is identical to a bare steel section.</a:t>
            </a:r>
          </a:p>
          <a:p>
            <a:pPr>
              <a:defRPr/>
            </a:pPr>
            <a:r>
              <a:rPr lang="en-US">
                <a:solidFill>
                  <a:schemeClr val="bg1"/>
                </a:solidFill>
                <a:cs typeface="Arial" charset="0"/>
              </a:rPr>
              <a:t> 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8C59B7E-CFBA-4252-8BBA-A507A23FDA33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13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Composite Beam Theory</a:t>
            </a:r>
            <a:endParaRPr lang="en-US" dirty="0"/>
          </a:p>
        </p:txBody>
      </p:sp>
      <p:sp>
        <p:nvSpPr>
          <p:cNvPr id="16391" name="TextBox 28"/>
          <p:cNvSpPr txBox="1">
            <a:spLocks noChangeArrowheads="1"/>
          </p:cNvSpPr>
          <p:nvPr/>
        </p:nvSpPr>
        <p:spPr bwMode="auto">
          <a:xfrm>
            <a:off x="2379664" y="329120"/>
            <a:ext cx="4383087" cy="58477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b="1">
                <a:solidFill>
                  <a:schemeClr val="bg1"/>
                </a:solidFill>
              </a:rPr>
              <a:t>Flexural Strength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3"/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 bwMode="auto">
          <a:xfrm>
            <a:off x="2411413" y="2292350"/>
            <a:ext cx="7275512" cy="12255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cs typeface="Arial" charset="0"/>
              </a:rPr>
              <a:t>Fully Composite: The strength of either the floor slab in compression or the steel beam in tension is transferred at the interface. </a:t>
            </a:r>
          </a:p>
        </p:txBody>
      </p:sp>
      <p:sp>
        <p:nvSpPr>
          <p:cNvPr id="5" name="TextBox 4"/>
          <p:cNvSpPr txBox="1"/>
          <p:nvPr/>
        </p:nvSpPr>
        <p:spPr bwMode="auto">
          <a:xfrm>
            <a:off x="2401889" y="3832226"/>
            <a:ext cx="7285037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cs typeface="Arial" charset="0"/>
              </a:rPr>
              <a:t>Partially Composite: The force transfer between the slab and beam is limited by the connectors. </a:t>
            </a:r>
          </a:p>
        </p:txBody>
      </p:sp>
      <p:sp>
        <p:nvSpPr>
          <p:cNvPr id="6" name="TextBox 5"/>
          <p:cNvSpPr txBox="1"/>
          <p:nvPr/>
        </p:nvSpPr>
        <p:spPr bwMode="auto">
          <a:xfrm>
            <a:off x="2397125" y="1265745"/>
            <a:ext cx="7265988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sz="3200">
                <a:solidFill>
                  <a:schemeClr val="bg1"/>
                </a:solidFill>
                <a:cs typeface="Arial" charset="0"/>
              </a:rPr>
              <a:t>Positive Moment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1EC4899-627B-4A15-A014-2EEE22A99B43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14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Composite Beam Theory</a:t>
            </a:r>
            <a:endParaRPr lang="en-US" dirty="0"/>
          </a:p>
        </p:txBody>
      </p:sp>
      <p:sp>
        <p:nvSpPr>
          <p:cNvPr id="17416" name="TextBox 28"/>
          <p:cNvSpPr txBox="1">
            <a:spLocks noChangeArrowheads="1"/>
          </p:cNvSpPr>
          <p:nvPr/>
        </p:nvSpPr>
        <p:spPr bwMode="auto">
          <a:xfrm>
            <a:off x="2379664" y="329120"/>
            <a:ext cx="4383087" cy="58477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b="1">
                <a:solidFill>
                  <a:schemeClr val="bg1"/>
                </a:solidFill>
              </a:rPr>
              <a:t>Flexural Strength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3"/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 bwMode="auto">
          <a:xfrm>
            <a:off x="2411414" y="2227264"/>
            <a:ext cx="6884987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  <a:cs typeface="Arial" charset="0"/>
              </a:rPr>
              <a:t>Lateral Torsional Buckling is prevented by the slab (continuous bracing).</a:t>
            </a:r>
            <a:endParaRPr lang="en-US" baseline="-250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2397125" y="3587106"/>
            <a:ext cx="6884988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  <a:cs typeface="Arial" charset="0"/>
              </a:rPr>
              <a:t>Local Flange Buckling is minimized by the slab.</a:t>
            </a:r>
            <a:endParaRPr lang="en-US" baseline="-250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2397125" y="4571356"/>
            <a:ext cx="6884988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  <a:cs typeface="Arial" charset="0"/>
              </a:rPr>
              <a:t>In general, strength is controlled by </a:t>
            </a:r>
            <a:r>
              <a:rPr lang="en-US" i="1">
                <a:solidFill>
                  <a:schemeClr val="bg1"/>
                </a:solidFill>
                <a:cs typeface="Arial" charset="0"/>
              </a:rPr>
              <a:t>M</a:t>
            </a:r>
            <a:r>
              <a:rPr lang="en-US" i="1" baseline="-25000">
                <a:solidFill>
                  <a:schemeClr val="bg1"/>
                </a:solidFill>
                <a:cs typeface="Arial" charset="0"/>
              </a:rPr>
              <a:t>p</a:t>
            </a:r>
            <a:r>
              <a:rPr lang="en-US" i="1">
                <a:solidFill>
                  <a:schemeClr val="bg1"/>
                </a:solidFill>
                <a:cs typeface="Arial" charset="0"/>
              </a:rPr>
              <a:t>.</a:t>
            </a:r>
            <a:endParaRPr lang="en-US" i="1" baseline="-250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4954D84-C2DF-4B1E-ADEC-7D7E7450E771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15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Composite Beam Theory</a:t>
            </a:r>
            <a:endParaRPr lang="en-US" dirty="0"/>
          </a:p>
        </p:txBody>
      </p:sp>
      <p:sp>
        <p:nvSpPr>
          <p:cNvPr id="18440" name="TextBox 28"/>
          <p:cNvSpPr txBox="1">
            <a:spLocks noChangeArrowheads="1"/>
          </p:cNvSpPr>
          <p:nvPr/>
        </p:nvSpPr>
        <p:spPr bwMode="auto">
          <a:xfrm>
            <a:off x="2379664" y="329120"/>
            <a:ext cx="4383087" cy="58477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b="1">
                <a:solidFill>
                  <a:schemeClr val="bg1"/>
                </a:solidFill>
              </a:rPr>
              <a:t>Flexural Strength</a:t>
            </a:r>
          </a:p>
        </p:txBody>
      </p:sp>
      <p:sp>
        <p:nvSpPr>
          <p:cNvPr id="2" name="TextBox 5"/>
          <p:cNvSpPr txBox="1"/>
          <p:nvPr/>
        </p:nvSpPr>
        <p:spPr bwMode="auto">
          <a:xfrm>
            <a:off x="2397125" y="1265745"/>
            <a:ext cx="7265988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sz="3200">
                <a:solidFill>
                  <a:schemeClr val="bg1"/>
                </a:solidFill>
                <a:cs typeface="Arial" charset="0"/>
              </a:rPr>
              <a:t>Positive Moment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28"/>
          <p:cNvSpPr txBox="1">
            <a:spLocks noChangeArrowheads="1"/>
          </p:cNvSpPr>
          <p:nvPr/>
        </p:nvSpPr>
        <p:spPr bwMode="auto">
          <a:xfrm>
            <a:off x="1970088" y="706439"/>
            <a:ext cx="8140700" cy="3724275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>
                <a:solidFill>
                  <a:srgbClr val="FF0000"/>
                </a:solidFill>
              </a:rPr>
              <a:t>INSERT INFORMATION: STRENGTH OF FULLY COMPOSITE BEAM SECTION CALCULATIONS</a:t>
            </a:r>
          </a:p>
          <a:p>
            <a:pPr eaLnBrk="1" hangingPunct="1"/>
            <a:endParaRPr lang="en-US" altLang="en-US" sz="3600">
              <a:solidFill>
                <a:srgbClr val="FF0000"/>
              </a:solidFill>
            </a:endParaRPr>
          </a:p>
          <a:p>
            <a:pPr eaLnBrk="1" hangingPunct="1"/>
            <a:r>
              <a:rPr lang="en-US" altLang="en-US" sz="3600">
                <a:solidFill>
                  <a:srgbClr val="FF0000"/>
                </a:solidFill>
              </a:rPr>
              <a:t>Handout on Calculations: </a:t>
            </a:r>
          </a:p>
          <a:p>
            <a:pPr eaLnBrk="1" hangingPunct="1"/>
            <a:r>
              <a:rPr lang="en-US" altLang="en-US" sz="2800" i="1">
                <a:solidFill>
                  <a:srgbClr val="FF0000"/>
                </a:solidFill>
              </a:rPr>
              <a:t>FullyCompositeCalcs.PDF</a:t>
            </a:r>
          </a:p>
          <a:p>
            <a:pPr eaLnBrk="1" hangingPunct="1"/>
            <a:endParaRPr lang="en-US" altLang="en-US" sz="2800" i="1">
              <a:solidFill>
                <a:srgbClr val="FF0000"/>
              </a:solidFill>
            </a:endParaRPr>
          </a:p>
        </p:txBody>
      </p:sp>
      <p:grpSp>
        <p:nvGrpSpPr>
          <p:cNvPr id="19459" name="Group 5"/>
          <p:cNvGrpSpPr>
            <a:grpSpLocks/>
          </p:cNvGrpSpPr>
          <p:nvPr/>
        </p:nvGrpSpPr>
        <p:grpSpPr bwMode="auto">
          <a:xfrm>
            <a:off x="6940550" y="3505200"/>
            <a:ext cx="3727450" cy="3352800"/>
            <a:chOff x="762000" y="217371"/>
            <a:chExt cx="8077199" cy="6412029"/>
          </a:xfrm>
        </p:grpSpPr>
        <p:sp>
          <p:nvSpPr>
            <p:cNvPr id="19462" name="laptop"/>
            <p:cNvSpPr>
              <a:spLocks noEditPoints="1" noChangeArrowheads="1"/>
            </p:cNvSpPr>
            <p:nvPr/>
          </p:nvSpPr>
          <p:spPr bwMode="auto">
            <a:xfrm>
              <a:off x="825944" y="217371"/>
              <a:ext cx="8013255" cy="6031029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0 h 21600"/>
                <a:gd name="T6" fmla="*/ 2147483647 w 21600"/>
                <a:gd name="T7" fmla="*/ 2147483647 h 21600"/>
                <a:gd name="T8" fmla="*/ 2147483647 w 21600"/>
                <a:gd name="T9" fmla="*/ 0 h 21600"/>
                <a:gd name="T10" fmla="*/ 2147483647 w 21600"/>
                <a:gd name="T11" fmla="*/ 2147483647 h 21600"/>
                <a:gd name="T12" fmla="*/ 0 w 21600"/>
                <a:gd name="T13" fmla="*/ 2147483647 h 21600"/>
                <a:gd name="T14" fmla="*/ 2147483647 w 21600"/>
                <a:gd name="T15" fmla="*/ 21474836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4445 w 21600"/>
                <a:gd name="T25" fmla="*/ 1858 h 21600"/>
                <a:gd name="T26" fmla="*/ 17311 w 21600"/>
                <a:gd name="T27" fmla="*/ 12323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 extrusionOk="0">
                  <a:moveTo>
                    <a:pt x="3362" y="0"/>
                  </a:moveTo>
                  <a:lnTo>
                    <a:pt x="18327" y="0"/>
                  </a:lnTo>
                  <a:lnTo>
                    <a:pt x="18327" y="14347"/>
                  </a:lnTo>
                  <a:lnTo>
                    <a:pt x="3362" y="14347"/>
                  </a:lnTo>
                  <a:lnTo>
                    <a:pt x="3362" y="0"/>
                  </a:lnTo>
                  <a:close/>
                </a:path>
                <a:path w="21600" h="21600" extrusionOk="0">
                  <a:moveTo>
                    <a:pt x="3340" y="15068"/>
                  </a:moveTo>
                  <a:lnTo>
                    <a:pt x="0" y="19877"/>
                  </a:lnTo>
                  <a:lnTo>
                    <a:pt x="21600" y="19877"/>
                  </a:lnTo>
                  <a:lnTo>
                    <a:pt x="18327" y="15068"/>
                  </a:lnTo>
                  <a:lnTo>
                    <a:pt x="3340" y="15068"/>
                  </a:lnTo>
                  <a:close/>
                </a:path>
                <a:path w="21600" h="21600" extrusionOk="0">
                  <a:moveTo>
                    <a:pt x="0" y="19877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19877"/>
                  </a:lnTo>
                  <a:lnTo>
                    <a:pt x="0" y="19877"/>
                  </a:lnTo>
                  <a:close/>
                </a:path>
                <a:path w="21600" h="21600" extrusionOk="0">
                  <a:moveTo>
                    <a:pt x="4186" y="1523"/>
                  </a:moveTo>
                  <a:lnTo>
                    <a:pt x="17547" y="1523"/>
                  </a:lnTo>
                  <a:lnTo>
                    <a:pt x="17547" y="12744"/>
                  </a:lnTo>
                  <a:lnTo>
                    <a:pt x="4186" y="12744"/>
                  </a:lnTo>
                  <a:lnTo>
                    <a:pt x="4186" y="1523"/>
                  </a:lnTo>
                  <a:close/>
                </a:path>
                <a:path w="21600" h="21600" extrusionOk="0">
                  <a:moveTo>
                    <a:pt x="3318" y="15549"/>
                  </a:moveTo>
                  <a:lnTo>
                    <a:pt x="2917" y="16110"/>
                  </a:lnTo>
                  <a:lnTo>
                    <a:pt x="18727" y="16110"/>
                  </a:lnTo>
                  <a:lnTo>
                    <a:pt x="18327" y="15549"/>
                  </a:lnTo>
                  <a:lnTo>
                    <a:pt x="3318" y="15549"/>
                  </a:lnTo>
                  <a:close/>
                </a:path>
                <a:path w="21600" h="21600" extrusionOk="0">
                  <a:moveTo>
                    <a:pt x="6213" y="18314"/>
                  </a:moveTo>
                  <a:lnTo>
                    <a:pt x="5946" y="18875"/>
                  </a:lnTo>
                  <a:lnTo>
                    <a:pt x="15766" y="18875"/>
                  </a:lnTo>
                  <a:lnTo>
                    <a:pt x="15499" y="18314"/>
                  </a:lnTo>
                  <a:lnTo>
                    <a:pt x="6213" y="18314"/>
                  </a:lnTo>
                  <a:close/>
                </a:path>
                <a:path w="21600" h="21600" extrusionOk="0">
                  <a:moveTo>
                    <a:pt x="2828" y="16471"/>
                  </a:moveTo>
                  <a:lnTo>
                    <a:pt x="2405" y="17072"/>
                  </a:lnTo>
                  <a:lnTo>
                    <a:pt x="19284" y="17072"/>
                  </a:lnTo>
                  <a:lnTo>
                    <a:pt x="18839" y="16471"/>
                  </a:lnTo>
                  <a:lnTo>
                    <a:pt x="2828" y="16471"/>
                  </a:lnTo>
                  <a:close/>
                </a:path>
                <a:path w="21600" h="21600" extrusionOk="0">
                  <a:moveTo>
                    <a:pt x="2316" y="17352"/>
                  </a:moveTo>
                  <a:lnTo>
                    <a:pt x="1871" y="17953"/>
                  </a:lnTo>
                  <a:lnTo>
                    <a:pt x="19863" y="17953"/>
                  </a:lnTo>
                  <a:lnTo>
                    <a:pt x="19395" y="17352"/>
                  </a:lnTo>
                  <a:lnTo>
                    <a:pt x="2316" y="17352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9463" name="Picture 7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457200"/>
              <a:ext cx="6172200" cy="617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28A81A5-CB2A-400B-B959-C813CCF88774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16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Composite Beam Theory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28"/>
          <p:cNvSpPr txBox="1">
            <a:spLocks noChangeArrowheads="1"/>
          </p:cNvSpPr>
          <p:nvPr/>
        </p:nvSpPr>
        <p:spPr bwMode="auto">
          <a:xfrm>
            <a:off x="2371725" y="1503364"/>
            <a:ext cx="7416800" cy="159067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The bare steel section must support the temporary construction loads (before the concrete has set), or the steel beam must be shored until the composite section is effective.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D1D6372-4AB3-4FCD-A925-38CA303C01E0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17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Composite Beam Theory</a:t>
            </a:r>
            <a:endParaRPr lang="en-US" dirty="0"/>
          </a:p>
        </p:txBody>
      </p:sp>
      <p:sp>
        <p:nvSpPr>
          <p:cNvPr id="20485" name="TextBox 28"/>
          <p:cNvSpPr txBox="1">
            <a:spLocks noChangeArrowheads="1"/>
          </p:cNvSpPr>
          <p:nvPr/>
        </p:nvSpPr>
        <p:spPr bwMode="auto">
          <a:xfrm>
            <a:off x="2379664" y="329120"/>
            <a:ext cx="4383087" cy="58477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b="1">
                <a:solidFill>
                  <a:schemeClr val="bg1"/>
                </a:solidFill>
              </a:rPr>
              <a:t>Flexural Strength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 bwMode="auto">
          <a:xfrm>
            <a:off x="2184400" y="594846"/>
            <a:ext cx="8091488" cy="52322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sz="2800" b="1">
                <a:solidFill>
                  <a:schemeClr val="bg1"/>
                </a:solidFill>
                <a:cs typeface="Arial" charset="0"/>
              </a:rPr>
              <a:t>Shear Transfer Between Slab and Beam</a:t>
            </a:r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 bwMode="auto">
          <a:xfrm>
            <a:off x="2190750" y="1883718"/>
            <a:ext cx="8077200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  <a:cs typeface="Arial" charset="0"/>
              </a:rPr>
              <a:t>Typically, provided by headed shear studs.</a:t>
            </a:r>
            <a:endParaRPr lang="en-US" baseline="-250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2203450" y="2566989"/>
            <a:ext cx="8077200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  <a:cs typeface="Arial" charset="0"/>
              </a:rPr>
              <a:t>Shear flow, </a:t>
            </a:r>
            <a:r>
              <a:rPr lang="en-US">
                <a:solidFill>
                  <a:schemeClr val="bg1"/>
                </a:solidFill>
                <a:latin typeface="Symbol" pitchFamily="18" charset="2"/>
                <a:cs typeface="Arial" charset="0"/>
              </a:rPr>
              <a:t>n, </a:t>
            </a:r>
            <a:r>
              <a:rPr lang="en-US">
                <a:solidFill>
                  <a:schemeClr val="bg1"/>
                </a:solidFill>
                <a:cs typeface="Arial" charset="0"/>
              </a:rPr>
              <a:t>is calculated along the interface between slab and beam.</a:t>
            </a:r>
          </a:p>
        </p:txBody>
      </p:sp>
      <p:sp>
        <p:nvSpPr>
          <p:cNvPr id="7" name="TextBox 6"/>
          <p:cNvSpPr txBox="1"/>
          <p:nvPr/>
        </p:nvSpPr>
        <p:spPr bwMode="auto">
          <a:xfrm>
            <a:off x="2203450" y="3670301"/>
            <a:ext cx="8077200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  <a:cs typeface="Arial" charset="0"/>
              </a:rPr>
              <a:t>Minimal slip allows redistribution of forces among shear studs. Therefore, studs are uniformly distributed along the beam.</a:t>
            </a:r>
            <a:endParaRPr lang="en-US" baseline="-250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2217738" y="4977756"/>
            <a:ext cx="8077200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  <a:cs typeface="Arial" charset="0"/>
              </a:rPr>
              <a:t>The total shear flow, </a:t>
            </a:r>
            <a:r>
              <a:rPr lang="en-US">
                <a:solidFill>
                  <a:schemeClr val="bg1"/>
                </a:solidFill>
                <a:latin typeface="Symbol" pitchFamily="18" charset="2"/>
                <a:cs typeface="Arial" charset="0"/>
              </a:rPr>
              <a:t>n,</a:t>
            </a:r>
            <a:r>
              <a:rPr lang="en-US">
                <a:solidFill>
                  <a:schemeClr val="bg1"/>
                </a:solidFill>
                <a:cs typeface="Arial" charset="0"/>
              </a:rPr>
              <a:t> must be provided on </a:t>
            </a:r>
            <a:r>
              <a:rPr lang="en-US" i="1">
                <a:solidFill>
                  <a:schemeClr val="bg1"/>
                </a:solidFill>
                <a:cs typeface="Arial" charset="0"/>
              </a:rPr>
              <a:t>each</a:t>
            </a:r>
            <a:r>
              <a:rPr lang="en-US">
                <a:solidFill>
                  <a:schemeClr val="bg1"/>
                </a:solidFill>
                <a:cs typeface="Arial" charset="0"/>
              </a:rPr>
              <a:t> side of </a:t>
            </a:r>
            <a:r>
              <a:rPr lang="en-US" i="1">
                <a:solidFill>
                  <a:schemeClr val="bg1"/>
                </a:solidFill>
                <a:cs typeface="Arial" charset="0"/>
              </a:rPr>
              <a:t>M</a:t>
            </a:r>
            <a:r>
              <a:rPr lang="en-US" i="1" baseline="-25000">
                <a:solidFill>
                  <a:schemeClr val="bg1"/>
                </a:solidFill>
                <a:cs typeface="Arial" charset="0"/>
              </a:rPr>
              <a:t>max</a:t>
            </a:r>
            <a:r>
              <a:rPr lang="en-US" i="1">
                <a:solidFill>
                  <a:schemeClr val="bg1"/>
                </a:solidFill>
                <a:cs typeface="Arial" charset="0"/>
              </a:rPr>
              <a:t>.</a:t>
            </a:r>
            <a:endParaRPr lang="en-US" i="1" baseline="-250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B3E1770-A248-48F3-B5D4-812C863BBBBD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18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Composite Beam Theory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lide Number Placeholder 112"/>
          <p:cNvSpPr txBox="1">
            <a:spLocks noGrp="1"/>
          </p:cNvSpPr>
          <p:nvPr/>
        </p:nvSpPr>
        <p:spPr>
          <a:xfrm>
            <a:off x="10883153" y="6416675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0CA1C556-C03F-44C7-9882-6ADD689D80A4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19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116" name="Footer Placeholder 115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Composite Beam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2184400" y="594846"/>
            <a:ext cx="8091488" cy="52322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sz="2800" b="1">
                <a:solidFill>
                  <a:schemeClr val="bg1"/>
                </a:solidFill>
                <a:cs typeface="Arial" charset="0"/>
              </a:rPr>
              <a:t>Shear Transfer Between Slab and Beam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179638" y="1403350"/>
            <a:ext cx="8094662" cy="4281488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22534" name="Freeform 33"/>
          <p:cNvSpPr>
            <a:spLocks/>
          </p:cNvSpPr>
          <p:nvPr/>
        </p:nvSpPr>
        <p:spPr bwMode="auto">
          <a:xfrm>
            <a:off x="2289175" y="2886075"/>
            <a:ext cx="4940300" cy="2038350"/>
          </a:xfrm>
          <a:custGeom>
            <a:avLst/>
            <a:gdLst>
              <a:gd name="T0" fmla="*/ 393144375 w 3112"/>
              <a:gd name="T1" fmla="*/ 1179433125 h 1284"/>
              <a:gd name="T2" fmla="*/ 393144375 w 3112"/>
              <a:gd name="T3" fmla="*/ 0 h 1284"/>
              <a:gd name="T4" fmla="*/ 2147483647 w 3112"/>
              <a:gd name="T5" fmla="*/ 0 h 1284"/>
              <a:gd name="T6" fmla="*/ 2147483647 w 3112"/>
              <a:gd name="T7" fmla="*/ 1108868750 h 1284"/>
              <a:gd name="T8" fmla="*/ 2147483647 w 3112"/>
              <a:gd name="T9" fmla="*/ 1048385000 h 1284"/>
              <a:gd name="T10" fmla="*/ 2147483647 w 3112"/>
              <a:gd name="T11" fmla="*/ 987901250 h 1284"/>
              <a:gd name="T12" fmla="*/ 2147483647 w 3112"/>
              <a:gd name="T13" fmla="*/ 977820625 h 1284"/>
              <a:gd name="T14" fmla="*/ 2147483647 w 3112"/>
              <a:gd name="T15" fmla="*/ 997981875 h 1284"/>
              <a:gd name="T16" fmla="*/ 2147483647 w 3112"/>
              <a:gd name="T17" fmla="*/ 1068546250 h 1284"/>
              <a:gd name="T18" fmla="*/ 2147483647 w 3112"/>
              <a:gd name="T19" fmla="*/ 1129030000 h 1284"/>
              <a:gd name="T20" fmla="*/ 2147483647 w 3112"/>
              <a:gd name="T21" fmla="*/ 1249997500 h 1284"/>
              <a:gd name="T22" fmla="*/ 2147483647 w 3112"/>
              <a:gd name="T23" fmla="*/ 1401206875 h 1284"/>
              <a:gd name="T24" fmla="*/ 2147483647 w 3112"/>
              <a:gd name="T25" fmla="*/ 1562496875 h 1284"/>
              <a:gd name="T26" fmla="*/ 2147483647 w 3112"/>
              <a:gd name="T27" fmla="*/ 1643141875 h 1284"/>
              <a:gd name="T28" fmla="*/ 2147483647 w 3112"/>
              <a:gd name="T29" fmla="*/ 1713706250 h 1284"/>
              <a:gd name="T30" fmla="*/ 2147483647 w 3112"/>
              <a:gd name="T31" fmla="*/ 1743948125 h 1284"/>
              <a:gd name="T32" fmla="*/ 2147483647 w 3112"/>
              <a:gd name="T33" fmla="*/ 1683464375 h 1284"/>
              <a:gd name="T34" fmla="*/ 2147483647 w 3112"/>
              <a:gd name="T35" fmla="*/ 2147483647 h 1284"/>
              <a:gd name="T36" fmla="*/ 383063750 w 3112"/>
              <a:gd name="T37" fmla="*/ 2147483647 h 1284"/>
              <a:gd name="T38" fmla="*/ 383063750 w 3112"/>
              <a:gd name="T39" fmla="*/ 1754028750 h 1284"/>
              <a:gd name="T40" fmla="*/ 312499375 w 3112"/>
              <a:gd name="T41" fmla="*/ 1764109375 h 1284"/>
              <a:gd name="T42" fmla="*/ 161290000 w 3112"/>
              <a:gd name="T43" fmla="*/ 1794351250 h 1284"/>
              <a:gd name="T44" fmla="*/ 70564375 w 3112"/>
              <a:gd name="T45" fmla="*/ 1794351250 h 1284"/>
              <a:gd name="T46" fmla="*/ 0 w 3112"/>
              <a:gd name="T47" fmla="*/ 1784270625 h 1284"/>
              <a:gd name="T48" fmla="*/ 60483750 w 3112"/>
              <a:gd name="T49" fmla="*/ 1693545000 h 1284"/>
              <a:gd name="T50" fmla="*/ 604837500 w 3112"/>
              <a:gd name="T51" fmla="*/ 1340723125 h 1284"/>
              <a:gd name="T52" fmla="*/ 786288750 w 3112"/>
              <a:gd name="T53" fmla="*/ 1199594375 h 1284"/>
              <a:gd name="T54" fmla="*/ 786288750 w 3112"/>
              <a:gd name="T55" fmla="*/ 1118949375 h 1284"/>
              <a:gd name="T56" fmla="*/ 745966250 w 3112"/>
              <a:gd name="T57" fmla="*/ 1028223750 h 1284"/>
              <a:gd name="T58" fmla="*/ 655240625 w 3112"/>
              <a:gd name="T59" fmla="*/ 1038304375 h 1284"/>
              <a:gd name="T60" fmla="*/ 393144375 w 3112"/>
              <a:gd name="T61" fmla="*/ 1179433125 h 128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112"/>
              <a:gd name="T94" fmla="*/ 0 h 1284"/>
              <a:gd name="T95" fmla="*/ 3112 w 3112"/>
              <a:gd name="T96" fmla="*/ 1284 h 128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112" h="1284">
                <a:moveTo>
                  <a:pt x="156" y="468"/>
                </a:moveTo>
                <a:lnTo>
                  <a:pt x="156" y="0"/>
                </a:lnTo>
                <a:lnTo>
                  <a:pt x="2968" y="0"/>
                </a:lnTo>
                <a:lnTo>
                  <a:pt x="2968" y="440"/>
                </a:lnTo>
                <a:lnTo>
                  <a:pt x="3020" y="416"/>
                </a:lnTo>
                <a:lnTo>
                  <a:pt x="3056" y="392"/>
                </a:lnTo>
                <a:lnTo>
                  <a:pt x="3088" y="388"/>
                </a:lnTo>
                <a:lnTo>
                  <a:pt x="3112" y="396"/>
                </a:lnTo>
                <a:lnTo>
                  <a:pt x="3112" y="424"/>
                </a:lnTo>
                <a:lnTo>
                  <a:pt x="3100" y="448"/>
                </a:lnTo>
                <a:lnTo>
                  <a:pt x="3040" y="496"/>
                </a:lnTo>
                <a:lnTo>
                  <a:pt x="2952" y="556"/>
                </a:lnTo>
                <a:lnTo>
                  <a:pt x="2856" y="620"/>
                </a:lnTo>
                <a:lnTo>
                  <a:pt x="2808" y="652"/>
                </a:lnTo>
                <a:lnTo>
                  <a:pt x="2800" y="680"/>
                </a:lnTo>
                <a:lnTo>
                  <a:pt x="2848" y="692"/>
                </a:lnTo>
                <a:lnTo>
                  <a:pt x="2960" y="668"/>
                </a:lnTo>
                <a:lnTo>
                  <a:pt x="2960" y="1284"/>
                </a:lnTo>
                <a:lnTo>
                  <a:pt x="152" y="1284"/>
                </a:lnTo>
                <a:lnTo>
                  <a:pt x="152" y="696"/>
                </a:lnTo>
                <a:lnTo>
                  <a:pt x="124" y="700"/>
                </a:lnTo>
                <a:lnTo>
                  <a:pt x="64" y="712"/>
                </a:lnTo>
                <a:lnTo>
                  <a:pt x="28" y="712"/>
                </a:lnTo>
                <a:lnTo>
                  <a:pt x="0" y="708"/>
                </a:lnTo>
                <a:lnTo>
                  <a:pt x="24" y="672"/>
                </a:lnTo>
                <a:lnTo>
                  <a:pt x="240" y="532"/>
                </a:lnTo>
                <a:lnTo>
                  <a:pt x="312" y="476"/>
                </a:lnTo>
                <a:lnTo>
                  <a:pt x="312" y="444"/>
                </a:lnTo>
                <a:lnTo>
                  <a:pt x="296" y="408"/>
                </a:lnTo>
                <a:lnTo>
                  <a:pt x="260" y="412"/>
                </a:lnTo>
                <a:lnTo>
                  <a:pt x="156" y="468"/>
                </a:lnTo>
                <a:close/>
              </a:path>
            </a:pathLst>
          </a:custGeom>
          <a:solidFill>
            <a:srgbClr val="949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lg" len="lg"/>
                <a:tailEnd type="none" w="lg" len="lg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5" name="Freeform 34" descr="Newsprint"/>
          <p:cNvSpPr>
            <a:spLocks/>
          </p:cNvSpPr>
          <p:nvPr/>
        </p:nvSpPr>
        <p:spPr bwMode="auto">
          <a:xfrm>
            <a:off x="2552701" y="2219326"/>
            <a:ext cx="4448175" cy="657225"/>
          </a:xfrm>
          <a:custGeom>
            <a:avLst/>
            <a:gdLst>
              <a:gd name="T0" fmla="*/ 0 w 2802"/>
              <a:gd name="T1" fmla="*/ 483870000 h 414"/>
              <a:gd name="T2" fmla="*/ 0 w 2802"/>
              <a:gd name="T3" fmla="*/ 0 h 414"/>
              <a:gd name="T4" fmla="*/ 2147483647 w 2802"/>
              <a:gd name="T5" fmla="*/ 0 h 414"/>
              <a:gd name="T6" fmla="*/ 2147483647 w 2802"/>
              <a:gd name="T7" fmla="*/ 498990938 h 414"/>
              <a:gd name="T8" fmla="*/ 2147483647 w 2802"/>
              <a:gd name="T9" fmla="*/ 498990938 h 414"/>
              <a:gd name="T10" fmla="*/ 2147483647 w 2802"/>
              <a:gd name="T11" fmla="*/ 1043344688 h 414"/>
              <a:gd name="T12" fmla="*/ 2147483647 w 2802"/>
              <a:gd name="T13" fmla="*/ 1043344688 h 414"/>
              <a:gd name="T14" fmla="*/ 2147483647 w 2802"/>
              <a:gd name="T15" fmla="*/ 498990938 h 414"/>
              <a:gd name="T16" fmla="*/ 2147483647 w 2802"/>
              <a:gd name="T17" fmla="*/ 498990938 h 414"/>
              <a:gd name="T18" fmla="*/ 2147483647 w 2802"/>
              <a:gd name="T19" fmla="*/ 1043344688 h 414"/>
              <a:gd name="T20" fmla="*/ 2147483647 w 2802"/>
              <a:gd name="T21" fmla="*/ 1043344688 h 414"/>
              <a:gd name="T22" fmla="*/ 2147483647 w 2802"/>
              <a:gd name="T23" fmla="*/ 483870000 h 414"/>
              <a:gd name="T24" fmla="*/ 1799391563 w 2802"/>
              <a:gd name="T25" fmla="*/ 483870000 h 414"/>
              <a:gd name="T26" fmla="*/ 1587698438 w 2802"/>
              <a:gd name="T27" fmla="*/ 1043344688 h 414"/>
              <a:gd name="T28" fmla="*/ 680442188 w 2802"/>
              <a:gd name="T29" fmla="*/ 1043344688 h 414"/>
              <a:gd name="T30" fmla="*/ 514111875 w 2802"/>
              <a:gd name="T31" fmla="*/ 483870000 h 414"/>
              <a:gd name="T32" fmla="*/ 0 w 2802"/>
              <a:gd name="T33" fmla="*/ 483870000 h 41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02"/>
              <a:gd name="T52" fmla="*/ 0 h 414"/>
              <a:gd name="T53" fmla="*/ 2802 w 2802"/>
              <a:gd name="T54" fmla="*/ 414 h 41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02" h="414">
                <a:moveTo>
                  <a:pt x="0" y="192"/>
                </a:moveTo>
                <a:lnTo>
                  <a:pt x="0" y="0"/>
                </a:lnTo>
                <a:lnTo>
                  <a:pt x="2802" y="0"/>
                </a:lnTo>
                <a:lnTo>
                  <a:pt x="2802" y="198"/>
                </a:lnTo>
                <a:lnTo>
                  <a:pt x="2478" y="198"/>
                </a:lnTo>
                <a:lnTo>
                  <a:pt x="2400" y="414"/>
                </a:lnTo>
                <a:lnTo>
                  <a:pt x="2034" y="414"/>
                </a:lnTo>
                <a:lnTo>
                  <a:pt x="1962" y="198"/>
                </a:lnTo>
                <a:lnTo>
                  <a:pt x="1596" y="198"/>
                </a:lnTo>
                <a:lnTo>
                  <a:pt x="1524" y="414"/>
                </a:lnTo>
                <a:lnTo>
                  <a:pt x="1158" y="414"/>
                </a:lnTo>
                <a:lnTo>
                  <a:pt x="1092" y="192"/>
                </a:lnTo>
                <a:lnTo>
                  <a:pt x="714" y="192"/>
                </a:lnTo>
                <a:lnTo>
                  <a:pt x="630" y="414"/>
                </a:lnTo>
                <a:lnTo>
                  <a:pt x="270" y="414"/>
                </a:lnTo>
                <a:lnTo>
                  <a:pt x="204" y="192"/>
                </a:lnTo>
                <a:lnTo>
                  <a:pt x="0" y="192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28575" cap="flat" cmpd="sng">
            <a:solidFill>
              <a:schemeClr val="bg1"/>
            </a:solidFill>
            <a:prstDash val="solid"/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en-US"/>
          </a:p>
        </p:txBody>
      </p:sp>
      <p:grpSp>
        <p:nvGrpSpPr>
          <p:cNvPr id="22536" name="Group 35"/>
          <p:cNvGrpSpPr>
            <a:grpSpLocks/>
          </p:cNvGrpSpPr>
          <p:nvPr/>
        </p:nvGrpSpPr>
        <p:grpSpPr bwMode="auto">
          <a:xfrm>
            <a:off x="4583114" y="2339976"/>
            <a:ext cx="250825" cy="536575"/>
            <a:chOff x="1597" y="1480"/>
            <a:chExt cx="158" cy="338"/>
          </a:xfrm>
        </p:grpSpPr>
        <p:sp>
          <p:nvSpPr>
            <p:cNvPr id="22558" name="Rectangle 36"/>
            <p:cNvSpPr>
              <a:spLocks noChangeArrowheads="1"/>
            </p:cNvSpPr>
            <p:nvPr/>
          </p:nvSpPr>
          <p:spPr bwMode="auto">
            <a:xfrm>
              <a:off x="1597" y="1480"/>
              <a:ext cx="158" cy="44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2559" name="Rectangle 37"/>
            <p:cNvSpPr>
              <a:spLocks noChangeArrowheads="1"/>
            </p:cNvSpPr>
            <p:nvPr/>
          </p:nvSpPr>
          <p:spPr bwMode="auto">
            <a:xfrm>
              <a:off x="1653" y="1524"/>
              <a:ext cx="46" cy="294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22537" name="Line 38"/>
          <p:cNvSpPr>
            <a:spLocks noChangeShapeType="1"/>
          </p:cNvSpPr>
          <p:nvPr/>
        </p:nvSpPr>
        <p:spPr bwMode="auto">
          <a:xfrm>
            <a:off x="2533650" y="2886075"/>
            <a:ext cx="44577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8" name="Line 39"/>
          <p:cNvSpPr>
            <a:spLocks noChangeShapeType="1"/>
          </p:cNvSpPr>
          <p:nvPr/>
        </p:nvSpPr>
        <p:spPr bwMode="auto">
          <a:xfrm>
            <a:off x="2533650" y="2971800"/>
            <a:ext cx="4452938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9" name="Line 40"/>
          <p:cNvSpPr>
            <a:spLocks noChangeShapeType="1"/>
          </p:cNvSpPr>
          <p:nvPr/>
        </p:nvSpPr>
        <p:spPr bwMode="auto">
          <a:xfrm>
            <a:off x="2538414" y="4838700"/>
            <a:ext cx="44481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0" name="Line 41"/>
          <p:cNvSpPr>
            <a:spLocks noChangeShapeType="1"/>
          </p:cNvSpPr>
          <p:nvPr/>
        </p:nvSpPr>
        <p:spPr bwMode="auto">
          <a:xfrm>
            <a:off x="2547938" y="1776414"/>
            <a:ext cx="0" cy="18764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1" name="Line 42"/>
          <p:cNvSpPr>
            <a:spLocks noChangeShapeType="1"/>
          </p:cNvSpPr>
          <p:nvPr/>
        </p:nvSpPr>
        <p:spPr bwMode="auto">
          <a:xfrm>
            <a:off x="2543175" y="3981450"/>
            <a:ext cx="0" cy="11239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2" name="Freeform 43"/>
          <p:cNvSpPr>
            <a:spLocks/>
          </p:cNvSpPr>
          <p:nvPr/>
        </p:nvSpPr>
        <p:spPr bwMode="auto">
          <a:xfrm>
            <a:off x="2257425" y="3535363"/>
            <a:ext cx="565150" cy="506412"/>
          </a:xfrm>
          <a:custGeom>
            <a:avLst/>
            <a:gdLst>
              <a:gd name="T0" fmla="*/ 446068450 w 356"/>
              <a:gd name="T1" fmla="*/ 169246596 h 328"/>
              <a:gd name="T2" fmla="*/ 763608138 w 356"/>
              <a:gd name="T3" fmla="*/ 4767684 h 328"/>
              <a:gd name="T4" fmla="*/ 778729075 w 356"/>
              <a:gd name="T5" fmla="*/ 190699629 h 328"/>
              <a:gd name="T6" fmla="*/ 52924075 w 356"/>
              <a:gd name="T7" fmla="*/ 698437872 h 328"/>
              <a:gd name="T8" fmla="*/ 461189388 w 356"/>
              <a:gd name="T9" fmla="*/ 698437872 h 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6"/>
              <a:gd name="T16" fmla="*/ 0 h 328"/>
              <a:gd name="T17" fmla="*/ 356 w 356"/>
              <a:gd name="T18" fmla="*/ 328 h 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6" h="328">
                <a:moveTo>
                  <a:pt x="177" y="71"/>
                </a:moveTo>
                <a:cubicBezTo>
                  <a:pt x="229" y="35"/>
                  <a:pt x="281" y="0"/>
                  <a:pt x="303" y="2"/>
                </a:cubicBezTo>
                <a:cubicBezTo>
                  <a:pt x="325" y="4"/>
                  <a:pt x="356" y="32"/>
                  <a:pt x="309" y="80"/>
                </a:cubicBezTo>
                <a:cubicBezTo>
                  <a:pt x="262" y="128"/>
                  <a:pt x="42" y="258"/>
                  <a:pt x="21" y="293"/>
                </a:cubicBezTo>
                <a:cubicBezTo>
                  <a:pt x="0" y="328"/>
                  <a:pt x="91" y="310"/>
                  <a:pt x="183" y="293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3" name="Line 44"/>
          <p:cNvSpPr>
            <a:spLocks noChangeShapeType="1"/>
          </p:cNvSpPr>
          <p:nvPr/>
        </p:nvSpPr>
        <p:spPr bwMode="auto">
          <a:xfrm>
            <a:off x="7000875" y="1776413"/>
            <a:ext cx="0" cy="18335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4" name="Line 45"/>
          <p:cNvSpPr>
            <a:spLocks noChangeShapeType="1"/>
          </p:cNvSpPr>
          <p:nvPr/>
        </p:nvSpPr>
        <p:spPr bwMode="auto">
          <a:xfrm>
            <a:off x="6991350" y="3943351"/>
            <a:ext cx="0" cy="11525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5" name="Freeform 46"/>
          <p:cNvSpPr>
            <a:spLocks/>
          </p:cNvSpPr>
          <p:nvPr/>
        </p:nvSpPr>
        <p:spPr bwMode="auto">
          <a:xfrm>
            <a:off x="6705600" y="3497263"/>
            <a:ext cx="565150" cy="506412"/>
          </a:xfrm>
          <a:custGeom>
            <a:avLst/>
            <a:gdLst>
              <a:gd name="T0" fmla="*/ 446068450 w 356"/>
              <a:gd name="T1" fmla="*/ 169246596 h 328"/>
              <a:gd name="T2" fmla="*/ 763608138 w 356"/>
              <a:gd name="T3" fmla="*/ 4767684 h 328"/>
              <a:gd name="T4" fmla="*/ 778729075 w 356"/>
              <a:gd name="T5" fmla="*/ 190699629 h 328"/>
              <a:gd name="T6" fmla="*/ 52924075 w 356"/>
              <a:gd name="T7" fmla="*/ 698437872 h 328"/>
              <a:gd name="T8" fmla="*/ 461189388 w 356"/>
              <a:gd name="T9" fmla="*/ 698437872 h 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6"/>
              <a:gd name="T16" fmla="*/ 0 h 328"/>
              <a:gd name="T17" fmla="*/ 356 w 356"/>
              <a:gd name="T18" fmla="*/ 328 h 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6" h="328">
                <a:moveTo>
                  <a:pt x="177" y="71"/>
                </a:moveTo>
                <a:cubicBezTo>
                  <a:pt x="229" y="35"/>
                  <a:pt x="281" y="0"/>
                  <a:pt x="303" y="2"/>
                </a:cubicBezTo>
                <a:cubicBezTo>
                  <a:pt x="325" y="4"/>
                  <a:pt x="356" y="32"/>
                  <a:pt x="309" y="80"/>
                </a:cubicBezTo>
                <a:cubicBezTo>
                  <a:pt x="262" y="128"/>
                  <a:pt x="42" y="258"/>
                  <a:pt x="21" y="293"/>
                </a:cubicBezTo>
                <a:cubicBezTo>
                  <a:pt x="0" y="328"/>
                  <a:pt x="91" y="310"/>
                  <a:pt x="183" y="293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6" name="Line 47"/>
          <p:cNvSpPr>
            <a:spLocks noChangeShapeType="1"/>
          </p:cNvSpPr>
          <p:nvPr/>
        </p:nvSpPr>
        <p:spPr bwMode="auto">
          <a:xfrm>
            <a:off x="2543175" y="2209800"/>
            <a:ext cx="44577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2547" name="Group 48"/>
          <p:cNvGrpSpPr>
            <a:grpSpLocks/>
          </p:cNvGrpSpPr>
          <p:nvPr/>
        </p:nvGrpSpPr>
        <p:grpSpPr bwMode="auto">
          <a:xfrm>
            <a:off x="3125789" y="2330451"/>
            <a:ext cx="250825" cy="536575"/>
            <a:chOff x="1597" y="1480"/>
            <a:chExt cx="158" cy="338"/>
          </a:xfrm>
        </p:grpSpPr>
        <p:sp>
          <p:nvSpPr>
            <p:cNvPr id="22556" name="Rectangle 49"/>
            <p:cNvSpPr>
              <a:spLocks noChangeArrowheads="1"/>
            </p:cNvSpPr>
            <p:nvPr/>
          </p:nvSpPr>
          <p:spPr bwMode="auto">
            <a:xfrm>
              <a:off x="1597" y="1480"/>
              <a:ext cx="158" cy="44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2557" name="Rectangle 50"/>
            <p:cNvSpPr>
              <a:spLocks noChangeArrowheads="1"/>
            </p:cNvSpPr>
            <p:nvPr/>
          </p:nvSpPr>
          <p:spPr bwMode="auto">
            <a:xfrm>
              <a:off x="1653" y="1524"/>
              <a:ext cx="46" cy="294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22548" name="Group 51"/>
          <p:cNvGrpSpPr>
            <a:grpSpLocks/>
          </p:cNvGrpSpPr>
          <p:nvPr/>
        </p:nvGrpSpPr>
        <p:grpSpPr bwMode="auto">
          <a:xfrm>
            <a:off x="5954714" y="2320926"/>
            <a:ext cx="250825" cy="536575"/>
            <a:chOff x="1597" y="1480"/>
            <a:chExt cx="158" cy="338"/>
          </a:xfrm>
        </p:grpSpPr>
        <p:sp>
          <p:nvSpPr>
            <p:cNvPr id="22554" name="Rectangle 52"/>
            <p:cNvSpPr>
              <a:spLocks noChangeArrowheads="1"/>
            </p:cNvSpPr>
            <p:nvPr/>
          </p:nvSpPr>
          <p:spPr bwMode="auto">
            <a:xfrm>
              <a:off x="1597" y="1480"/>
              <a:ext cx="158" cy="44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2555" name="Rectangle 53"/>
            <p:cNvSpPr>
              <a:spLocks noChangeArrowheads="1"/>
            </p:cNvSpPr>
            <p:nvPr/>
          </p:nvSpPr>
          <p:spPr bwMode="auto">
            <a:xfrm>
              <a:off x="1653" y="1524"/>
              <a:ext cx="46" cy="294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22549" name="Line 54"/>
          <p:cNvSpPr>
            <a:spLocks noChangeShapeType="1"/>
          </p:cNvSpPr>
          <p:nvPr/>
        </p:nvSpPr>
        <p:spPr bwMode="auto">
          <a:xfrm>
            <a:off x="2552700" y="4933950"/>
            <a:ext cx="443865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0" name="TextBox 54"/>
          <p:cNvSpPr txBox="1">
            <a:spLocks noChangeArrowheads="1"/>
          </p:cNvSpPr>
          <p:nvPr/>
        </p:nvSpPr>
        <p:spPr bwMode="auto">
          <a:xfrm>
            <a:off x="7208839" y="2424114"/>
            <a:ext cx="14430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  <a:cs typeface="Times New Roman" panose="02020603050405020304" pitchFamily="18" charset="0"/>
              </a:rPr>
              <a:t>Compression Force</a:t>
            </a:r>
          </a:p>
        </p:txBody>
      </p:sp>
      <p:sp>
        <p:nvSpPr>
          <p:cNvPr id="22551" name="TextBox 54"/>
          <p:cNvSpPr txBox="1">
            <a:spLocks noChangeArrowheads="1"/>
          </p:cNvSpPr>
          <p:nvPr/>
        </p:nvSpPr>
        <p:spPr bwMode="auto">
          <a:xfrm>
            <a:off x="7240589" y="3973514"/>
            <a:ext cx="14430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  <a:cs typeface="Times New Roman" panose="02020603050405020304" pitchFamily="18" charset="0"/>
              </a:rPr>
              <a:t>Tension Force</a:t>
            </a:r>
          </a:p>
        </p:txBody>
      </p:sp>
      <p:sp>
        <p:nvSpPr>
          <p:cNvPr id="22552" name="Line 57"/>
          <p:cNvSpPr>
            <a:spLocks noChangeShapeType="1"/>
          </p:cNvSpPr>
          <p:nvPr/>
        </p:nvSpPr>
        <p:spPr bwMode="auto">
          <a:xfrm>
            <a:off x="7086600" y="3895725"/>
            <a:ext cx="1409700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3" name="Line 58"/>
          <p:cNvSpPr>
            <a:spLocks noChangeShapeType="1"/>
          </p:cNvSpPr>
          <p:nvPr/>
        </p:nvSpPr>
        <p:spPr bwMode="auto">
          <a:xfrm flipH="1">
            <a:off x="7029451" y="2324100"/>
            <a:ext cx="1343025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 type="none" w="lg" len="lg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8"/>
          <p:cNvSpPr txBox="1">
            <a:spLocks noChangeArrowheads="1"/>
          </p:cNvSpPr>
          <p:nvPr/>
        </p:nvSpPr>
        <p:spPr bwMode="auto">
          <a:xfrm>
            <a:off x="2154238" y="1336676"/>
            <a:ext cx="8140700" cy="86042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Composite action accounts for the steel beam and floor slab working together to resist bending moments.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5123" name="TextBox 5"/>
          <p:cNvSpPr txBox="1">
            <a:spLocks noChangeArrowheads="1"/>
          </p:cNvSpPr>
          <p:nvPr/>
        </p:nvSpPr>
        <p:spPr bwMode="auto">
          <a:xfrm>
            <a:off x="2154238" y="2564327"/>
            <a:ext cx="8140700" cy="122555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Advantages over non-composite design:</a:t>
            </a:r>
            <a:endParaRPr lang="en-US" altLang="en-US" baseline="-25000" dirty="0">
              <a:solidFill>
                <a:schemeClr val="bg1"/>
              </a:solidFill>
            </a:endParaRPr>
          </a:p>
          <a:p>
            <a:r>
              <a:rPr lang="en-US" altLang="en-US" dirty="0">
                <a:solidFill>
                  <a:schemeClr val="bg1"/>
                </a:solidFill>
              </a:rPr>
              <a:t>	Increased strength</a:t>
            </a:r>
          </a:p>
          <a:p>
            <a:r>
              <a:rPr lang="en-US" altLang="en-US" dirty="0">
                <a:solidFill>
                  <a:schemeClr val="bg1"/>
                </a:solidFill>
              </a:rPr>
              <a:t>	Increased stiffness</a:t>
            </a:r>
          </a:p>
        </p:txBody>
      </p:sp>
      <p:sp>
        <p:nvSpPr>
          <p:cNvPr id="5124" name="TextBox 6"/>
          <p:cNvSpPr txBox="1">
            <a:spLocks noChangeArrowheads="1"/>
          </p:cNvSpPr>
          <p:nvPr/>
        </p:nvSpPr>
        <p:spPr bwMode="auto">
          <a:xfrm>
            <a:off x="2154238" y="4157103"/>
            <a:ext cx="8140700" cy="122555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For given load conditions can achieve:</a:t>
            </a:r>
          </a:p>
          <a:p>
            <a:r>
              <a:rPr lang="en-US" altLang="en-US">
                <a:solidFill>
                  <a:schemeClr val="bg1"/>
                </a:solidFill>
              </a:rPr>
              <a:t>	Less steel required</a:t>
            </a:r>
          </a:p>
          <a:p>
            <a:r>
              <a:rPr lang="en-US" altLang="en-US">
                <a:solidFill>
                  <a:schemeClr val="bg1"/>
                </a:solidFill>
              </a:rPr>
              <a:t>	Reduced steel depth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3F34390-B559-4FAD-B9AC-50BFC017AFD5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2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Composite Beam Theory</a:t>
            </a:r>
            <a:endParaRPr lang="en-US" dirty="0"/>
          </a:p>
        </p:txBody>
      </p:sp>
      <p:sp>
        <p:nvSpPr>
          <p:cNvPr id="5127" name="TextBox 28"/>
          <p:cNvSpPr txBox="1">
            <a:spLocks noChangeArrowheads="1"/>
          </p:cNvSpPr>
          <p:nvPr/>
        </p:nvSpPr>
        <p:spPr bwMode="auto">
          <a:xfrm>
            <a:off x="4037014" y="167195"/>
            <a:ext cx="4383087" cy="58477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b="1">
                <a:solidFill>
                  <a:schemeClr val="bg1"/>
                </a:solidFill>
              </a:rPr>
              <a:t>Composite Beams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lide Number Placeholder 112"/>
          <p:cNvSpPr txBox="1">
            <a:spLocks noGrp="1"/>
          </p:cNvSpPr>
          <p:nvPr/>
        </p:nvSpPr>
        <p:spPr>
          <a:xfrm>
            <a:off x="10963835" y="6416675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90104F04-DCDD-4F0A-831A-D00BF39BBDB4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20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16" name="Footer Placeholder 115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Composite Beam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2184400" y="594846"/>
            <a:ext cx="8091488" cy="52322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sz="2800" b="1">
                <a:solidFill>
                  <a:schemeClr val="bg1"/>
                </a:solidFill>
                <a:cs typeface="Arial" charset="0"/>
              </a:rPr>
              <a:t>Shear Transfer Between Slab and Beam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179638" y="1403350"/>
            <a:ext cx="8094662" cy="4281488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23558" name="Freeform 106"/>
          <p:cNvSpPr>
            <a:spLocks/>
          </p:cNvSpPr>
          <p:nvPr/>
        </p:nvSpPr>
        <p:spPr bwMode="auto">
          <a:xfrm>
            <a:off x="2289175" y="2886075"/>
            <a:ext cx="4940300" cy="2038350"/>
          </a:xfrm>
          <a:custGeom>
            <a:avLst/>
            <a:gdLst>
              <a:gd name="T0" fmla="*/ 393144375 w 3112"/>
              <a:gd name="T1" fmla="*/ 1179433125 h 1284"/>
              <a:gd name="T2" fmla="*/ 393144375 w 3112"/>
              <a:gd name="T3" fmla="*/ 0 h 1284"/>
              <a:gd name="T4" fmla="*/ 2147483647 w 3112"/>
              <a:gd name="T5" fmla="*/ 0 h 1284"/>
              <a:gd name="T6" fmla="*/ 2147483647 w 3112"/>
              <a:gd name="T7" fmla="*/ 1108868750 h 1284"/>
              <a:gd name="T8" fmla="*/ 2147483647 w 3112"/>
              <a:gd name="T9" fmla="*/ 1048385000 h 1284"/>
              <a:gd name="T10" fmla="*/ 2147483647 w 3112"/>
              <a:gd name="T11" fmla="*/ 987901250 h 1284"/>
              <a:gd name="T12" fmla="*/ 2147483647 w 3112"/>
              <a:gd name="T13" fmla="*/ 977820625 h 1284"/>
              <a:gd name="T14" fmla="*/ 2147483647 w 3112"/>
              <a:gd name="T15" fmla="*/ 997981875 h 1284"/>
              <a:gd name="T16" fmla="*/ 2147483647 w 3112"/>
              <a:gd name="T17" fmla="*/ 1068546250 h 1284"/>
              <a:gd name="T18" fmla="*/ 2147483647 w 3112"/>
              <a:gd name="T19" fmla="*/ 1129030000 h 1284"/>
              <a:gd name="T20" fmla="*/ 2147483647 w 3112"/>
              <a:gd name="T21" fmla="*/ 1249997500 h 1284"/>
              <a:gd name="T22" fmla="*/ 2147483647 w 3112"/>
              <a:gd name="T23" fmla="*/ 1401206875 h 1284"/>
              <a:gd name="T24" fmla="*/ 2147483647 w 3112"/>
              <a:gd name="T25" fmla="*/ 1562496875 h 1284"/>
              <a:gd name="T26" fmla="*/ 2147483647 w 3112"/>
              <a:gd name="T27" fmla="*/ 1643141875 h 1284"/>
              <a:gd name="T28" fmla="*/ 2147483647 w 3112"/>
              <a:gd name="T29" fmla="*/ 1713706250 h 1284"/>
              <a:gd name="T30" fmla="*/ 2147483647 w 3112"/>
              <a:gd name="T31" fmla="*/ 1743948125 h 1284"/>
              <a:gd name="T32" fmla="*/ 2147483647 w 3112"/>
              <a:gd name="T33" fmla="*/ 1683464375 h 1284"/>
              <a:gd name="T34" fmla="*/ 2147483647 w 3112"/>
              <a:gd name="T35" fmla="*/ 2147483647 h 1284"/>
              <a:gd name="T36" fmla="*/ 383063750 w 3112"/>
              <a:gd name="T37" fmla="*/ 2147483647 h 1284"/>
              <a:gd name="T38" fmla="*/ 383063750 w 3112"/>
              <a:gd name="T39" fmla="*/ 1754028750 h 1284"/>
              <a:gd name="T40" fmla="*/ 312499375 w 3112"/>
              <a:gd name="T41" fmla="*/ 1764109375 h 1284"/>
              <a:gd name="T42" fmla="*/ 161290000 w 3112"/>
              <a:gd name="T43" fmla="*/ 1794351250 h 1284"/>
              <a:gd name="T44" fmla="*/ 70564375 w 3112"/>
              <a:gd name="T45" fmla="*/ 1794351250 h 1284"/>
              <a:gd name="T46" fmla="*/ 0 w 3112"/>
              <a:gd name="T47" fmla="*/ 1784270625 h 1284"/>
              <a:gd name="T48" fmla="*/ 60483750 w 3112"/>
              <a:gd name="T49" fmla="*/ 1693545000 h 1284"/>
              <a:gd name="T50" fmla="*/ 604837500 w 3112"/>
              <a:gd name="T51" fmla="*/ 1340723125 h 1284"/>
              <a:gd name="T52" fmla="*/ 786288750 w 3112"/>
              <a:gd name="T53" fmla="*/ 1199594375 h 1284"/>
              <a:gd name="T54" fmla="*/ 786288750 w 3112"/>
              <a:gd name="T55" fmla="*/ 1118949375 h 1284"/>
              <a:gd name="T56" fmla="*/ 745966250 w 3112"/>
              <a:gd name="T57" fmla="*/ 1028223750 h 1284"/>
              <a:gd name="T58" fmla="*/ 655240625 w 3112"/>
              <a:gd name="T59" fmla="*/ 1038304375 h 1284"/>
              <a:gd name="T60" fmla="*/ 393144375 w 3112"/>
              <a:gd name="T61" fmla="*/ 1179433125 h 128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112"/>
              <a:gd name="T94" fmla="*/ 0 h 1284"/>
              <a:gd name="T95" fmla="*/ 3112 w 3112"/>
              <a:gd name="T96" fmla="*/ 1284 h 128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112" h="1284">
                <a:moveTo>
                  <a:pt x="156" y="468"/>
                </a:moveTo>
                <a:lnTo>
                  <a:pt x="156" y="0"/>
                </a:lnTo>
                <a:lnTo>
                  <a:pt x="2968" y="0"/>
                </a:lnTo>
                <a:lnTo>
                  <a:pt x="2968" y="440"/>
                </a:lnTo>
                <a:lnTo>
                  <a:pt x="3020" y="416"/>
                </a:lnTo>
                <a:lnTo>
                  <a:pt x="3056" y="392"/>
                </a:lnTo>
                <a:lnTo>
                  <a:pt x="3088" y="388"/>
                </a:lnTo>
                <a:lnTo>
                  <a:pt x="3112" y="396"/>
                </a:lnTo>
                <a:lnTo>
                  <a:pt x="3112" y="424"/>
                </a:lnTo>
                <a:lnTo>
                  <a:pt x="3100" y="448"/>
                </a:lnTo>
                <a:lnTo>
                  <a:pt x="3040" y="496"/>
                </a:lnTo>
                <a:lnTo>
                  <a:pt x="2952" y="556"/>
                </a:lnTo>
                <a:lnTo>
                  <a:pt x="2856" y="620"/>
                </a:lnTo>
                <a:lnTo>
                  <a:pt x="2808" y="652"/>
                </a:lnTo>
                <a:lnTo>
                  <a:pt x="2800" y="680"/>
                </a:lnTo>
                <a:lnTo>
                  <a:pt x="2848" y="692"/>
                </a:lnTo>
                <a:lnTo>
                  <a:pt x="2960" y="668"/>
                </a:lnTo>
                <a:lnTo>
                  <a:pt x="2960" y="1284"/>
                </a:lnTo>
                <a:lnTo>
                  <a:pt x="152" y="1284"/>
                </a:lnTo>
                <a:lnTo>
                  <a:pt x="152" y="696"/>
                </a:lnTo>
                <a:lnTo>
                  <a:pt x="124" y="700"/>
                </a:lnTo>
                <a:lnTo>
                  <a:pt x="64" y="712"/>
                </a:lnTo>
                <a:lnTo>
                  <a:pt x="28" y="712"/>
                </a:lnTo>
                <a:lnTo>
                  <a:pt x="0" y="708"/>
                </a:lnTo>
                <a:lnTo>
                  <a:pt x="24" y="672"/>
                </a:lnTo>
                <a:lnTo>
                  <a:pt x="240" y="532"/>
                </a:lnTo>
                <a:lnTo>
                  <a:pt x="312" y="476"/>
                </a:lnTo>
                <a:lnTo>
                  <a:pt x="312" y="444"/>
                </a:lnTo>
                <a:lnTo>
                  <a:pt x="296" y="408"/>
                </a:lnTo>
                <a:lnTo>
                  <a:pt x="260" y="412"/>
                </a:lnTo>
                <a:lnTo>
                  <a:pt x="156" y="468"/>
                </a:lnTo>
                <a:close/>
              </a:path>
            </a:pathLst>
          </a:custGeom>
          <a:solidFill>
            <a:srgbClr val="949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lg" len="lg"/>
                <a:tailEnd type="none" w="lg" len="lg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9" name="Freeform 109" descr="Newsprint"/>
          <p:cNvSpPr>
            <a:spLocks/>
          </p:cNvSpPr>
          <p:nvPr/>
        </p:nvSpPr>
        <p:spPr bwMode="auto">
          <a:xfrm>
            <a:off x="2552701" y="2219326"/>
            <a:ext cx="4448175" cy="657225"/>
          </a:xfrm>
          <a:custGeom>
            <a:avLst/>
            <a:gdLst>
              <a:gd name="T0" fmla="*/ 0 w 2802"/>
              <a:gd name="T1" fmla="*/ 483870000 h 414"/>
              <a:gd name="T2" fmla="*/ 0 w 2802"/>
              <a:gd name="T3" fmla="*/ 0 h 414"/>
              <a:gd name="T4" fmla="*/ 2147483647 w 2802"/>
              <a:gd name="T5" fmla="*/ 0 h 414"/>
              <a:gd name="T6" fmla="*/ 2147483647 w 2802"/>
              <a:gd name="T7" fmla="*/ 498990938 h 414"/>
              <a:gd name="T8" fmla="*/ 2147483647 w 2802"/>
              <a:gd name="T9" fmla="*/ 498990938 h 414"/>
              <a:gd name="T10" fmla="*/ 2147483647 w 2802"/>
              <a:gd name="T11" fmla="*/ 1043344688 h 414"/>
              <a:gd name="T12" fmla="*/ 2147483647 w 2802"/>
              <a:gd name="T13" fmla="*/ 1043344688 h 414"/>
              <a:gd name="T14" fmla="*/ 2147483647 w 2802"/>
              <a:gd name="T15" fmla="*/ 498990938 h 414"/>
              <a:gd name="T16" fmla="*/ 2147483647 w 2802"/>
              <a:gd name="T17" fmla="*/ 498990938 h 414"/>
              <a:gd name="T18" fmla="*/ 2147483647 w 2802"/>
              <a:gd name="T19" fmla="*/ 1043344688 h 414"/>
              <a:gd name="T20" fmla="*/ 2147483647 w 2802"/>
              <a:gd name="T21" fmla="*/ 1043344688 h 414"/>
              <a:gd name="T22" fmla="*/ 2147483647 w 2802"/>
              <a:gd name="T23" fmla="*/ 483870000 h 414"/>
              <a:gd name="T24" fmla="*/ 1799391563 w 2802"/>
              <a:gd name="T25" fmla="*/ 483870000 h 414"/>
              <a:gd name="T26" fmla="*/ 1587698438 w 2802"/>
              <a:gd name="T27" fmla="*/ 1043344688 h 414"/>
              <a:gd name="T28" fmla="*/ 680442188 w 2802"/>
              <a:gd name="T29" fmla="*/ 1043344688 h 414"/>
              <a:gd name="T30" fmla="*/ 514111875 w 2802"/>
              <a:gd name="T31" fmla="*/ 483870000 h 414"/>
              <a:gd name="T32" fmla="*/ 0 w 2802"/>
              <a:gd name="T33" fmla="*/ 483870000 h 41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02"/>
              <a:gd name="T52" fmla="*/ 0 h 414"/>
              <a:gd name="T53" fmla="*/ 2802 w 2802"/>
              <a:gd name="T54" fmla="*/ 414 h 41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02" h="414">
                <a:moveTo>
                  <a:pt x="0" y="192"/>
                </a:moveTo>
                <a:lnTo>
                  <a:pt x="0" y="0"/>
                </a:lnTo>
                <a:lnTo>
                  <a:pt x="2802" y="0"/>
                </a:lnTo>
                <a:lnTo>
                  <a:pt x="2802" y="198"/>
                </a:lnTo>
                <a:lnTo>
                  <a:pt x="2478" y="198"/>
                </a:lnTo>
                <a:lnTo>
                  <a:pt x="2400" y="414"/>
                </a:lnTo>
                <a:lnTo>
                  <a:pt x="2034" y="414"/>
                </a:lnTo>
                <a:lnTo>
                  <a:pt x="1962" y="198"/>
                </a:lnTo>
                <a:lnTo>
                  <a:pt x="1596" y="198"/>
                </a:lnTo>
                <a:lnTo>
                  <a:pt x="1524" y="414"/>
                </a:lnTo>
                <a:lnTo>
                  <a:pt x="1158" y="414"/>
                </a:lnTo>
                <a:lnTo>
                  <a:pt x="1092" y="192"/>
                </a:lnTo>
                <a:lnTo>
                  <a:pt x="714" y="192"/>
                </a:lnTo>
                <a:lnTo>
                  <a:pt x="630" y="414"/>
                </a:lnTo>
                <a:lnTo>
                  <a:pt x="270" y="414"/>
                </a:lnTo>
                <a:lnTo>
                  <a:pt x="204" y="192"/>
                </a:lnTo>
                <a:lnTo>
                  <a:pt x="0" y="192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28575" cap="flat" cmpd="sng">
            <a:solidFill>
              <a:schemeClr val="bg1"/>
            </a:solidFill>
            <a:prstDash val="solid"/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en-US"/>
          </a:p>
        </p:txBody>
      </p:sp>
      <p:grpSp>
        <p:nvGrpSpPr>
          <p:cNvPr id="23560" name="Group 110"/>
          <p:cNvGrpSpPr>
            <a:grpSpLocks/>
          </p:cNvGrpSpPr>
          <p:nvPr/>
        </p:nvGrpSpPr>
        <p:grpSpPr bwMode="auto">
          <a:xfrm>
            <a:off x="4583114" y="2339976"/>
            <a:ext cx="250825" cy="536575"/>
            <a:chOff x="1597" y="1480"/>
            <a:chExt cx="158" cy="338"/>
          </a:xfrm>
        </p:grpSpPr>
        <p:sp>
          <p:nvSpPr>
            <p:cNvPr id="23600" name="Rectangle 111"/>
            <p:cNvSpPr>
              <a:spLocks noChangeArrowheads="1"/>
            </p:cNvSpPr>
            <p:nvPr/>
          </p:nvSpPr>
          <p:spPr bwMode="auto">
            <a:xfrm>
              <a:off x="1597" y="1480"/>
              <a:ext cx="158" cy="44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3601" name="Rectangle 112"/>
            <p:cNvSpPr>
              <a:spLocks noChangeArrowheads="1"/>
            </p:cNvSpPr>
            <p:nvPr/>
          </p:nvSpPr>
          <p:spPr bwMode="auto">
            <a:xfrm>
              <a:off x="1653" y="1524"/>
              <a:ext cx="46" cy="294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23561" name="Line 118"/>
          <p:cNvSpPr>
            <a:spLocks noChangeShapeType="1"/>
          </p:cNvSpPr>
          <p:nvPr/>
        </p:nvSpPr>
        <p:spPr bwMode="auto">
          <a:xfrm>
            <a:off x="2533650" y="2886075"/>
            <a:ext cx="44577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2" name="Line 119"/>
          <p:cNvSpPr>
            <a:spLocks noChangeShapeType="1"/>
          </p:cNvSpPr>
          <p:nvPr/>
        </p:nvSpPr>
        <p:spPr bwMode="auto">
          <a:xfrm>
            <a:off x="2533650" y="2971800"/>
            <a:ext cx="4452938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3" name="Line 120"/>
          <p:cNvSpPr>
            <a:spLocks noChangeShapeType="1"/>
          </p:cNvSpPr>
          <p:nvPr/>
        </p:nvSpPr>
        <p:spPr bwMode="auto">
          <a:xfrm>
            <a:off x="2538414" y="4838700"/>
            <a:ext cx="44481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4" name="Line 121"/>
          <p:cNvSpPr>
            <a:spLocks noChangeShapeType="1"/>
          </p:cNvSpPr>
          <p:nvPr/>
        </p:nvSpPr>
        <p:spPr bwMode="auto">
          <a:xfrm>
            <a:off x="2547938" y="1776414"/>
            <a:ext cx="0" cy="18764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5" name="Line 122"/>
          <p:cNvSpPr>
            <a:spLocks noChangeShapeType="1"/>
          </p:cNvSpPr>
          <p:nvPr/>
        </p:nvSpPr>
        <p:spPr bwMode="auto">
          <a:xfrm>
            <a:off x="2543175" y="3981450"/>
            <a:ext cx="0" cy="11239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6" name="Freeform 123"/>
          <p:cNvSpPr>
            <a:spLocks/>
          </p:cNvSpPr>
          <p:nvPr/>
        </p:nvSpPr>
        <p:spPr bwMode="auto">
          <a:xfrm>
            <a:off x="2257425" y="3535363"/>
            <a:ext cx="565150" cy="506412"/>
          </a:xfrm>
          <a:custGeom>
            <a:avLst/>
            <a:gdLst>
              <a:gd name="T0" fmla="*/ 446068450 w 356"/>
              <a:gd name="T1" fmla="*/ 169246596 h 328"/>
              <a:gd name="T2" fmla="*/ 763608138 w 356"/>
              <a:gd name="T3" fmla="*/ 4767684 h 328"/>
              <a:gd name="T4" fmla="*/ 778729075 w 356"/>
              <a:gd name="T5" fmla="*/ 190699629 h 328"/>
              <a:gd name="T6" fmla="*/ 52924075 w 356"/>
              <a:gd name="T7" fmla="*/ 698437872 h 328"/>
              <a:gd name="T8" fmla="*/ 461189388 w 356"/>
              <a:gd name="T9" fmla="*/ 698437872 h 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6"/>
              <a:gd name="T16" fmla="*/ 0 h 328"/>
              <a:gd name="T17" fmla="*/ 356 w 356"/>
              <a:gd name="T18" fmla="*/ 328 h 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6" h="328">
                <a:moveTo>
                  <a:pt x="177" y="71"/>
                </a:moveTo>
                <a:cubicBezTo>
                  <a:pt x="229" y="35"/>
                  <a:pt x="281" y="0"/>
                  <a:pt x="303" y="2"/>
                </a:cubicBezTo>
                <a:cubicBezTo>
                  <a:pt x="325" y="4"/>
                  <a:pt x="356" y="32"/>
                  <a:pt x="309" y="80"/>
                </a:cubicBezTo>
                <a:cubicBezTo>
                  <a:pt x="262" y="128"/>
                  <a:pt x="42" y="258"/>
                  <a:pt x="21" y="293"/>
                </a:cubicBezTo>
                <a:cubicBezTo>
                  <a:pt x="0" y="328"/>
                  <a:pt x="91" y="310"/>
                  <a:pt x="183" y="293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7" name="Line 124"/>
          <p:cNvSpPr>
            <a:spLocks noChangeShapeType="1"/>
          </p:cNvSpPr>
          <p:nvPr/>
        </p:nvSpPr>
        <p:spPr bwMode="auto">
          <a:xfrm>
            <a:off x="7000875" y="1776413"/>
            <a:ext cx="0" cy="18335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8" name="Line 125"/>
          <p:cNvSpPr>
            <a:spLocks noChangeShapeType="1"/>
          </p:cNvSpPr>
          <p:nvPr/>
        </p:nvSpPr>
        <p:spPr bwMode="auto">
          <a:xfrm>
            <a:off x="6991350" y="3943351"/>
            <a:ext cx="0" cy="11525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9" name="Freeform 126"/>
          <p:cNvSpPr>
            <a:spLocks/>
          </p:cNvSpPr>
          <p:nvPr/>
        </p:nvSpPr>
        <p:spPr bwMode="auto">
          <a:xfrm>
            <a:off x="6705600" y="3497263"/>
            <a:ext cx="565150" cy="506412"/>
          </a:xfrm>
          <a:custGeom>
            <a:avLst/>
            <a:gdLst>
              <a:gd name="T0" fmla="*/ 446068450 w 356"/>
              <a:gd name="T1" fmla="*/ 169246596 h 328"/>
              <a:gd name="T2" fmla="*/ 763608138 w 356"/>
              <a:gd name="T3" fmla="*/ 4767684 h 328"/>
              <a:gd name="T4" fmla="*/ 778729075 w 356"/>
              <a:gd name="T5" fmla="*/ 190699629 h 328"/>
              <a:gd name="T6" fmla="*/ 52924075 w 356"/>
              <a:gd name="T7" fmla="*/ 698437872 h 328"/>
              <a:gd name="T8" fmla="*/ 461189388 w 356"/>
              <a:gd name="T9" fmla="*/ 698437872 h 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6"/>
              <a:gd name="T16" fmla="*/ 0 h 328"/>
              <a:gd name="T17" fmla="*/ 356 w 356"/>
              <a:gd name="T18" fmla="*/ 328 h 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6" h="328">
                <a:moveTo>
                  <a:pt x="177" y="71"/>
                </a:moveTo>
                <a:cubicBezTo>
                  <a:pt x="229" y="35"/>
                  <a:pt x="281" y="0"/>
                  <a:pt x="303" y="2"/>
                </a:cubicBezTo>
                <a:cubicBezTo>
                  <a:pt x="325" y="4"/>
                  <a:pt x="356" y="32"/>
                  <a:pt x="309" y="80"/>
                </a:cubicBezTo>
                <a:cubicBezTo>
                  <a:pt x="262" y="128"/>
                  <a:pt x="42" y="258"/>
                  <a:pt x="21" y="293"/>
                </a:cubicBezTo>
                <a:cubicBezTo>
                  <a:pt x="0" y="328"/>
                  <a:pt x="91" y="310"/>
                  <a:pt x="183" y="293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0" name="Line 127"/>
          <p:cNvSpPr>
            <a:spLocks noChangeShapeType="1"/>
          </p:cNvSpPr>
          <p:nvPr/>
        </p:nvSpPr>
        <p:spPr bwMode="auto">
          <a:xfrm>
            <a:off x="2543175" y="2209800"/>
            <a:ext cx="44577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3571" name="Group 130"/>
          <p:cNvGrpSpPr>
            <a:grpSpLocks/>
          </p:cNvGrpSpPr>
          <p:nvPr/>
        </p:nvGrpSpPr>
        <p:grpSpPr bwMode="auto">
          <a:xfrm>
            <a:off x="3125789" y="2330451"/>
            <a:ext cx="250825" cy="536575"/>
            <a:chOff x="1597" y="1480"/>
            <a:chExt cx="158" cy="338"/>
          </a:xfrm>
        </p:grpSpPr>
        <p:sp>
          <p:nvSpPr>
            <p:cNvPr id="23598" name="Rectangle 131"/>
            <p:cNvSpPr>
              <a:spLocks noChangeArrowheads="1"/>
            </p:cNvSpPr>
            <p:nvPr/>
          </p:nvSpPr>
          <p:spPr bwMode="auto">
            <a:xfrm>
              <a:off x="1597" y="1480"/>
              <a:ext cx="158" cy="44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3599" name="Rectangle 132"/>
            <p:cNvSpPr>
              <a:spLocks noChangeArrowheads="1"/>
            </p:cNvSpPr>
            <p:nvPr/>
          </p:nvSpPr>
          <p:spPr bwMode="auto">
            <a:xfrm>
              <a:off x="1653" y="1524"/>
              <a:ext cx="46" cy="294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23572" name="Group 133"/>
          <p:cNvGrpSpPr>
            <a:grpSpLocks/>
          </p:cNvGrpSpPr>
          <p:nvPr/>
        </p:nvGrpSpPr>
        <p:grpSpPr bwMode="auto">
          <a:xfrm>
            <a:off x="5954714" y="2320926"/>
            <a:ext cx="250825" cy="536575"/>
            <a:chOff x="1597" y="1480"/>
            <a:chExt cx="158" cy="338"/>
          </a:xfrm>
        </p:grpSpPr>
        <p:sp>
          <p:nvSpPr>
            <p:cNvPr id="23596" name="Rectangle 134"/>
            <p:cNvSpPr>
              <a:spLocks noChangeArrowheads="1"/>
            </p:cNvSpPr>
            <p:nvPr/>
          </p:nvSpPr>
          <p:spPr bwMode="auto">
            <a:xfrm>
              <a:off x="1597" y="1480"/>
              <a:ext cx="158" cy="44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3597" name="Rectangle 135"/>
            <p:cNvSpPr>
              <a:spLocks noChangeArrowheads="1"/>
            </p:cNvSpPr>
            <p:nvPr/>
          </p:nvSpPr>
          <p:spPr bwMode="auto">
            <a:xfrm>
              <a:off x="1653" y="1524"/>
              <a:ext cx="46" cy="294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23573" name="Line 137"/>
          <p:cNvSpPr>
            <a:spLocks noChangeShapeType="1"/>
          </p:cNvSpPr>
          <p:nvPr/>
        </p:nvSpPr>
        <p:spPr bwMode="auto">
          <a:xfrm>
            <a:off x="2552700" y="4933950"/>
            <a:ext cx="443865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4" name="TextBox 54"/>
          <p:cNvSpPr txBox="1">
            <a:spLocks noChangeArrowheads="1"/>
          </p:cNvSpPr>
          <p:nvPr/>
        </p:nvSpPr>
        <p:spPr bwMode="auto">
          <a:xfrm>
            <a:off x="7208839" y="2424114"/>
            <a:ext cx="14430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  <a:cs typeface="Times New Roman" panose="02020603050405020304" pitchFamily="18" charset="0"/>
              </a:rPr>
              <a:t>Compression Force</a:t>
            </a:r>
          </a:p>
        </p:txBody>
      </p:sp>
      <p:sp>
        <p:nvSpPr>
          <p:cNvPr id="23575" name="Line 143"/>
          <p:cNvSpPr>
            <a:spLocks noChangeShapeType="1"/>
          </p:cNvSpPr>
          <p:nvPr/>
        </p:nvSpPr>
        <p:spPr bwMode="auto">
          <a:xfrm flipH="1">
            <a:off x="7029451" y="2324100"/>
            <a:ext cx="1343025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 type="none" w="lg" len="lg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6" name="Line 169"/>
          <p:cNvSpPr>
            <a:spLocks noChangeShapeType="1"/>
          </p:cNvSpPr>
          <p:nvPr/>
        </p:nvSpPr>
        <p:spPr bwMode="auto">
          <a:xfrm>
            <a:off x="3876676" y="2333625"/>
            <a:ext cx="71437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7" name="Line 170"/>
          <p:cNvSpPr>
            <a:spLocks noChangeShapeType="1"/>
          </p:cNvSpPr>
          <p:nvPr/>
        </p:nvSpPr>
        <p:spPr bwMode="auto">
          <a:xfrm>
            <a:off x="3790951" y="2400300"/>
            <a:ext cx="79057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8" name="Line 171"/>
          <p:cNvSpPr>
            <a:spLocks noChangeShapeType="1"/>
          </p:cNvSpPr>
          <p:nvPr/>
        </p:nvSpPr>
        <p:spPr bwMode="auto">
          <a:xfrm>
            <a:off x="3714750" y="2466975"/>
            <a:ext cx="9525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9" name="Line 172"/>
          <p:cNvSpPr>
            <a:spLocks noChangeShapeType="1"/>
          </p:cNvSpPr>
          <p:nvPr/>
        </p:nvSpPr>
        <p:spPr bwMode="auto">
          <a:xfrm>
            <a:off x="4324350" y="2571750"/>
            <a:ext cx="3429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80" name="Line 173"/>
          <p:cNvSpPr>
            <a:spLocks noChangeShapeType="1"/>
          </p:cNvSpPr>
          <p:nvPr/>
        </p:nvSpPr>
        <p:spPr bwMode="auto">
          <a:xfrm>
            <a:off x="4362450" y="2705100"/>
            <a:ext cx="3048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81" name="Line 174"/>
          <p:cNvSpPr>
            <a:spLocks noChangeShapeType="1"/>
          </p:cNvSpPr>
          <p:nvPr/>
        </p:nvSpPr>
        <p:spPr bwMode="auto">
          <a:xfrm>
            <a:off x="4362451" y="2828925"/>
            <a:ext cx="31432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82" name="Line 175"/>
          <p:cNvSpPr>
            <a:spLocks noChangeShapeType="1"/>
          </p:cNvSpPr>
          <p:nvPr/>
        </p:nvSpPr>
        <p:spPr bwMode="auto">
          <a:xfrm>
            <a:off x="5286376" y="2324100"/>
            <a:ext cx="65722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83" name="Line 176"/>
          <p:cNvSpPr>
            <a:spLocks noChangeShapeType="1"/>
          </p:cNvSpPr>
          <p:nvPr/>
        </p:nvSpPr>
        <p:spPr bwMode="auto">
          <a:xfrm>
            <a:off x="5200651" y="2390775"/>
            <a:ext cx="73342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84" name="Line 177"/>
          <p:cNvSpPr>
            <a:spLocks noChangeShapeType="1"/>
          </p:cNvSpPr>
          <p:nvPr/>
        </p:nvSpPr>
        <p:spPr bwMode="auto">
          <a:xfrm>
            <a:off x="5114926" y="2457450"/>
            <a:ext cx="90487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85" name="Line 178"/>
          <p:cNvSpPr>
            <a:spLocks noChangeShapeType="1"/>
          </p:cNvSpPr>
          <p:nvPr/>
        </p:nvSpPr>
        <p:spPr bwMode="auto">
          <a:xfrm>
            <a:off x="5676900" y="2562225"/>
            <a:ext cx="3429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86" name="Line 179"/>
          <p:cNvSpPr>
            <a:spLocks noChangeShapeType="1"/>
          </p:cNvSpPr>
          <p:nvPr/>
        </p:nvSpPr>
        <p:spPr bwMode="auto">
          <a:xfrm>
            <a:off x="5715000" y="2695575"/>
            <a:ext cx="3048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87" name="Line 180"/>
          <p:cNvSpPr>
            <a:spLocks noChangeShapeType="1"/>
          </p:cNvSpPr>
          <p:nvPr/>
        </p:nvSpPr>
        <p:spPr bwMode="auto">
          <a:xfrm>
            <a:off x="5715001" y="2819400"/>
            <a:ext cx="31432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88" name="Line 181"/>
          <p:cNvSpPr>
            <a:spLocks noChangeShapeType="1"/>
          </p:cNvSpPr>
          <p:nvPr/>
        </p:nvSpPr>
        <p:spPr bwMode="auto">
          <a:xfrm>
            <a:off x="2543176" y="2324100"/>
            <a:ext cx="60007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89" name="Line 182"/>
          <p:cNvSpPr>
            <a:spLocks noChangeShapeType="1"/>
          </p:cNvSpPr>
          <p:nvPr/>
        </p:nvSpPr>
        <p:spPr bwMode="auto">
          <a:xfrm>
            <a:off x="2543175" y="2390775"/>
            <a:ext cx="59055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90" name="Line 183"/>
          <p:cNvSpPr>
            <a:spLocks noChangeShapeType="1"/>
          </p:cNvSpPr>
          <p:nvPr/>
        </p:nvSpPr>
        <p:spPr bwMode="auto">
          <a:xfrm>
            <a:off x="2571750" y="2457450"/>
            <a:ext cx="6477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91" name="Line 184"/>
          <p:cNvSpPr>
            <a:spLocks noChangeShapeType="1"/>
          </p:cNvSpPr>
          <p:nvPr/>
        </p:nvSpPr>
        <p:spPr bwMode="auto">
          <a:xfrm>
            <a:off x="2876550" y="2562225"/>
            <a:ext cx="3429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92" name="Line 185"/>
          <p:cNvSpPr>
            <a:spLocks noChangeShapeType="1"/>
          </p:cNvSpPr>
          <p:nvPr/>
        </p:nvSpPr>
        <p:spPr bwMode="auto">
          <a:xfrm>
            <a:off x="2914650" y="2695575"/>
            <a:ext cx="3048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93" name="Line 186"/>
          <p:cNvSpPr>
            <a:spLocks noChangeShapeType="1"/>
          </p:cNvSpPr>
          <p:nvPr/>
        </p:nvSpPr>
        <p:spPr bwMode="auto">
          <a:xfrm>
            <a:off x="2914651" y="2819400"/>
            <a:ext cx="31432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94" name="TextBox 54"/>
          <p:cNvSpPr txBox="1">
            <a:spLocks noChangeArrowheads="1"/>
          </p:cNvSpPr>
          <p:nvPr/>
        </p:nvSpPr>
        <p:spPr bwMode="auto">
          <a:xfrm>
            <a:off x="7240589" y="3973514"/>
            <a:ext cx="14430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  <a:cs typeface="Times New Roman" panose="02020603050405020304" pitchFamily="18" charset="0"/>
              </a:rPr>
              <a:t>Tension Force</a:t>
            </a:r>
          </a:p>
        </p:txBody>
      </p:sp>
      <p:sp>
        <p:nvSpPr>
          <p:cNvPr id="23595" name="Line 191"/>
          <p:cNvSpPr>
            <a:spLocks noChangeShapeType="1"/>
          </p:cNvSpPr>
          <p:nvPr/>
        </p:nvSpPr>
        <p:spPr bwMode="auto">
          <a:xfrm>
            <a:off x="7086600" y="3895725"/>
            <a:ext cx="1409700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lide Number Placeholder 112"/>
          <p:cNvSpPr txBox="1">
            <a:spLocks noGrp="1"/>
          </p:cNvSpPr>
          <p:nvPr/>
        </p:nvSpPr>
        <p:spPr>
          <a:xfrm>
            <a:off x="10874189" y="6378764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23424FEE-A22C-4C86-93F4-5D563C799556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21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116" name="Footer Placeholder 115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Composite Beam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2184400" y="594846"/>
            <a:ext cx="8091488" cy="52322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sz="2800" b="1">
                <a:solidFill>
                  <a:schemeClr val="bg1"/>
                </a:solidFill>
                <a:cs typeface="Arial" charset="0"/>
              </a:rPr>
              <a:t>Shear Transfer Between Slab and Beam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179638" y="1403350"/>
            <a:ext cx="8094662" cy="4281488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24582" name="Freeform 6"/>
          <p:cNvSpPr>
            <a:spLocks/>
          </p:cNvSpPr>
          <p:nvPr/>
        </p:nvSpPr>
        <p:spPr bwMode="auto">
          <a:xfrm>
            <a:off x="2289175" y="2886075"/>
            <a:ext cx="4940300" cy="2038350"/>
          </a:xfrm>
          <a:custGeom>
            <a:avLst/>
            <a:gdLst>
              <a:gd name="T0" fmla="*/ 393144375 w 3112"/>
              <a:gd name="T1" fmla="*/ 1179433125 h 1284"/>
              <a:gd name="T2" fmla="*/ 393144375 w 3112"/>
              <a:gd name="T3" fmla="*/ 0 h 1284"/>
              <a:gd name="T4" fmla="*/ 2147483647 w 3112"/>
              <a:gd name="T5" fmla="*/ 0 h 1284"/>
              <a:gd name="T6" fmla="*/ 2147483647 w 3112"/>
              <a:gd name="T7" fmla="*/ 1108868750 h 1284"/>
              <a:gd name="T8" fmla="*/ 2147483647 w 3112"/>
              <a:gd name="T9" fmla="*/ 1048385000 h 1284"/>
              <a:gd name="T10" fmla="*/ 2147483647 w 3112"/>
              <a:gd name="T11" fmla="*/ 987901250 h 1284"/>
              <a:gd name="T12" fmla="*/ 2147483647 w 3112"/>
              <a:gd name="T13" fmla="*/ 977820625 h 1284"/>
              <a:gd name="T14" fmla="*/ 2147483647 w 3112"/>
              <a:gd name="T15" fmla="*/ 997981875 h 1284"/>
              <a:gd name="T16" fmla="*/ 2147483647 w 3112"/>
              <a:gd name="T17" fmla="*/ 1068546250 h 1284"/>
              <a:gd name="T18" fmla="*/ 2147483647 w 3112"/>
              <a:gd name="T19" fmla="*/ 1129030000 h 1284"/>
              <a:gd name="T20" fmla="*/ 2147483647 w 3112"/>
              <a:gd name="T21" fmla="*/ 1249997500 h 1284"/>
              <a:gd name="T22" fmla="*/ 2147483647 w 3112"/>
              <a:gd name="T23" fmla="*/ 1401206875 h 1284"/>
              <a:gd name="T24" fmla="*/ 2147483647 w 3112"/>
              <a:gd name="T25" fmla="*/ 1562496875 h 1284"/>
              <a:gd name="T26" fmla="*/ 2147483647 w 3112"/>
              <a:gd name="T27" fmla="*/ 1643141875 h 1284"/>
              <a:gd name="T28" fmla="*/ 2147483647 w 3112"/>
              <a:gd name="T29" fmla="*/ 1713706250 h 1284"/>
              <a:gd name="T30" fmla="*/ 2147483647 w 3112"/>
              <a:gd name="T31" fmla="*/ 1743948125 h 1284"/>
              <a:gd name="T32" fmla="*/ 2147483647 w 3112"/>
              <a:gd name="T33" fmla="*/ 1683464375 h 1284"/>
              <a:gd name="T34" fmla="*/ 2147483647 w 3112"/>
              <a:gd name="T35" fmla="*/ 2147483647 h 1284"/>
              <a:gd name="T36" fmla="*/ 383063750 w 3112"/>
              <a:gd name="T37" fmla="*/ 2147483647 h 1284"/>
              <a:gd name="T38" fmla="*/ 383063750 w 3112"/>
              <a:gd name="T39" fmla="*/ 1754028750 h 1284"/>
              <a:gd name="T40" fmla="*/ 312499375 w 3112"/>
              <a:gd name="T41" fmla="*/ 1764109375 h 1284"/>
              <a:gd name="T42" fmla="*/ 161290000 w 3112"/>
              <a:gd name="T43" fmla="*/ 1794351250 h 1284"/>
              <a:gd name="T44" fmla="*/ 70564375 w 3112"/>
              <a:gd name="T45" fmla="*/ 1794351250 h 1284"/>
              <a:gd name="T46" fmla="*/ 0 w 3112"/>
              <a:gd name="T47" fmla="*/ 1784270625 h 1284"/>
              <a:gd name="T48" fmla="*/ 60483750 w 3112"/>
              <a:gd name="T49" fmla="*/ 1693545000 h 1284"/>
              <a:gd name="T50" fmla="*/ 604837500 w 3112"/>
              <a:gd name="T51" fmla="*/ 1340723125 h 1284"/>
              <a:gd name="T52" fmla="*/ 786288750 w 3112"/>
              <a:gd name="T53" fmla="*/ 1199594375 h 1284"/>
              <a:gd name="T54" fmla="*/ 786288750 w 3112"/>
              <a:gd name="T55" fmla="*/ 1118949375 h 1284"/>
              <a:gd name="T56" fmla="*/ 745966250 w 3112"/>
              <a:gd name="T57" fmla="*/ 1028223750 h 1284"/>
              <a:gd name="T58" fmla="*/ 655240625 w 3112"/>
              <a:gd name="T59" fmla="*/ 1038304375 h 1284"/>
              <a:gd name="T60" fmla="*/ 393144375 w 3112"/>
              <a:gd name="T61" fmla="*/ 1179433125 h 128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112"/>
              <a:gd name="T94" fmla="*/ 0 h 1284"/>
              <a:gd name="T95" fmla="*/ 3112 w 3112"/>
              <a:gd name="T96" fmla="*/ 1284 h 128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112" h="1284">
                <a:moveTo>
                  <a:pt x="156" y="468"/>
                </a:moveTo>
                <a:lnTo>
                  <a:pt x="156" y="0"/>
                </a:lnTo>
                <a:lnTo>
                  <a:pt x="2968" y="0"/>
                </a:lnTo>
                <a:lnTo>
                  <a:pt x="2968" y="440"/>
                </a:lnTo>
                <a:lnTo>
                  <a:pt x="3020" y="416"/>
                </a:lnTo>
                <a:lnTo>
                  <a:pt x="3056" y="392"/>
                </a:lnTo>
                <a:lnTo>
                  <a:pt x="3088" y="388"/>
                </a:lnTo>
                <a:lnTo>
                  <a:pt x="3112" y="396"/>
                </a:lnTo>
                <a:lnTo>
                  <a:pt x="3112" y="424"/>
                </a:lnTo>
                <a:lnTo>
                  <a:pt x="3100" y="448"/>
                </a:lnTo>
                <a:lnTo>
                  <a:pt x="3040" y="496"/>
                </a:lnTo>
                <a:lnTo>
                  <a:pt x="2952" y="556"/>
                </a:lnTo>
                <a:lnTo>
                  <a:pt x="2856" y="620"/>
                </a:lnTo>
                <a:lnTo>
                  <a:pt x="2808" y="652"/>
                </a:lnTo>
                <a:lnTo>
                  <a:pt x="2800" y="680"/>
                </a:lnTo>
                <a:lnTo>
                  <a:pt x="2848" y="692"/>
                </a:lnTo>
                <a:lnTo>
                  <a:pt x="2960" y="668"/>
                </a:lnTo>
                <a:lnTo>
                  <a:pt x="2960" y="1284"/>
                </a:lnTo>
                <a:lnTo>
                  <a:pt x="152" y="1284"/>
                </a:lnTo>
                <a:lnTo>
                  <a:pt x="152" y="696"/>
                </a:lnTo>
                <a:lnTo>
                  <a:pt x="124" y="700"/>
                </a:lnTo>
                <a:lnTo>
                  <a:pt x="64" y="712"/>
                </a:lnTo>
                <a:lnTo>
                  <a:pt x="28" y="712"/>
                </a:lnTo>
                <a:lnTo>
                  <a:pt x="0" y="708"/>
                </a:lnTo>
                <a:lnTo>
                  <a:pt x="24" y="672"/>
                </a:lnTo>
                <a:lnTo>
                  <a:pt x="240" y="532"/>
                </a:lnTo>
                <a:lnTo>
                  <a:pt x="312" y="476"/>
                </a:lnTo>
                <a:lnTo>
                  <a:pt x="312" y="444"/>
                </a:lnTo>
                <a:lnTo>
                  <a:pt x="296" y="408"/>
                </a:lnTo>
                <a:lnTo>
                  <a:pt x="260" y="412"/>
                </a:lnTo>
                <a:lnTo>
                  <a:pt x="156" y="468"/>
                </a:lnTo>
                <a:close/>
              </a:path>
            </a:pathLst>
          </a:custGeom>
          <a:solidFill>
            <a:srgbClr val="949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lg" len="lg"/>
                <a:tailEnd type="none" w="lg" len="lg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3" name="Freeform 7" descr="Newsprint"/>
          <p:cNvSpPr>
            <a:spLocks/>
          </p:cNvSpPr>
          <p:nvPr/>
        </p:nvSpPr>
        <p:spPr bwMode="auto">
          <a:xfrm>
            <a:off x="2543176" y="1866901"/>
            <a:ext cx="4448175" cy="657225"/>
          </a:xfrm>
          <a:custGeom>
            <a:avLst/>
            <a:gdLst>
              <a:gd name="T0" fmla="*/ 0 w 2802"/>
              <a:gd name="T1" fmla="*/ 483870000 h 414"/>
              <a:gd name="T2" fmla="*/ 0 w 2802"/>
              <a:gd name="T3" fmla="*/ 0 h 414"/>
              <a:gd name="T4" fmla="*/ 2147483647 w 2802"/>
              <a:gd name="T5" fmla="*/ 0 h 414"/>
              <a:gd name="T6" fmla="*/ 2147483647 w 2802"/>
              <a:gd name="T7" fmla="*/ 498990938 h 414"/>
              <a:gd name="T8" fmla="*/ 2147483647 w 2802"/>
              <a:gd name="T9" fmla="*/ 498990938 h 414"/>
              <a:gd name="T10" fmla="*/ 2147483647 w 2802"/>
              <a:gd name="T11" fmla="*/ 1043344688 h 414"/>
              <a:gd name="T12" fmla="*/ 2147483647 w 2802"/>
              <a:gd name="T13" fmla="*/ 1043344688 h 414"/>
              <a:gd name="T14" fmla="*/ 2147483647 w 2802"/>
              <a:gd name="T15" fmla="*/ 498990938 h 414"/>
              <a:gd name="T16" fmla="*/ 2147483647 w 2802"/>
              <a:gd name="T17" fmla="*/ 498990938 h 414"/>
              <a:gd name="T18" fmla="*/ 2147483647 w 2802"/>
              <a:gd name="T19" fmla="*/ 1043344688 h 414"/>
              <a:gd name="T20" fmla="*/ 2147483647 w 2802"/>
              <a:gd name="T21" fmla="*/ 1043344688 h 414"/>
              <a:gd name="T22" fmla="*/ 2147483647 w 2802"/>
              <a:gd name="T23" fmla="*/ 483870000 h 414"/>
              <a:gd name="T24" fmla="*/ 1799391563 w 2802"/>
              <a:gd name="T25" fmla="*/ 483870000 h 414"/>
              <a:gd name="T26" fmla="*/ 1587698438 w 2802"/>
              <a:gd name="T27" fmla="*/ 1043344688 h 414"/>
              <a:gd name="T28" fmla="*/ 680442188 w 2802"/>
              <a:gd name="T29" fmla="*/ 1043344688 h 414"/>
              <a:gd name="T30" fmla="*/ 514111875 w 2802"/>
              <a:gd name="T31" fmla="*/ 483870000 h 414"/>
              <a:gd name="T32" fmla="*/ 0 w 2802"/>
              <a:gd name="T33" fmla="*/ 483870000 h 41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02"/>
              <a:gd name="T52" fmla="*/ 0 h 414"/>
              <a:gd name="T53" fmla="*/ 2802 w 2802"/>
              <a:gd name="T54" fmla="*/ 414 h 41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02" h="414">
                <a:moveTo>
                  <a:pt x="0" y="192"/>
                </a:moveTo>
                <a:lnTo>
                  <a:pt x="0" y="0"/>
                </a:lnTo>
                <a:lnTo>
                  <a:pt x="2802" y="0"/>
                </a:lnTo>
                <a:lnTo>
                  <a:pt x="2802" y="198"/>
                </a:lnTo>
                <a:lnTo>
                  <a:pt x="2478" y="198"/>
                </a:lnTo>
                <a:lnTo>
                  <a:pt x="2400" y="414"/>
                </a:lnTo>
                <a:lnTo>
                  <a:pt x="2034" y="414"/>
                </a:lnTo>
                <a:lnTo>
                  <a:pt x="1962" y="198"/>
                </a:lnTo>
                <a:lnTo>
                  <a:pt x="1596" y="198"/>
                </a:lnTo>
                <a:lnTo>
                  <a:pt x="1524" y="414"/>
                </a:lnTo>
                <a:lnTo>
                  <a:pt x="1158" y="414"/>
                </a:lnTo>
                <a:lnTo>
                  <a:pt x="1092" y="192"/>
                </a:lnTo>
                <a:lnTo>
                  <a:pt x="714" y="192"/>
                </a:lnTo>
                <a:lnTo>
                  <a:pt x="630" y="414"/>
                </a:lnTo>
                <a:lnTo>
                  <a:pt x="270" y="414"/>
                </a:lnTo>
                <a:lnTo>
                  <a:pt x="204" y="192"/>
                </a:lnTo>
                <a:lnTo>
                  <a:pt x="0" y="192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28575" cap="flat" cmpd="sng">
            <a:solidFill>
              <a:schemeClr val="bg1"/>
            </a:solidFill>
            <a:prstDash val="solid"/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en-US"/>
          </a:p>
        </p:txBody>
      </p:sp>
      <p:sp>
        <p:nvSpPr>
          <p:cNvPr id="24584" name="Line 11"/>
          <p:cNvSpPr>
            <a:spLocks noChangeShapeType="1"/>
          </p:cNvSpPr>
          <p:nvPr/>
        </p:nvSpPr>
        <p:spPr bwMode="auto">
          <a:xfrm>
            <a:off x="2533650" y="2886075"/>
            <a:ext cx="44577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5" name="Line 12"/>
          <p:cNvSpPr>
            <a:spLocks noChangeShapeType="1"/>
          </p:cNvSpPr>
          <p:nvPr/>
        </p:nvSpPr>
        <p:spPr bwMode="auto">
          <a:xfrm>
            <a:off x="2533650" y="2971800"/>
            <a:ext cx="4452938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6" name="Line 13"/>
          <p:cNvSpPr>
            <a:spLocks noChangeShapeType="1"/>
          </p:cNvSpPr>
          <p:nvPr/>
        </p:nvSpPr>
        <p:spPr bwMode="auto">
          <a:xfrm>
            <a:off x="2538414" y="4838700"/>
            <a:ext cx="44481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7" name="Line 14"/>
          <p:cNvSpPr>
            <a:spLocks noChangeShapeType="1"/>
          </p:cNvSpPr>
          <p:nvPr/>
        </p:nvSpPr>
        <p:spPr bwMode="auto">
          <a:xfrm>
            <a:off x="2547938" y="1776414"/>
            <a:ext cx="0" cy="18764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8" name="Line 15"/>
          <p:cNvSpPr>
            <a:spLocks noChangeShapeType="1"/>
          </p:cNvSpPr>
          <p:nvPr/>
        </p:nvSpPr>
        <p:spPr bwMode="auto">
          <a:xfrm>
            <a:off x="2543175" y="3981450"/>
            <a:ext cx="0" cy="11239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9" name="Freeform 16"/>
          <p:cNvSpPr>
            <a:spLocks/>
          </p:cNvSpPr>
          <p:nvPr/>
        </p:nvSpPr>
        <p:spPr bwMode="auto">
          <a:xfrm>
            <a:off x="2257425" y="3535363"/>
            <a:ext cx="565150" cy="506412"/>
          </a:xfrm>
          <a:custGeom>
            <a:avLst/>
            <a:gdLst>
              <a:gd name="T0" fmla="*/ 446068450 w 356"/>
              <a:gd name="T1" fmla="*/ 169246596 h 328"/>
              <a:gd name="T2" fmla="*/ 763608138 w 356"/>
              <a:gd name="T3" fmla="*/ 4767684 h 328"/>
              <a:gd name="T4" fmla="*/ 778729075 w 356"/>
              <a:gd name="T5" fmla="*/ 190699629 h 328"/>
              <a:gd name="T6" fmla="*/ 52924075 w 356"/>
              <a:gd name="T7" fmla="*/ 698437872 h 328"/>
              <a:gd name="T8" fmla="*/ 461189388 w 356"/>
              <a:gd name="T9" fmla="*/ 698437872 h 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6"/>
              <a:gd name="T16" fmla="*/ 0 h 328"/>
              <a:gd name="T17" fmla="*/ 356 w 356"/>
              <a:gd name="T18" fmla="*/ 328 h 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6" h="328">
                <a:moveTo>
                  <a:pt x="177" y="71"/>
                </a:moveTo>
                <a:cubicBezTo>
                  <a:pt x="229" y="35"/>
                  <a:pt x="281" y="0"/>
                  <a:pt x="303" y="2"/>
                </a:cubicBezTo>
                <a:cubicBezTo>
                  <a:pt x="325" y="4"/>
                  <a:pt x="356" y="32"/>
                  <a:pt x="309" y="80"/>
                </a:cubicBezTo>
                <a:cubicBezTo>
                  <a:pt x="262" y="128"/>
                  <a:pt x="42" y="258"/>
                  <a:pt x="21" y="293"/>
                </a:cubicBezTo>
                <a:cubicBezTo>
                  <a:pt x="0" y="328"/>
                  <a:pt x="91" y="310"/>
                  <a:pt x="183" y="293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0" name="Line 17"/>
          <p:cNvSpPr>
            <a:spLocks noChangeShapeType="1"/>
          </p:cNvSpPr>
          <p:nvPr/>
        </p:nvSpPr>
        <p:spPr bwMode="auto">
          <a:xfrm>
            <a:off x="7000875" y="1776413"/>
            <a:ext cx="0" cy="18335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1" name="Line 18"/>
          <p:cNvSpPr>
            <a:spLocks noChangeShapeType="1"/>
          </p:cNvSpPr>
          <p:nvPr/>
        </p:nvSpPr>
        <p:spPr bwMode="auto">
          <a:xfrm>
            <a:off x="6991350" y="3943351"/>
            <a:ext cx="0" cy="11525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2" name="Freeform 19"/>
          <p:cNvSpPr>
            <a:spLocks/>
          </p:cNvSpPr>
          <p:nvPr/>
        </p:nvSpPr>
        <p:spPr bwMode="auto">
          <a:xfrm>
            <a:off x="6705600" y="3497263"/>
            <a:ext cx="565150" cy="506412"/>
          </a:xfrm>
          <a:custGeom>
            <a:avLst/>
            <a:gdLst>
              <a:gd name="T0" fmla="*/ 446068450 w 356"/>
              <a:gd name="T1" fmla="*/ 169246596 h 328"/>
              <a:gd name="T2" fmla="*/ 763608138 w 356"/>
              <a:gd name="T3" fmla="*/ 4767684 h 328"/>
              <a:gd name="T4" fmla="*/ 778729075 w 356"/>
              <a:gd name="T5" fmla="*/ 190699629 h 328"/>
              <a:gd name="T6" fmla="*/ 52924075 w 356"/>
              <a:gd name="T7" fmla="*/ 698437872 h 328"/>
              <a:gd name="T8" fmla="*/ 461189388 w 356"/>
              <a:gd name="T9" fmla="*/ 698437872 h 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6"/>
              <a:gd name="T16" fmla="*/ 0 h 328"/>
              <a:gd name="T17" fmla="*/ 356 w 356"/>
              <a:gd name="T18" fmla="*/ 328 h 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6" h="328">
                <a:moveTo>
                  <a:pt x="177" y="71"/>
                </a:moveTo>
                <a:cubicBezTo>
                  <a:pt x="229" y="35"/>
                  <a:pt x="281" y="0"/>
                  <a:pt x="303" y="2"/>
                </a:cubicBezTo>
                <a:cubicBezTo>
                  <a:pt x="325" y="4"/>
                  <a:pt x="356" y="32"/>
                  <a:pt x="309" y="80"/>
                </a:cubicBezTo>
                <a:cubicBezTo>
                  <a:pt x="262" y="128"/>
                  <a:pt x="42" y="258"/>
                  <a:pt x="21" y="293"/>
                </a:cubicBezTo>
                <a:cubicBezTo>
                  <a:pt x="0" y="328"/>
                  <a:pt x="91" y="310"/>
                  <a:pt x="183" y="293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3" name="Line 20"/>
          <p:cNvSpPr>
            <a:spLocks noChangeShapeType="1"/>
          </p:cNvSpPr>
          <p:nvPr/>
        </p:nvSpPr>
        <p:spPr bwMode="auto">
          <a:xfrm>
            <a:off x="2533650" y="1857375"/>
            <a:ext cx="44577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4" name="Line 27"/>
          <p:cNvSpPr>
            <a:spLocks noChangeShapeType="1"/>
          </p:cNvSpPr>
          <p:nvPr/>
        </p:nvSpPr>
        <p:spPr bwMode="auto">
          <a:xfrm>
            <a:off x="2552700" y="4933950"/>
            <a:ext cx="443865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5" name="Freeform 32"/>
          <p:cNvSpPr>
            <a:spLocks/>
          </p:cNvSpPr>
          <p:nvPr/>
        </p:nvSpPr>
        <p:spPr bwMode="auto">
          <a:xfrm>
            <a:off x="2724150" y="2733676"/>
            <a:ext cx="590550" cy="47625"/>
          </a:xfrm>
          <a:custGeom>
            <a:avLst/>
            <a:gdLst>
              <a:gd name="T0" fmla="*/ 0 w 372"/>
              <a:gd name="T1" fmla="*/ 75604688 h 30"/>
              <a:gd name="T2" fmla="*/ 937498125 w 372"/>
              <a:gd name="T3" fmla="*/ 75604688 h 30"/>
              <a:gd name="T4" fmla="*/ 725805000 w 372"/>
              <a:gd name="T5" fmla="*/ 0 h 30"/>
              <a:gd name="T6" fmla="*/ 0 60000 65536"/>
              <a:gd name="T7" fmla="*/ 0 60000 65536"/>
              <a:gd name="T8" fmla="*/ 0 60000 65536"/>
              <a:gd name="T9" fmla="*/ 0 w 372"/>
              <a:gd name="T10" fmla="*/ 0 h 30"/>
              <a:gd name="T11" fmla="*/ 372 w 372"/>
              <a:gd name="T12" fmla="*/ 30 h 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2" h="30">
                <a:moveTo>
                  <a:pt x="0" y="30"/>
                </a:moveTo>
                <a:lnTo>
                  <a:pt x="372" y="30"/>
                </a:lnTo>
                <a:lnTo>
                  <a:pt x="288" y="0"/>
                </a:lnTo>
              </a:path>
            </a:pathLst>
          </a:custGeom>
          <a:noFill/>
          <a:ln w="28575" cap="flat" cmpd="sng">
            <a:solidFill>
              <a:schemeClr val="bg1"/>
            </a:solidFill>
            <a:prstDash val="solid"/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6" name="Freeform 33"/>
          <p:cNvSpPr>
            <a:spLocks/>
          </p:cNvSpPr>
          <p:nvPr/>
        </p:nvSpPr>
        <p:spPr bwMode="auto">
          <a:xfrm>
            <a:off x="3400425" y="2743201"/>
            <a:ext cx="590550" cy="47625"/>
          </a:xfrm>
          <a:custGeom>
            <a:avLst/>
            <a:gdLst>
              <a:gd name="T0" fmla="*/ 0 w 372"/>
              <a:gd name="T1" fmla="*/ 75604688 h 30"/>
              <a:gd name="T2" fmla="*/ 937498125 w 372"/>
              <a:gd name="T3" fmla="*/ 75604688 h 30"/>
              <a:gd name="T4" fmla="*/ 725805000 w 372"/>
              <a:gd name="T5" fmla="*/ 0 h 30"/>
              <a:gd name="T6" fmla="*/ 0 60000 65536"/>
              <a:gd name="T7" fmla="*/ 0 60000 65536"/>
              <a:gd name="T8" fmla="*/ 0 60000 65536"/>
              <a:gd name="T9" fmla="*/ 0 w 372"/>
              <a:gd name="T10" fmla="*/ 0 h 30"/>
              <a:gd name="T11" fmla="*/ 372 w 372"/>
              <a:gd name="T12" fmla="*/ 30 h 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2" h="30">
                <a:moveTo>
                  <a:pt x="0" y="30"/>
                </a:moveTo>
                <a:lnTo>
                  <a:pt x="372" y="30"/>
                </a:lnTo>
                <a:lnTo>
                  <a:pt x="288" y="0"/>
                </a:lnTo>
              </a:path>
            </a:pathLst>
          </a:custGeom>
          <a:noFill/>
          <a:ln w="28575" cap="flat" cmpd="sng">
            <a:solidFill>
              <a:schemeClr val="bg1"/>
            </a:solidFill>
            <a:prstDash val="solid"/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7" name="Freeform 34"/>
          <p:cNvSpPr>
            <a:spLocks/>
          </p:cNvSpPr>
          <p:nvPr/>
        </p:nvSpPr>
        <p:spPr bwMode="auto">
          <a:xfrm>
            <a:off x="4105275" y="2743201"/>
            <a:ext cx="590550" cy="47625"/>
          </a:xfrm>
          <a:custGeom>
            <a:avLst/>
            <a:gdLst>
              <a:gd name="T0" fmla="*/ 0 w 372"/>
              <a:gd name="T1" fmla="*/ 75604688 h 30"/>
              <a:gd name="T2" fmla="*/ 937498125 w 372"/>
              <a:gd name="T3" fmla="*/ 75604688 h 30"/>
              <a:gd name="T4" fmla="*/ 725805000 w 372"/>
              <a:gd name="T5" fmla="*/ 0 h 30"/>
              <a:gd name="T6" fmla="*/ 0 60000 65536"/>
              <a:gd name="T7" fmla="*/ 0 60000 65536"/>
              <a:gd name="T8" fmla="*/ 0 60000 65536"/>
              <a:gd name="T9" fmla="*/ 0 w 372"/>
              <a:gd name="T10" fmla="*/ 0 h 30"/>
              <a:gd name="T11" fmla="*/ 372 w 372"/>
              <a:gd name="T12" fmla="*/ 30 h 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2" h="30">
                <a:moveTo>
                  <a:pt x="0" y="30"/>
                </a:moveTo>
                <a:lnTo>
                  <a:pt x="372" y="30"/>
                </a:lnTo>
                <a:lnTo>
                  <a:pt x="288" y="0"/>
                </a:lnTo>
              </a:path>
            </a:pathLst>
          </a:custGeom>
          <a:noFill/>
          <a:ln w="28575" cap="flat" cmpd="sng">
            <a:solidFill>
              <a:schemeClr val="bg1"/>
            </a:solidFill>
            <a:prstDash val="solid"/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8" name="Freeform 35"/>
          <p:cNvSpPr>
            <a:spLocks/>
          </p:cNvSpPr>
          <p:nvPr/>
        </p:nvSpPr>
        <p:spPr bwMode="auto">
          <a:xfrm>
            <a:off x="4800600" y="2743201"/>
            <a:ext cx="590550" cy="47625"/>
          </a:xfrm>
          <a:custGeom>
            <a:avLst/>
            <a:gdLst>
              <a:gd name="T0" fmla="*/ 0 w 372"/>
              <a:gd name="T1" fmla="*/ 75604688 h 30"/>
              <a:gd name="T2" fmla="*/ 937498125 w 372"/>
              <a:gd name="T3" fmla="*/ 75604688 h 30"/>
              <a:gd name="T4" fmla="*/ 725805000 w 372"/>
              <a:gd name="T5" fmla="*/ 0 h 30"/>
              <a:gd name="T6" fmla="*/ 0 60000 65536"/>
              <a:gd name="T7" fmla="*/ 0 60000 65536"/>
              <a:gd name="T8" fmla="*/ 0 60000 65536"/>
              <a:gd name="T9" fmla="*/ 0 w 372"/>
              <a:gd name="T10" fmla="*/ 0 h 30"/>
              <a:gd name="T11" fmla="*/ 372 w 372"/>
              <a:gd name="T12" fmla="*/ 30 h 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2" h="30">
                <a:moveTo>
                  <a:pt x="0" y="30"/>
                </a:moveTo>
                <a:lnTo>
                  <a:pt x="372" y="30"/>
                </a:lnTo>
                <a:lnTo>
                  <a:pt x="288" y="0"/>
                </a:lnTo>
              </a:path>
            </a:pathLst>
          </a:custGeom>
          <a:noFill/>
          <a:ln w="28575" cap="flat" cmpd="sng">
            <a:solidFill>
              <a:schemeClr val="bg1"/>
            </a:solidFill>
            <a:prstDash val="solid"/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9" name="Freeform 36"/>
          <p:cNvSpPr>
            <a:spLocks/>
          </p:cNvSpPr>
          <p:nvPr/>
        </p:nvSpPr>
        <p:spPr bwMode="auto">
          <a:xfrm>
            <a:off x="5486400" y="2743201"/>
            <a:ext cx="590550" cy="47625"/>
          </a:xfrm>
          <a:custGeom>
            <a:avLst/>
            <a:gdLst>
              <a:gd name="T0" fmla="*/ 0 w 372"/>
              <a:gd name="T1" fmla="*/ 75604688 h 30"/>
              <a:gd name="T2" fmla="*/ 937498125 w 372"/>
              <a:gd name="T3" fmla="*/ 75604688 h 30"/>
              <a:gd name="T4" fmla="*/ 725805000 w 372"/>
              <a:gd name="T5" fmla="*/ 0 h 30"/>
              <a:gd name="T6" fmla="*/ 0 60000 65536"/>
              <a:gd name="T7" fmla="*/ 0 60000 65536"/>
              <a:gd name="T8" fmla="*/ 0 60000 65536"/>
              <a:gd name="T9" fmla="*/ 0 w 372"/>
              <a:gd name="T10" fmla="*/ 0 h 30"/>
              <a:gd name="T11" fmla="*/ 372 w 372"/>
              <a:gd name="T12" fmla="*/ 30 h 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2" h="30">
                <a:moveTo>
                  <a:pt x="0" y="30"/>
                </a:moveTo>
                <a:lnTo>
                  <a:pt x="372" y="30"/>
                </a:lnTo>
                <a:lnTo>
                  <a:pt x="288" y="0"/>
                </a:lnTo>
              </a:path>
            </a:pathLst>
          </a:custGeom>
          <a:noFill/>
          <a:ln w="28575" cap="flat" cmpd="sng">
            <a:solidFill>
              <a:schemeClr val="bg1"/>
            </a:solidFill>
            <a:prstDash val="solid"/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00" name="Freeform 37"/>
          <p:cNvSpPr>
            <a:spLocks/>
          </p:cNvSpPr>
          <p:nvPr/>
        </p:nvSpPr>
        <p:spPr bwMode="auto">
          <a:xfrm>
            <a:off x="6162675" y="2743201"/>
            <a:ext cx="590550" cy="47625"/>
          </a:xfrm>
          <a:custGeom>
            <a:avLst/>
            <a:gdLst>
              <a:gd name="T0" fmla="*/ 0 w 372"/>
              <a:gd name="T1" fmla="*/ 75604688 h 30"/>
              <a:gd name="T2" fmla="*/ 937498125 w 372"/>
              <a:gd name="T3" fmla="*/ 75604688 h 30"/>
              <a:gd name="T4" fmla="*/ 725805000 w 372"/>
              <a:gd name="T5" fmla="*/ 0 h 30"/>
              <a:gd name="T6" fmla="*/ 0 60000 65536"/>
              <a:gd name="T7" fmla="*/ 0 60000 65536"/>
              <a:gd name="T8" fmla="*/ 0 60000 65536"/>
              <a:gd name="T9" fmla="*/ 0 w 372"/>
              <a:gd name="T10" fmla="*/ 0 h 30"/>
              <a:gd name="T11" fmla="*/ 372 w 372"/>
              <a:gd name="T12" fmla="*/ 30 h 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2" h="30">
                <a:moveTo>
                  <a:pt x="0" y="30"/>
                </a:moveTo>
                <a:lnTo>
                  <a:pt x="372" y="30"/>
                </a:lnTo>
                <a:lnTo>
                  <a:pt x="288" y="0"/>
                </a:lnTo>
              </a:path>
            </a:pathLst>
          </a:custGeom>
          <a:noFill/>
          <a:ln w="28575" cap="flat" cmpd="sng">
            <a:solidFill>
              <a:schemeClr val="bg1"/>
            </a:solidFill>
            <a:prstDash val="solid"/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01" name="Freeform 38"/>
          <p:cNvSpPr>
            <a:spLocks/>
          </p:cNvSpPr>
          <p:nvPr/>
        </p:nvSpPr>
        <p:spPr bwMode="auto">
          <a:xfrm>
            <a:off x="6134100" y="2647950"/>
            <a:ext cx="571500" cy="57150"/>
          </a:xfrm>
          <a:custGeom>
            <a:avLst/>
            <a:gdLst>
              <a:gd name="T0" fmla="*/ 907256250 w 360"/>
              <a:gd name="T1" fmla="*/ 0 h 36"/>
              <a:gd name="T2" fmla="*/ 0 w 360"/>
              <a:gd name="T3" fmla="*/ 0 h 36"/>
              <a:gd name="T4" fmla="*/ 211693125 w 360"/>
              <a:gd name="T5" fmla="*/ 90725625 h 36"/>
              <a:gd name="T6" fmla="*/ 0 60000 65536"/>
              <a:gd name="T7" fmla="*/ 0 60000 65536"/>
              <a:gd name="T8" fmla="*/ 0 60000 65536"/>
              <a:gd name="T9" fmla="*/ 0 w 360"/>
              <a:gd name="T10" fmla="*/ 0 h 36"/>
              <a:gd name="T11" fmla="*/ 360 w 360"/>
              <a:gd name="T12" fmla="*/ 36 h 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0" h="36">
                <a:moveTo>
                  <a:pt x="360" y="0"/>
                </a:moveTo>
                <a:lnTo>
                  <a:pt x="0" y="0"/>
                </a:lnTo>
                <a:lnTo>
                  <a:pt x="84" y="36"/>
                </a:lnTo>
              </a:path>
            </a:pathLst>
          </a:custGeom>
          <a:noFill/>
          <a:ln w="28575" cap="flat" cmpd="sng">
            <a:solidFill>
              <a:schemeClr val="bg1"/>
            </a:solidFill>
            <a:prstDash val="solid"/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02" name="Freeform 39"/>
          <p:cNvSpPr>
            <a:spLocks/>
          </p:cNvSpPr>
          <p:nvPr/>
        </p:nvSpPr>
        <p:spPr bwMode="auto">
          <a:xfrm>
            <a:off x="5467350" y="2647950"/>
            <a:ext cx="571500" cy="57150"/>
          </a:xfrm>
          <a:custGeom>
            <a:avLst/>
            <a:gdLst>
              <a:gd name="T0" fmla="*/ 907256250 w 360"/>
              <a:gd name="T1" fmla="*/ 0 h 36"/>
              <a:gd name="T2" fmla="*/ 0 w 360"/>
              <a:gd name="T3" fmla="*/ 0 h 36"/>
              <a:gd name="T4" fmla="*/ 211693125 w 360"/>
              <a:gd name="T5" fmla="*/ 90725625 h 36"/>
              <a:gd name="T6" fmla="*/ 0 60000 65536"/>
              <a:gd name="T7" fmla="*/ 0 60000 65536"/>
              <a:gd name="T8" fmla="*/ 0 60000 65536"/>
              <a:gd name="T9" fmla="*/ 0 w 360"/>
              <a:gd name="T10" fmla="*/ 0 h 36"/>
              <a:gd name="T11" fmla="*/ 360 w 360"/>
              <a:gd name="T12" fmla="*/ 36 h 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0" h="36">
                <a:moveTo>
                  <a:pt x="360" y="0"/>
                </a:moveTo>
                <a:lnTo>
                  <a:pt x="0" y="0"/>
                </a:lnTo>
                <a:lnTo>
                  <a:pt x="84" y="36"/>
                </a:lnTo>
              </a:path>
            </a:pathLst>
          </a:custGeom>
          <a:noFill/>
          <a:ln w="28575" cap="flat" cmpd="sng">
            <a:solidFill>
              <a:schemeClr val="bg1"/>
            </a:solidFill>
            <a:prstDash val="solid"/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03" name="Freeform 40"/>
          <p:cNvSpPr>
            <a:spLocks/>
          </p:cNvSpPr>
          <p:nvPr/>
        </p:nvSpPr>
        <p:spPr bwMode="auto">
          <a:xfrm>
            <a:off x="4800600" y="2667000"/>
            <a:ext cx="571500" cy="57150"/>
          </a:xfrm>
          <a:custGeom>
            <a:avLst/>
            <a:gdLst>
              <a:gd name="T0" fmla="*/ 907256250 w 360"/>
              <a:gd name="T1" fmla="*/ 0 h 36"/>
              <a:gd name="T2" fmla="*/ 0 w 360"/>
              <a:gd name="T3" fmla="*/ 0 h 36"/>
              <a:gd name="T4" fmla="*/ 211693125 w 360"/>
              <a:gd name="T5" fmla="*/ 90725625 h 36"/>
              <a:gd name="T6" fmla="*/ 0 60000 65536"/>
              <a:gd name="T7" fmla="*/ 0 60000 65536"/>
              <a:gd name="T8" fmla="*/ 0 60000 65536"/>
              <a:gd name="T9" fmla="*/ 0 w 360"/>
              <a:gd name="T10" fmla="*/ 0 h 36"/>
              <a:gd name="T11" fmla="*/ 360 w 360"/>
              <a:gd name="T12" fmla="*/ 36 h 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0" h="36">
                <a:moveTo>
                  <a:pt x="360" y="0"/>
                </a:moveTo>
                <a:lnTo>
                  <a:pt x="0" y="0"/>
                </a:lnTo>
                <a:lnTo>
                  <a:pt x="84" y="36"/>
                </a:lnTo>
              </a:path>
            </a:pathLst>
          </a:custGeom>
          <a:noFill/>
          <a:ln w="28575" cap="flat" cmpd="sng">
            <a:solidFill>
              <a:schemeClr val="bg1"/>
            </a:solidFill>
            <a:prstDash val="solid"/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04" name="Freeform 41"/>
          <p:cNvSpPr>
            <a:spLocks/>
          </p:cNvSpPr>
          <p:nvPr/>
        </p:nvSpPr>
        <p:spPr bwMode="auto">
          <a:xfrm>
            <a:off x="4095750" y="2657475"/>
            <a:ext cx="571500" cy="57150"/>
          </a:xfrm>
          <a:custGeom>
            <a:avLst/>
            <a:gdLst>
              <a:gd name="T0" fmla="*/ 907256250 w 360"/>
              <a:gd name="T1" fmla="*/ 0 h 36"/>
              <a:gd name="T2" fmla="*/ 0 w 360"/>
              <a:gd name="T3" fmla="*/ 0 h 36"/>
              <a:gd name="T4" fmla="*/ 211693125 w 360"/>
              <a:gd name="T5" fmla="*/ 90725625 h 36"/>
              <a:gd name="T6" fmla="*/ 0 60000 65536"/>
              <a:gd name="T7" fmla="*/ 0 60000 65536"/>
              <a:gd name="T8" fmla="*/ 0 60000 65536"/>
              <a:gd name="T9" fmla="*/ 0 w 360"/>
              <a:gd name="T10" fmla="*/ 0 h 36"/>
              <a:gd name="T11" fmla="*/ 360 w 360"/>
              <a:gd name="T12" fmla="*/ 36 h 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0" h="36">
                <a:moveTo>
                  <a:pt x="360" y="0"/>
                </a:moveTo>
                <a:lnTo>
                  <a:pt x="0" y="0"/>
                </a:lnTo>
                <a:lnTo>
                  <a:pt x="84" y="36"/>
                </a:lnTo>
              </a:path>
            </a:pathLst>
          </a:custGeom>
          <a:noFill/>
          <a:ln w="28575" cap="flat" cmpd="sng">
            <a:solidFill>
              <a:schemeClr val="bg1"/>
            </a:solidFill>
            <a:prstDash val="solid"/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05" name="Freeform 42"/>
          <p:cNvSpPr>
            <a:spLocks/>
          </p:cNvSpPr>
          <p:nvPr/>
        </p:nvSpPr>
        <p:spPr bwMode="auto">
          <a:xfrm>
            <a:off x="3381375" y="2647950"/>
            <a:ext cx="571500" cy="57150"/>
          </a:xfrm>
          <a:custGeom>
            <a:avLst/>
            <a:gdLst>
              <a:gd name="T0" fmla="*/ 907256250 w 360"/>
              <a:gd name="T1" fmla="*/ 0 h 36"/>
              <a:gd name="T2" fmla="*/ 0 w 360"/>
              <a:gd name="T3" fmla="*/ 0 h 36"/>
              <a:gd name="T4" fmla="*/ 211693125 w 360"/>
              <a:gd name="T5" fmla="*/ 90725625 h 36"/>
              <a:gd name="T6" fmla="*/ 0 60000 65536"/>
              <a:gd name="T7" fmla="*/ 0 60000 65536"/>
              <a:gd name="T8" fmla="*/ 0 60000 65536"/>
              <a:gd name="T9" fmla="*/ 0 w 360"/>
              <a:gd name="T10" fmla="*/ 0 h 36"/>
              <a:gd name="T11" fmla="*/ 360 w 360"/>
              <a:gd name="T12" fmla="*/ 36 h 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0" h="36">
                <a:moveTo>
                  <a:pt x="360" y="0"/>
                </a:moveTo>
                <a:lnTo>
                  <a:pt x="0" y="0"/>
                </a:lnTo>
                <a:lnTo>
                  <a:pt x="84" y="36"/>
                </a:lnTo>
              </a:path>
            </a:pathLst>
          </a:custGeom>
          <a:noFill/>
          <a:ln w="28575" cap="flat" cmpd="sng">
            <a:solidFill>
              <a:schemeClr val="bg1"/>
            </a:solidFill>
            <a:prstDash val="solid"/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06" name="Freeform 43"/>
          <p:cNvSpPr>
            <a:spLocks/>
          </p:cNvSpPr>
          <p:nvPr/>
        </p:nvSpPr>
        <p:spPr bwMode="auto">
          <a:xfrm>
            <a:off x="2724150" y="2657475"/>
            <a:ext cx="571500" cy="57150"/>
          </a:xfrm>
          <a:custGeom>
            <a:avLst/>
            <a:gdLst>
              <a:gd name="T0" fmla="*/ 907256250 w 360"/>
              <a:gd name="T1" fmla="*/ 0 h 36"/>
              <a:gd name="T2" fmla="*/ 0 w 360"/>
              <a:gd name="T3" fmla="*/ 0 h 36"/>
              <a:gd name="T4" fmla="*/ 211693125 w 360"/>
              <a:gd name="T5" fmla="*/ 90725625 h 36"/>
              <a:gd name="T6" fmla="*/ 0 60000 65536"/>
              <a:gd name="T7" fmla="*/ 0 60000 65536"/>
              <a:gd name="T8" fmla="*/ 0 60000 65536"/>
              <a:gd name="T9" fmla="*/ 0 w 360"/>
              <a:gd name="T10" fmla="*/ 0 h 36"/>
              <a:gd name="T11" fmla="*/ 360 w 360"/>
              <a:gd name="T12" fmla="*/ 36 h 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0" h="36">
                <a:moveTo>
                  <a:pt x="360" y="0"/>
                </a:moveTo>
                <a:lnTo>
                  <a:pt x="0" y="0"/>
                </a:lnTo>
                <a:lnTo>
                  <a:pt x="84" y="36"/>
                </a:lnTo>
              </a:path>
            </a:pathLst>
          </a:custGeom>
          <a:noFill/>
          <a:ln w="28575" cap="flat" cmpd="sng">
            <a:solidFill>
              <a:schemeClr val="bg1"/>
            </a:solidFill>
            <a:prstDash val="solid"/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07" name="TextBox 54"/>
          <p:cNvSpPr txBox="1">
            <a:spLocks noChangeArrowheads="1"/>
          </p:cNvSpPr>
          <p:nvPr/>
        </p:nvSpPr>
        <p:spPr bwMode="auto">
          <a:xfrm>
            <a:off x="7100888" y="2341563"/>
            <a:ext cx="17653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>
                <a:solidFill>
                  <a:schemeClr val="bg1"/>
                </a:solidFill>
                <a:latin typeface="Symbol" panose="05050102010706020507" pitchFamily="18" charset="2"/>
              </a:rPr>
              <a:t>n </a:t>
            </a:r>
            <a:r>
              <a:rPr lang="en-US" altLang="en-US" sz="1600">
                <a:solidFill>
                  <a:schemeClr val="bg1"/>
                </a:solidFill>
                <a:cs typeface="Times New Roman" panose="02020603050405020304" pitchFamily="18" charset="0"/>
              </a:rPr>
              <a:t>= shear flow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3"/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 bwMode="auto">
          <a:xfrm>
            <a:off x="2230438" y="3621089"/>
            <a:ext cx="8077200" cy="15906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buFont typeface="Symbol" pitchFamily="18" charset="2"/>
              <a:buChar char="n"/>
              <a:tabLst>
                <a:tab pos="285750" algn="l"/>
                <a:tab pos="571500" algn="l"/>
              </a:tabLst>
              <a:defRPr/>
            </a:pPr>
            <a:r>
              <a:rPr lang="en-US">
                <a:solidFill>
                  <a:schemeClr val="bg1"/>
                </a:solidFill>
                <a:cs typeface="Arial" charset="0"/>
              </a:rPr>
              <a:t> 	=	shear flow to be transferred by shear studs</a:t>
            </a:r>
          </a:p>
          <a:p>
            <a:pPr>
              <a:tabLst>
                <a:tab pos="285750" algn="l"/>
                <a:tab pos="571500" algn="l"/>
              </a:tabLst>
              <a:defRPr/>
            </a:pPr>
            <a:r>
              <a:rPr lang="en-US" i="1">
                <a:solidFill>
                  <a:schemeClr val="bg1"/>
                </a:solidFill>
                <a:cs typeface="Arial" charset="0"/>
              </a:rPr>
              <a:t>V	</a:t>
            </a:r>
            <a:r>
              <a:rPr lang="en-US">
                <a:solidFill>
                  <a:schemeClr val="bg1"/>
                </a:solidFill>
                <a:cs typeface="Arial" charset="0"/>
              </a:rPr>
              <a:t>=	Shear at the location considered</a:t>
            </a:r>
          </a:p>
          <a:p>
            <a:pPr>
              <a:tabLst>
                <a:tab pos="285750" algn="l"/>
                <a:tab pos="571500" algn="l"/>
              </a:tabLst>
              <a:defRPr/>
            </a:pPr>
            <a:r>
              <a:rPr lang="en-US" i="1">
                <a:solidFill>
                  <a:schemeClr val="bg1"/>
                </a:solidFill>
                <a:cs typeface="Arial" charset="0"/>
              </a:rPr>
              <a:t>Q	</a:t>
            </a:r>
            <a:r>
              <a:rPr lang="en-US">
                <a:solidFill>
                  <a:schemeClr val="bg1"/>
                </a:solidFill>
                <a:cs typeface="Arial" charset="0"/>
              </a:rPr>
              <a:t>=	first moment of inertia of area above the interface</a:t>
            </a:r>
          </a:p>
          <a:p>
            <a:pPr>
              <a:tabLst>
                <a:tab pos="285750" algn="l"/>
                <a:tab pos="571500" algn="l"/>
              </a:tabLst>
              <a:defRPr/>
            </a:pPr>
            <a:r>
              <a:rPr lang="en-US" i="1">
                <a:solidFill>
                  <a:schemeClr val="bg1"/>
                </a:solidFill>
                <a:cs typeface="Arial" charset="0"/>
              </a:rPr>
              <a:t>I</a:t>
            </a:r>
            <a:r>
              <a:rPr lang="en-US" i="1" baseline="-25000">
                <a:solidFill>
                  <a:schemeClr val="bg1"/>
                </a:solidFill>
                <a:cs typeface="Arial" charset="0"/>
              </a:rPr>
              <a:t>tr</a:t>
            </a:r>
            <a:r>
              <a:rPr lang="en-US" i="1">
                <a:solidFill>
                  <a:schemeClr val="bg1"/>
                </a:solidFill>
                <a:cs typeface="Arial" charset="0"/>
              </a:rPr>
              <a:t>	</a:t>
            </a:r>
            <a:r>
              <a:rPr lang="en-US">
                <a:solidFill>
                  <a:schemeClr val="bg1"/>
                </a:solidFill>
                <a:cs typeface="Arial" charset="0"/>
              </a:rPr>
              <a:t>=	moment of inertia of the transformed cross section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76148" y="1874045"/>
            <a:ext cx="1601787" cy="1144588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2560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348264"/>
              </p:ext>
            </p:extLst>
          </p:nvPr>
        </p:nvGraphicFramePr>
        <p:xfrm>
          <a:off x="5065060" y="1953420"/>
          <a:ext cx="1223962" cy="1065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95085" imgH="431613" progId="Equation.DSMT4">
                  <p:embed/>
                </p:oleObj>
              </mc:Choice>
              <mc:Fallback>
                <p:oleObj name="Equation" r:id="rId5" imgW="495085" imgH="431613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5060" y="1953420"/>
                        <a:ext cx="1223962" cy="1065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2178AB4-8B5E-4807-8977-B8D52BAED22E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22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Composite Beam Theory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 bwMode="auto">
          <a:xfrm>
            <a:off x="2184400" y="594846"/>
            <a:ext cx="8091488" cy="52322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sz="2800" b="1">
                <a:solidFill>
                  <a:schemeClr val="bg1"/>
                </a:solidFill>
                <a:cs typeface="Arial" charset="0"/>
              </a:rPr>
              <a:t>Shear Transfer Between Slab and Beam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3"/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 bwMode="auto">
          <a:xfrm>
            <a:off x="2187576" y="2135188"/>
            <a:ext cx="8080375" cy="19558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cs typeface="Arial" charset="0"/>
              </a:rPr>
              <a:t>Consider when fully composite strength is greater than required. This may occur when: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  <a:cs typeface="Arial" charset="0"/>
              </a:rPr>
              <a:t>	The choice of shape is based on construction loads.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  <a:cs typeface="Arial" charset="0"/>
              </a:rPr>
              <a:t>	The choice of shape is based on architectural constraints.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  <a:cs typeface="Arial" charset="0"/>
              </a:rPr>
              <a:t>	The lightest shape has excess strength.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25E2AD0-E962-4AE7-8F01-4BA55183BD1E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23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Composite Beam Theory</a:t>
            </a:r>
            <a:endParaRPr lang="en-US" dirty="0"/>
          </a:p>
        </p:txBody>
      </p:sp>
      <p:sp>
        <p:nvSpPr>
          <p:cNvPr id="2" name="TextBox 4"/>
          <p:cNvSpPr txBox="1"/>
          <p:nvPr/>
        </p:nvSpPr>
        <p:spPr bwMode="auto">
          <a:xfrm>
            <a:off x="2184400" y="594846"/>
            <a:ext cx="8091488" cy="52322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sz="2800" b="1">
                <a:solidFill>
                  <a:schemeClr val="bg1"/>
                </a:solidFill>
                <a:cs typeface="Arial" charset="0"/>
              </a:rPr>
              <a:t>Partially Composite Beam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28"/>
          <p:cNvSpPr txBox="1">
            <a:spLocks noChangeArrowheads="1"/>
          </p:cNvSpPr>
          <p:nvPr/>
        </p:nvSpPr>
        <p:spPr bwMode="auto">
          <a:xfrm>
            <a:off x="1970088" y="706439"/>
            <a:ext cx="8140700" cy="3724275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>
                <a:solidFill>
                  <a:srgbClr val="FF0000"/>
                </a:solidFill>
              </a:rPr>
              <a:t>INSERT INFORMATION: STRENGTH OF PARTIALLY COMPOSITE BEAM SECTION CALCULATIONS</a:t>
            </a:r>
          </a:p>
          <a:p>
            <a:pPr eaLnBrk="1" hangingPunct="1"/>
            <a:endParaRPr lang="en-US" altLang="en-US" sz="3600">
              <a:solidFill>
                <a:srgbClr val="FF0000"/>
              </a:solidFill>
            </a:endParaRPr>
          </a:p>
          <a:p>
            <a:pPr eaLnBrk="1" hangingPunct="1"/>
            <a:r>
              <a:rPr lang="en-US" altLang="en-US" sz="3600">
                <a:solidFill>
                  <a:srgbClr val="FF0000"/>
                </a:solidFill>
              </a:rPr>
              <a:t>Handout on Calculations: </a:t>
            </a:r>
          </a:p>
          <a:p>
            <a:pPr eaLnBrk="1" hangingPunct="1"/>
            <a:r>
              <a:rPr lang="en-US" altLang="en-US" sz="2800" i="1">
                <a:solidFill>
                  <a:srgbClr val="FF0000"/>
                </a:solidFill>
              </a:rPr>
              <a:t>PartiallyCompositeCalcs.PDF</a:t>
            </a:r>
          </a:p>
          <a:p>
            <a:pPr eaLnBrk="1" hangingPunct="1"/>
            <a:endParaRPr lang="en-US" altLang="en-US" sz="2800" i="1">
              <a:solidFill>
                <a:srgbClr val="FF0000"/>
              </a:solidFill>
            </a:endParaRPr>
          </a:p>
        </p:txBody>
      </p:sp>
      <p:grpSp>
        <p:nvGrpSpPr>
          <p:cNvPr id="27651" name="Group 5"/>
          <p:cNvGrpSpPr>
            <a:grpSpLocks/>
          </p:cNvGrpSpPr>
          <p:nvPr/>
        </p:nvGrpSpPr>
        <p:grpSpPr bwMode="auto">
          <a:xfrm>
            <a:off x="6940550" y="3505200"/>
            <a:ext cx="3727450" cy="3352800"/>
            <a:chOff x="762000" y="217371"/>
            <a:chExt cx="8077199" cy="6412029"/>
          </a:xfrm>
        </p:grpSpPr>
        <p:sp>
          <p:nvSpPr>
            <p:cNvPr id="27654" name="laptop"/>
            <p:cNvSpPr>
              <a:spLocks noEditPoints="1" noChangeArrowheads="1"/>
            </p:cNvSpPr>
            <p:nvPr/>
          </p:nvSpPr>
          <p:spPr bwMode="auto">
            <a:xfrm>
              <a:off x="825944" y="217371"/>
              <a:ext cx="8013255" cy="6031029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0 h 21600"/>
                <a:gd name="T6" fmla="*/ 2147483647 w 21600"/>
                <a:gd name="T7" fmla="*/ 2147483647 h 21600"/>
                <a:gd name="T8" fmla="*/ 2147483647 w 21600"/>
                <a:gd name="T9" fmla="*/ 0 h 21600"/>
                <a:gd name="T10" fmla="*/ 2147483647 w 21600"/>
                <a:gd name="T11" fmla="*/ 2147483647 h 21600"/>
                <a:gd name="T12" fmla="*/ 0 w 21600"/>
                <a:gd name="T13" fmla="*/ 2147483647 h 21600"/>
                <a:gd name="T14" fmla="*/ 2147483647 w 21600"/>
                <a:gd name="T15" fmla="*/ 21474836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4445 w 21600"/>
                <a:gd name="T25" fmla="*/ 1858 h 21600"/>
                <a:gd name="T26" fmla="*/ 17311 w 21600"/>
                <a:gd name="T27" fmla="*/ 12323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 extrusionOk="0">
                  <a:moveTo>
                    <a:pt x="3362" y="0"/>
                  </a:moveTo>
                  <a:lnTo>
                    <a:pt x="18327" y="0"/>
                  </a:lnTo>
                  <a:lnTo>
                    <a:pt x="18327" y="14347"/>
                  </a:lnTo>
                  <a:lnTo>
                    <a:pt x="3362" y="14347"/>
                  </a:lnTo>
                  <a:lnTo>
                    <a:pt x="3362" y="0"/>
                  </a:lnTo>
                  <a:close/>
                </a:path>
                <a:path w="21600" h="21600" extrusionOk="0">
                  <a:moveTo>
                    <a:pt x="3340" y="15068"/>
                  </a:moveTo>
                  <a:lnTo>
                    <a:pt x="0" y="19877"/>
                  </a:lnTo>
                  <a:lnTo>
                    <a:pt x="21600" y="19877"/>
                  </a:lnTo>
                  <a:lnTo>
                    <a:pt x="18327" y="15068"/>
                  </a:lnTo>
                  <a:lnTo>
                    <a:pt x="3340" y="15068"/>
                  </a:lnTo>
                  <a:close/>
                </a:path>
                <a:path w="21600" h="21600" extrusionOk="0">
                  <a:moveTo>
                    <a:pt x="0" y="19877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19877"/>
                  </a:lnTo>
                  <a:lnTo>
                    <a:pt x="0" y="19877"/>
                  </a:lnTo>
                  <a:close/>
                </a:path>
                <a:path w="21600" h="21600" extrusionOk="0">
                  <a:moveTo>
                    <a:pt x="4186" y="1523"/>
                  </a:moveTo>
                  <a:lnTo>
                    <a:pt x="17547" y="1523"/>
                  </a:lnTo>
                  <a:lnTo>
                    <a:pt x="17547" y="12744"/>
                  </a:lnTo>
                  <a:lnTo>
                    <a:pt x="4186" y="12744"/>
                  </a:lnTo>
                  <a:lnTo>
                    <a:pt x="4186" y="1523"/>
                  </a:lnTo>
                  <a:close/>
                </a:path>
                <a:path w="21600" h="21600" extrusionOk="0">
                  <a:moveTo>
                    <a:pt x="3318" y="15549"/>
                  </a:moveTo>
                  <a:lnTo>
                    <a:pt x="2917" y="16110"/>
                  </a:lnTo>
                  <a:lnTo>
                    <a:pt x="18727" y="16110"/>
                  </a:lnTo>
                  <a:lnTo>
                    <a:pt x="18327" y="15549"/>
                  </a:lnTo>
                  <a:lnTo>
                    <a:pt x="3318" y="15549"/>
                  </a:lnTo>
                  <a:close/>
                </a:path>
                <a:path w="21600" h="21600" extrusionOk="0">
                  <a:moveTo>
                    <a:pt x="6213" y="18314"/>
                  </a:moveTo>
                  <a:lnTo>
                    <a:pt x="5946" y="18875"/>
                  </a:lnTo>
                  <a:lnTo>
                    <a:pt x="15766" y="18875"/>
                  </a:lnTo>
                  <a:lnTo>
                    <a:pt x="15499" y="18314"/>
                  </a:lnTo>
                  <a:lnTo>
                    <a:pt x="6213" y="18314"/>
                  </a:lnTo>
                  <a:close/>
                </a:path>
                <a:path w="21600" h="21600" extrusionOk="0">
                  <a:moveTo>
                    <a:pt x="2828" y="16471"/>
                  </a:moveTo>
                  <a:lnTo>
                    <a:pt x="2405" y="17072"/>
                  </a:lnTo>
                  <a:lnTo>
                    <a:pt x="19284" y="17072"/>
                  </a:lnTo>
                  <a:lnTo>
                    <a:pt x="18839" y="16471"/>
                  </a:lnTo>
                  <a:lnTo>
                    <a:pt x="2828" y="16471"/>
                  </a:lnTo>
                  <a:close/>
                </a:path>
                <a:path w="21600" h="21600" extrusionOk="0">
                  <a:moveTo>
                    <a:pt x="2316" y="17352"/>
                  </a:moveTo>
                  <a:lnTo>
                    <a:pt x="1871" y="17953"/>
                  </a:lnTo>
                  <a:lnTo>
                    <a:pt x="19863" y="17953"/>
                  </a:lnTo>
                  <a:lnTo>
                    <a:pt x="19395" y="17352"/>
                  </a:lnTo>
                  <a:lnTo>
                    <a:pt x="2316" y="17352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7655" name="Picture 7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457200"/>
              <a:ext cx="6172200" cy="617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3AE262C-D8B7-4C06-90D0-E441B5A478FE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24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Composite Beam Theory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1947863" y="1708151"/>
            <a:ext cx="8559800" cy="15906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tabLst>
                <a:tab pos="457200" algn="l"/>
              </a:tabLst>
              <a:defRPr/>
            </a:pPr>
            <a:r>
              <a:rPr lang="en-US">
                <a:solidFill>
                  <a:schemeClr val="bg1"/>
                </a:solidFill>
                <a:cs typeface="Arial" charset="0"/>
              </a:rPr>
              <a:t>For composite section deflections: </a:t>
            </a:r>
          </a:p>
          <a:p>
            <a:pPr>
              <a:tabLst>
                <a:tab pos="457200" algn="l"/>
              </a:tabLst>
              <a:defRPr/>
            </a:pPr>
            <a:r>
              <a:rPr lang="en-US">
                <a:solidFill>
                  <a:schemeClr val="bg1"/>
                </a:solidFill>
                <a:cs typeface="Arial" charset="0"/>
              </a:rPr>
              <a:t>	Transform section into equivalent steel section.</a:t>
            </a:r>
          </a:p>
          <a:p>
            <a:pPr>
              <a:tabLst>
                <a:tab pos="457200" algn="l"/>
              </a:tabLst>
              <a:defRPr/>
            </a:pPr>
            <a:r>
              <a:rPr lang="en-US">
                <a:solidFill>
                  <a:schemeClr val="bg1"/>
                </a:solidFill>
                <a:cs typeface="Arial" charset="0"/>
              </a:rPr>
              <a:t>	Compute center of gravity of transformed section.</a:t>
            </a:r>
          </a:p>
          <a:p>
            <a:pPr>
              <a:tabLst>
                <a:tab pos="457200" algn="l"/>
              </a:tabLst>
              <a:defRPr/>
            </a:pPr>
            <a:r>
              <a:rPr lang="en-US">
                <a:solidFill>
                  <a:schemeClr val="bg1"/>
                </a:solidFill>
                <a:cs typeface="Arial" charset="0"/>
              </a:rPr>
              <a:t>	Compute </a:t>
            </a:r>
            <a:r>
              <a:rPr lang="en-US" i="1">
                <a:solidFill>
                  <a:schemeClr val="bg1"/>
                </a:solidFill>
                <a:cs typeface="Arial" charset="0"/>
              </a:rPr>
              <a:t>I</a:t>
            </a:r>
            <a:r>
              <a:rPr lang="en-US" i="1" baseline="-25000">
                <a:solidFill>
                  <a:schemeClr val="bg1"/>
                </a:solidFill>
                <a:cs typeface="Arial" charset="0"/>
              </a:rPr>
              <a:t>tr</a:t>
            </a:r>
            <a:r>
              <a:rPr lang="en-US">
                <a:solidFill>
                  <a:schemeClr val="bg1"/>
                </a:solidFill>
                <a:cs typeface="Arial" charset="0"/>
              </a:rPr>
              <a:t> of transformed section.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F13C36B-62F7-4BB4-B513-C8725982C764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25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Composite Beam Theory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958976" y="194182"/>
            <a:ext cx="8550275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bg1"/>
                </a:solidFill>
                <a:cs typeface="Arial" charset="0"/>
              </a:rPr>
              <a:t>Serviceability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Number Placeholder 34"/>
          <p:cNvSpPr txBox="1">
            <a:spLocks noGrp="1"/>
          </p:cNvSpPr>
          <p:nvPr/>
        </p:nvSpPr>
        <p:spPr>
          <a:xfrm>
            <a:off x="10901082" y="6416675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6BA2AADF-5702-4CA6-A431-963AB869F877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26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36" name="Footer Placeholder 35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Composite Beam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70089" y="1084264"/>
            <a:ext cx="4237037" cy="47005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701" name="Freeform 43"/>
          <p:cNvSpPr>
            <a:spLocks/>
          </p:cNvSpPr>
          <p:nvPr/>
        </p:nvSpPr>
        <p:spPr bwMode="auto">
          <a:xfrm>
            <a:off x="3457575" y="2587625"/>
            <a:ext cx="679450" cy="2070100"/>
          </a:xfrm>
          <a:custGeom>
            <a:avLst/>
            <a:gdLst>
              <a:gd name="T0" fmla="*/ 5040313 w 428"/>
              <a:gd name="T1" fmla="*/ 176410938 h 1304"/>
              <a:gd name="T2" fmla="*/ 5040313 w 428"/>
              <a:gd name="T3" fmla="*/ 0 h 1304"/>
              <a:gd name="T4" fmla="*/ 1078626875 w 428"/>
              <a:gd name="T5" fmla="*/ 0 h 1304"/>
              <a:gd name="T6" fmla="*/ 1078626875 w 428"/>
              <a:gd name="T7" fmla="*/ 176410938 h 1304"/>
              <a:gd name="T8" fmla="*/ 715724375 w 428"/>
              <a:gd name="T9" fmla="*/ 176410938 h 1304"/>
              <a:gd name="T10" fmla="*/ 650200313 w 428"/>
              <a:gd name="T11" fmla="*/ 186491563 h 1304"/>
              <a:gd name="T12" fmla="*/ 594756875 w 428"/>
              <a:gd name="T13" fmla="*/ 246975313 h 1304"/>
              <a:gd name="T14" fmla="*/ 589716563 w 428"/>
              <a:gd name="T15" fmla="*/ 327620313 h 1304"/>
              <a:gd name="T16" fmla="*/ 589716563 w 428"/>
              <a:gd name="T17" fmla="*/ 2147483647 h 1304"/>
              <a:gd name="T18" fmla="*/ 609877813 w 428"/>
              <a:gd name="T19" fmla="*/ 2147483647 h 1304"/>
              <a:gd name="T20" fmla="*/ 660280938 w 428"/>
              <a:gd name="T21" fmla="*/ 2147483647 h 1304"/>
              <a:gd name="T22" fmla="*/ 725805000 w 428"/>
              <a:gd name="T23" fmla="*/ 2147483647 h 1304"/>
              <a:gd name="T24" fmla="*/ 1073586563 w 428"/>
              <a:gd name="T25" fmla="*/ 2147483647 h 1304"/>
              <a:gd name="T26" fmla="*/ 1073586563 w 428"/>
              <a:gd name="T27" fmla="*/ 2147483647 h 1304"/>
              <a:gd name="T28" fmla="*/ 0 w 428"/>
              <a:gd name="T29" fmla="*/ 2147483647 h 1304"/>
              <a:gd name="T30" fmla="*/ 0 w 428"/>
              <a:gd name="T31" fmla="*/ 2147483647 h 1304"/>
              <a:gd name="T32" fmla="*/ 367942813 w 428"/>
              <a:gd name="T33" fmla="*/ 2147483647 h 1304"/>
              <a:gd name="T34" fmla="*/ 420866888 w 428"/>
              <a:gd name="T35" fmla="*/ 2147483647 h 1304"/>
              <a:gd name="T36" fmla="*/ 483870000 w 428"/>
              <a:gd name="T37" fmla="*/ 2147483647 h 1304"/>
              <a:gd name="T38" fmla="*/ 493950625 w 428"/>
              <a:gd name="T39" fmla="*/ 2147483647 h 1304"/>
              <a:gd name="T40" fmla="*/ 493950625 w 428"/>
              <a:gd name="T41" fmla="*/ 297378438 h 1304"/>
              <a:gd name="T42" fmla="*/ 473789375 w 428"/>
              <a:gd name="T43" fmla="*/ 241935000 h 1304"/>
              <a:gd name="T44" fmla="*/ 423386250 w 428"/>
              <a:gd name="T45" fmla="*/ 201612500 h 1304"/>
              <a:gd name="T46" fmla="*/ 337700938 w 428"/>
              <a:gd name="T47" fmla="*/ 171370625 h 1304"/>
              <a:gd name="T48" fmla="*/ 5040313 w 428"/>
              <a:gd name="T49" fmla="*/ 176410938 h 130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428"/>
              <a:gd name="T76" fmla="*/ 0 h 1304"/>
              <a:gd name="T77" fmla="*/ 428 w 428"/>
              <a:gd name="T78" fmla="*/ 1304 h 130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428" h="1304">
                <a:moveTo>
                  <a:pt x="2" y="70"/>
                </a:moveTo>
                <a:lnTo>
                  <a:pt x="2" y="0"/>
                </a:lnTo>
                <a:lnTo>
                  <a:pt x="428" y="0"/>
                </a:lnTo>
                <a:lnTo>
                  <a:pt x="428" y="70"/>
                </a:lnTo>
                <a:lnTo>
                  <a:pt x="284" y="70"/>
                </a:lnTo>
                <a:lnTo>
                  <a:pt x="258" y="74"/>
                </a:lnTo>
                <a:lnTo>
                  <a:pt x="236" y="98"/>
                </a:lnTo>
                <a:lnTo>
                  <a:pt x="234" y="130"/>
                </a:lnTo>
                <a:lnTo>
                  <a:pt x="234" y="1184"/>
                </a:lnTo>
                <a:lnTo>
                  <a:pt x="242" y="1206"/>
                </a:lnTo>
                <a:lnTo>
                  <a:pt x="262" y="1226"/>
                </a:lnTo>
                <a:lnTo>
                  <a:pt x="288" y="1236"/>
                </a:lnTo>
                <a:lnTo>
                  <a:pt x="426" y="1236"/>
                </a:lnTo>
                <a:lnTo>
                  <a:pt x="426" y="1304"/>
                </a:lnTo>
                <a:lnTo>
                  <a:pt x="0" y="1304"/>
                </a:lnTo>
                <a:lnTo>
                  <a:pt x="0" y="1236"/>
                </a:lnTo>
                <a:lnTo>
                  <a:pt x="146" y="1236"/>
                </a:lnTo>
                <a:lnTo>
                  <a:pt x="167" y="1224"/>
                </a:lnTo>
                <a:lnTo>
                  <a:pt x="192" y="1198"/>
                </a:lnTo>
                <a:lnTo>
                  <a:pt x="196" y="1183"/>
                </a:lnTo>
                <a:lnTo>
                  <a:pt x="196" y="118"/>
                </a:lnTo>
                <a:lnTo>
                  <a:pt x="188" y="96"/>
                </a:lnTo>
                <a:lnTo>
                  <a:pt x="168" y="80"/>
                </a:lnTo>
                <a:lnTo>
                  <a:pt x="134" y="68"/>
                </a:lnTo>
                <a:lnTo>
                  <a:pt x="2" y="70"/>
                </a:lnTo>
                <a:close/>
              </a:path>
            </a:pathLst>
          </a:custGeom>
          <a:solidFill>
            <a:srgbClr val="69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2" name="Arc 44"/>
          <p:cNvSpPr>
            <a:spLocks noChangeAspect="1"/>
          </p:cNvSpPr>
          <p:nvPr/>
        </p:nvSpPr>
        <p:spPr bwMode="auto">
          <a:xfrm>
            <a:off x="3668713" y="2701926"/>
            <a:ext cx="100012" cy="93663"/>
          </a:xfrm>
          <a:custGeom>
            <a:avLst/>
            <a:gdLst>
              <a:gd name="T0" fmla="*/ 0 w 21600"/>
              <a:gd name="T1" fmla="*/ 0 h 21600"/>
              <a:gd name="T2" fmla="*/ 2144118 w 21600"/>
              <a:gd name="T3" fmla="*/ 1761151 h 21600"/>
              <a:gd name="T4" fmla="*/ 0 w 21600"/>
              <a:gd name="T5" fmla="*/ 1761151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Arc 45"/>
          <p:cNvSpPr>
            <a:spLocks noChangeAspect="1"/>
          </p:cNvSpPr>
          <p:nvPr/>
        </p:nvSpPr>
        <p:spPr bwMode="auto">
          <a:xfrm flipH="1">
            <a:off x="3829050" y="2698750"/>
            <a:ext cx="84138" cy="90488"/>
          </a:xfrm>
          <a:custGeom>
            <a:avLst/>
            <a:gdLst>
              <a:gd name="T0" fmla="*/ 0 w 21600"/>
              <a:gd name="T1" fmla="*/ 0 h 21600"/>
              <a:gd name="T2" fmla="*/ 1276642 w 21600"/>
              <a:gd name="T3" fmla="*/ 1588056 h 21600"/>
              <a:gd name="T4" fmla="*/ 0 w 21600"/>
              <a:gd name="T5" fmla="*/ 1588056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704" name="Arc 46"/>
          <p:cNvSpPr>
            <a:spLocks noChangeAspect="1"/>
          </p:cNvSpPr>
          <p:nvPr/>
        </p:nvSpPr>
        <p:spPr bwMode="auto">
          <a:xfrm flipV="1">
            <a:off x="3671889" y="4446588"/>
            <a:ext cx="96837" cy="101600"/>
          </a:xfrm>
          <a:custGeom>
            <a:avLst/>
            <a:gdLst>
              <a:gd name="T0" fmla="*/ 0 w 21600"/>
              <a:gd name="T1" fmla="*/ 0 h 21600"/>
              <a:gd name="T2" fmla="*/ 1946330 w 21600"/>
              <a:gd name="T3" fmla="*/ 2247881 h 21600"/>
              <a:gd name="T4" fmla="*/ 0 w 21600"/>
              <a:gd name="T5" fmla="*/ 2247881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705" name="Arc 47"/>
          <p:cNvSpPr>
            <a:spLocks noChangeAspect="1"/>
          </p:cNvSpPr>
          <p:nvPr/>
        </p:nvSpPr>
        <p:spPr bwMode="auto">
          <a:xfrm flipH="1" flipV="1">
            <a:off x="3829051" y="4449764"/>
            <a:ext cx="93663" cy="98425"/>
          </a:xfrm>
          <a:custGeom>
            <a:avLst/>
            <a:gdLst>
              <a:gd name="T0" fmla="*/ 0 w 21600"/>
              <a:gd name="T1" fmla="*/ 0 h 21600"/>
              <a:gd name="T2" fmla="*/ 1761151 w 21600"/>
              <a:gd name="T3" fmla="*/ 2043658 h 21600"/>
              <a:gd name="T4" fmla="*/ 0 w 21600"/>
              <a:gd name="T5" fmla="*/ 2043658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706" name="Freeform 48"/>
          <p:cNvSpPr>
            <a:spLocks/>
          </p:cNvSpPr>
          <p:nvPr/>
        </p:nvSpPr>
        <p:spPr bwMode="auto">
          <a:xfrm>
            <a:off x="3457576" y="2590801"/>
            <a:ext cx="682625" cy="111125"/>
          </a:xfrm>
          <a:custGeom>
            <a:avLst/>
            <a:gdLst>
              <a:gd name="T0" fmla="*/ 342741250 w 430"/>
              <a:gd name="T1" fmla="*/ 176410938 h 70"/>
              <a:gd name="T2" fmla="*/ 0 w 430"/>
              <a:gd name="T3" fmla="*/ 176410938 h 70"/>
              <a:gd name="T4" fmla="*/ 0 w 430"/>
              <a:gd name="T5" fmla="*/ 0 h 70"/>
              <a:gd name="T6" fmla="*/ 1083667188 w 430"/>
              <a:gd name="T7" fmla="*/ 0 h 70"/>
              <a:gd name="T8" fmla="*/ 1083667188 w 430"/>
              <a:gd name="T9" fmla="*/ 176410938 h 70"/>
              <a:gd name="T10" fmla="*/ 695563125 w 430"/>
              <a:gd name="T11" fmla="*/ 176410938 h 7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30"/>
              <a:gd name="T19" fmla="*/ 0 h 70"/>
              <a:gd name="T20" fmla="*/ 430 w 430"/>
              <a:gd name="T21" fmla="*/ 70 h 7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30" h="70">
                <a:moveTo>
                  <a:pt x="136" y="70"/>
                </a:moveTo>
                <a:lnTo>
                  <a:pt x="0" y="70"/>
                </a:lnTo>
                <a:lnTo>
                  <a:pt x="0" y="0"/>
                </a:lnTo>
                <a:lnTo>
                  <a:pt x="430" y="0"/>
                </a:lnTo>
                <a:lnTo>
                  <a:pt x="430" y="70"/>
                </a:lnTo>
                <a:lnTo>
                  <a:pt x="276" y="70"/>
                </a:lnTo>
              </a:path>
            </a:pathLst>
          </a:custGeom>
          <a:noFill/>
          <a:ln w="28575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7" name="Freeform 49"/>
          <p:cNvSpPr>
            <a:spLocks/>
          </p:cNvSpPr>
          <p:nvPr/>
        </p:nvSpPr>
        <p:spPr bwMode="auto">
          <a:xfrm>
            <a:off x="3457575" y="4548188"/>
            <a:ext cx="679450" cy="114300"/>
          </a:xfrm>
          <a:custGeom>
            <a:avLst/>
            <a:gdLst>
              <a:gd name="T0" fmla="*/ 342741250 w 428"/>
              <a:gd name="T1" fmla="*/ 0 h 72"/>
              <a:gd name="T2" fmla="*/ 0 w 428"/>
              <a:gd name="T3" fmla="*/ 0 h 72"/>
              <a:gd name="T4" fmla="*/ 0 w 428"/>
              <a:gd name="T5" fmla="*/ 181451250 h 72"/>
              <a:gd name="T6" fmla="*/ 1078626875 w 428"/>
              <a:gd name="T7" fmla="*/ 181451250 h 72"/>
              <a:gd name="T8" fmla="*/ 1078626875 w 428"/>
              <a:gd name="T9" fmla="*/ 0 h 72"/>
              <a:gd name="T10" fmla="*/ 715724375 w 428"/>
              <a:gd name="T11" fmla="*/ 0 h 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28"/>
              <a:gd name="T19" fmla="*/ 0 h 72"/>
              <a:gd name="T20" fmla="*/ 428 w 428"/>
              <a:gd name="T21" fmla="*/ 72 h 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28" h="72">
                <a:moveTo>
                  <a:pt x="136" y="0"/>
                </a:moveTo>
                <a:lnTo>
                  <a:pt x="0" y="0"/>
                </a:lnTo>
                <a:lnTo>
                  <a:pt x="0" y="72"/>
                </a:lnTo>
                <a:lnTo>
                  <a:pt x="428" y="72"/>
                </a:lnTo>
                <a:lnTo>
                  <a:pt x="428" y="0"/>
                </a:lnTo>
                <a:lnTo>
                  <a:pt x="284" y="0"/>
                </a:lnTo>
              </a:path>
            </a:pathLst>
          </a:custGeom>
          <a:noFill/>
          <a:ln w="28575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8" name="Line 50"/>
          <p:cNvSpPr>
            <a:spLocks noChangeShapeType="1"/>
          </p:cNvSpPr>
          <p:nvPr/>
        </p:nvSpPr>
        <p:spPr bwMode="auto">
          <a:xfrm>
            <a:off x="3768725" y="2786064"/>
            <a:ext cx="0" cy="167322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9" name="Line 51"/>
          <p:cNvSpPr>
            <a:spLocks noChangeShapeType="1"/>
          </p:cNvSpPr>
          <p:nvPr/>
        </p:nvSpPr>
        <p:spPr bwMode="auto">
          <a:xfrm>
            <a:off x="3829050" y="2784476"/>
            <a:ext cx="0" cy="16748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10" name="Rectangle 55" descr="Newsprint"/>
          <p:cNvSpPr>
            <a:spLocks noChangeArrowheads="1"/>
          </p:cNvSpPr>
          <p:nvPr/>
        </p:nvSpPr>
        <p:spPr bwMode="auto">
          <a:xfrm>
            <a:off x="2143125" y="1952626"/>
            <a:ext cx="3086100" cy="39052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28575">
            <a:solidFill>
              <a:schemeClr val="bg1"/>
            </a:solidFill>
            <a:miter lim="800000"/>
            <a:headEnd type="none" w="lg" len="lg"/>
            <a:tailEnd type="none" w="lg" len="lg"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9711" name="Line 59"/>
          <p:cNvSpPr>
            <a:spLocks noChangeShapeType="1"/>
          </p:cNvSpPr>
          <p:nvPr/>
        </p:nvSpPr>
        <p:spPr bwMode="auto">
          <a:xfrm flipV="1">
            <a:off x="2143125" y="1381126"/>
            <a:ext cx="0" cy="48577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12" name="Line 60"/>
          <p:cNvSpPr>
            <a:spLocks noChangeShapeType="1"/>
          </p:cNvSpPr>
          <p:nvPr/>
        </p:nvSpPr>
        <p:spPr bwMode="auto">
          <a:xfrm flipV="1">
            <a:off x="5219700" y="1428751"/>
            <a:ext cx="0" cy="44767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13" name="Line 61"/>
          <p:cNvSpPr>
            <a:spLocks noChangeShapeType="1"/>
          </p:cNvSpPr>
          <p:nvPr/>
        </p:nvSpPr>
        <p:spPr bwMode="auto">
          <a:xfrm>
            <a:off x="2143126" y="1524000"/>
            <a:ext cx="307657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14" name="Text Box 17"/>
          <p:cNvSpPr txBox="1">
            <a:spLocks noChangeArrowheads="1"/>
          </p:cNvSpPr>
          <p:nvPr/>
        </p:nvSpPr>
        <p:spPr bwMode="auto">
          <a:xfrm>
            <a:off x="3502025" y="1008063"/>
            <a:ext cx="1208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i="1">
                <a:solidFill>
                  <a:schemeClr val="bg1"/>
                </a:solidFill>
              </a:rPr>
              <a:t>b</a:t>
            </a:r>
            <a:r>
              <a:rPr lang="en-US" altLang="en-US" i="1" baseline="-25000">
                <a:solidFill>
                  <a:schemeClr val="bg1"/>
                </a:solidFill>
              </a:rPr>
              <a:t>eff</a:t>
            </a:r>
          </a:p>
        </p:txBody>
      </p:sp>
      <p:sp>
        <p:nvSpPr>
          <p:cNvPr id="29715" name="Line 73"/>
          <p:cNvSpPr>
            <a:spLocks noChangeShapeType="1"/>
          </p:cNvSpPr>
          <p:nvPr/>
        </p:nvSpPr>
        <p:spPr bwMode="auto">
          <a:xfrm>
            <a:off x="5248276" y="1943100"/>
            <a:ext cx="50482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16" name="Line 74"/>
          <p:cNvSpPr>
            <a:spLocks noChangeShapeType="1"/>
          </p:cNvSpPr>
          <p:nvPr/>
        </p:nvSpPr>
        <p:spPr bwMode="auto">
          <a:xfrm>
            <a:off x="5276850" y="2324100"/>
            <a:ext cx="533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17" name="Line 75"/>
          <p:cNvSpPr>
            <a:spLocks noChangeShapeType="1"/>
          </p:cNvSpPr>
          <p:nvPr/>
        </p:nvSpPr>
        <p:spPr bwMode="auto">
          <a:xfrm>
            <a:off x="5229225" y="2590800"/>
            <a:ext cx="5715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18" name="Line 76"/>
          <p:cNvSpPr>
            <a:spLocks noChangeShapeType="1"/>
          </p:cNvSpPr>
          <p:nvPr/>
        </p:nvSpPr>
        <p:spPr bwMode="auto">
          <a:xfrm>
            <a:off x="5486400" y="1933576"/>
            <a:ext cx="0" cy="3905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19" name="Line 77"/>
          <p:cNvSpPr>
            <a:spLocks noChangeShapeType="1"/>
          </p:cNvSpPr>
          <p:nvPr/>
        </p:nvSpPr>
        <p:spPr bwMode="auto">
          <a:xfrm>
            <a:off x="5486400" y="2314576"/>
            <a:ext cx="0" cy="2952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lg" len="sm"/>
            <a:tailEnd type="arrow" w="lg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20" name="Text Box 17"/>
          <p:cNvSpPr txBox="1">
            <a:spLocks noChangeArrowheads="1"/>
          </p:cNvSpPr>
          <p:nvPr/>
        </p:nvSpPr>
        <p:spPr bwMode="auto">
          <a:xfrm>
            <a:off x="5483226" y="1893888"/>
            <a:ext cx="684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i="1">
                <a:solidFill>
                  <a:schemeClr val="bg1"/>
                </a:solidFill>
              </a:rPr>
              <a:t>t</a:t>
            </a:r>
            <a:r>
              <a:rPr lang="en-US" altLang="en-US" i="1" baseline="-2500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29721" name="Text Box 17"/>
          <p:cNvSpPr txBox="1">
            <a:spLocks noChangeArrowheads="1"/>
          </p:cNvSpPr>
          <p:nvPr/>
        </p:nvSpPr>
        <p:spPr bwMode="auto">
          <a:xfrm>
            <a:off x="5489576" y="2208213"/>
            <a:ext cx="684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i="1">
                <a:solidFill>
                  <a:schemeClr val="bg1"/>
                </a:solidFill>
              </a:rPr>
              <a:t>h</a:t>
            </a:r>
            <a:r>
              <a:rPr lang="en-US" altLang="en-US" i="1" baseline="-25000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9722" name="TextBox 28"/>
          <p:cNvSpPr txBox="1">
            <a:spLocks noChangeArrowheads="1"/>
          </p:cNvSpPr>
          <p:nvPr/>
        </p:nvSpPr>
        <p:spPr bwMode="auto">
          <a:xfrm>
            <a:off x="2459039" y="5013325"/>
            <a:ext cx="2706687" cy="457200"/>
          </a:xfrm>
          <a:prstGeom prst="rect">
            <a:avLst/>
          </a:prstGeom>
          <a:solidFill>
            <a:srgbClr val="F2F2F2">
              <a:alpha val="6196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1"/>
                </a:solidFill>
              </a:rPr>
              <a:t>Composite Beam</a:t>
            </a:r>
          </a:p>
        </p:txBody>
      </p:sp>
      <p:sp>
        <p:nvSpPr>
          <p:cNvPr id="2" name="TextBox 28"/>
          <p:cNvSpPr txBox="1"/>
          <p:nvPr/>
        </p:nvSpPr>
        <p:spPr>
          <a:xfrm>
            <a:off x="6284914" y="1093789"/>
            <a:ext cx="4237037" cy="47005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724" name="Freeform 84"/>
          <p:cNvSpPr>
            <a:spLocks/>
          </p:cNvSpPr>
          <p:nvPr/>
        </p:nvSpPr>
        <p:spPr bwMode="auto">
          <a:xfrm>
            <a:off x="7191375" y="2597150"/>
            <a:ext cx="679450" cy="2070100"/>
          </a:xfrm>
          <a:custGeom>
            <a:avLst/>
            <a:gdLst>
              <a:gd name="T0" fmla="*/ 5040313 w 428"/>
              <a:gd name="T1" fmla="*/ 176410938 h 1304"/>
              <a:gd name="T2" fmla="*/ 5040313 w 428"/>
              <a:gd name="T3" fmla="*/ 0 h 1304"/>
              <a:gd name="T4" fmla="*/ 1078626875 w 428"/>
              <a:gd name="T5" fmla="*/ 0 h 1304"/>
              <a:gd name="T6" fmla="*/ 1078626875 w 428"/>
              <a:gd name="T7" fmla="*/ 176410938 h 1304"/>
              <a:gd name="T8" fmla="*/ 715724375 w 428"/>
              <a:gd name="T9" fmla="*/ 176410938 h 1304"/>
              <a:gd name="T10" fmla="*/ 650200313 w 428"/>
              <a:gd name="T11" fmla="*/ 186491563 h 1304"/>
              <a:gd name="T12" fmla="*/ 594756875 w 428"/>
              <a:gd name="T13" fmla="*/ 246975313 h 1304"/>
              <a:gd name="T14" fmla="*/ 589716563 w 428"/>
              <a:gd name="T15" fmla="*/ 327620313 h 1304"/>
              <a:gd name="T16" fmla="*/ 589716563 w 428"/>
              <a:gd name="T17" fmla="*/ 2147483647 h 1304"/>
              <a:gd name="T18" fmla="*/ 609877813 w 428"/>
              <a:gd name="T19" fmla="*/ 2147483647 h 1304"/>
              <a:gd name="T20" fmla="*/ 660280938 w 428"/>
              <a:gd name="T21" fmla="*/ 2147483647 h 1304"/>
              <a:gd name="T22" fmla="*/ 725805000 w 428"/>
              <a:gd name="T23" fmla="*/ 2147483647 h 1304"/>
              <a:gd name="T24" fmla="*/ 1073586563 w 428"/>
              <a:gd name="T25" fmla="*/ 2147483647 h 1304"/>
              <a:gd name="T26" fmla="*/ 1073586563 w 428"/>
              <a:gd name="T27" fmla="*/ 2147483647 h 1304"/>
              <a:gd name="T28" fmla="*/ 0 w 428"/>
              <a:gd name="T29" fmla="*/ 2147483647 h 1304"/>
              <a:gd name="T30" fmla="*/ 0 w 428"/>
              <a:gd name="T31" fmla="*/ 2147483647 h 1304"/>
              <a:gd name="T32" fmla="*/ 367942813 w 428"/>
              <a:gd name="T33" fmla="*/ 2147483647 h 1304"/>
              <a:gd name="T34" fmla="*/ 420866888 w 428"/>
              <a:gd name="T35" fmla="*/ 2147483647 h 1304"/>
              <a:gd name="T36" fmla="*/ 483870000 w 428"/>
              <a:gd name="T37" fmla="*/ 2147483647 h 1304"/>
              <a:gd name="T38" fmla="*/ 493950625 w 428"/>
              <a:gd name="T39" fmla="*/ 2147483647 h 1304"/>
              <a:gd name="T40" fmla="*/ 493950625 w 428"/>
              <a:gd name="T41" fmla="*/ 297378438 h 1304"/>
              <a:gd name="T42" fmla="*/ 473789375 w 428"/>
              <a:gd name="T43" fmla="*/ 241935000 h 1304"/>
              <a:gd name="T44" fmla="*/ 423386250 w 428"/>
              <a:gd name="T45" fmla="*/ 201612500 h 1304"/>
              <a:gd name="T46" fmla="*/ 337700938 w 428"/>
              <a:gd name="T47" fmla="*/ 171370625 h 1304"/>
              <a:gd name="T48" fmla="*/ 5040313 w 428"/>
              <a:gd name="T49" fmla="*/ 176410938 h 130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428"/>
              <a:gd name="T76" fmla="*/ 0 h 1304"/>
              <a:gd name="T77" fmla="*/ 428 w 428"/>
              <a:gd name="T78" fmla="*/ 1304 h 130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428" h="1304">
                <a:moveTo>
                  <a:pt x="2" y="70"/>
                </a:moveTo>
                <a:lnTo>
                  <a:pt x="2" y="0"/>
                </a:lnTo>
                <a:lnTo>
                  <a:pt x="428" y="0"/>
                </a:lnTo>
                <a:lnTo>
                  <a:pt x="428" y="70"/>
                </a:lnTo>
                <a:lnTo>
                  <a:pt x="284" y="70"/>
                </a:lnTo>
                <a:lnTo>
                  <a:pt x="258" y="74"/>
                </a:lnTo>
                <a:lnTo>
                  <a:pt x="236" y="98"/>
                </a:lnTo>
                <a:lnTo>
                  <a:pt x="234" y="130"/>
                </a:lnTo>
                <a:lnTo>
                  <a:pt x="234" y="1184"/>
                </a:lnTo>
                <a:lnTo>
                  <a:pt x="242" y="1206"/>
                </a:lnTo>
                <a:lnTo>
                  <a:pt x="262" y="1226"/>
                </a:lnTo>
                <a:lnTo>
                  <a:pt x="288" y="1236"/>
                </a:lnTo>
                <a:lnTo>
                  <a:pt x="426" y="1236"/>
                </a:lnTo>
                <a:lnTo>
                  <a:pt x="426" y="1304"/>
                </a:lnTo>
                <a:lnTo>
                  <a:pt x="0" y="1304"/>
                </a:lnTo>
                <a:lnTo>
                  <a:pt x="0" y="1236"/>
                </a:lnTo>
                <a:lnTo>
                  <a:pt x="146" y="1236"/>
                </a:lnTo>
                <a:lnTo>
                  <a:pt x="167" y="1224"/>
                </a:lnTo>
                <a:lnTo>
                  <a:pt x="192" y="1198"/>
                </a:lnTo>
                <a:lnTo>
                  <a:pt x="196" y="1183"/>
                </a:lnTo>
                <a:lnTo>
                  <a:pt x="196" y="118"/>
                </a:lnTo>
                <a:lnTo>
                  <a:pt x="188" y="96"/>
                </a:lnTo>
                <a:lnTo>
                  <a:pt x="168" y="80"/>
                </a:lnTo>
                <a:lnTo>
                  <a:pt x="134" y="68"/>
                </a:lnTo>
                <a:lnTo>
                  <a:pt x="2" y="70"/>
                </a:lnTo>
                <a:close/>
              </a:path>
            </a:pathLst>
          </a:custGeom>
          <a:solidFill>
            <a:srgbClr val="69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25" name="Arc 85"/>
          <p:cNvSpPr>
            <a:spLocks noChangeAspect="1"/>
          </p:cNvSpPr>
          <p:nvPr/>
        </p:nvSpPr>
        <p:spPr bwMode="auto">
          <a:xfrm>
            <a:off x="7402513" y="2711451"/>
            <a:ext cx="100012" cy="93663"/>
          </a:xfrm>
          <a:custGeom>
            <a:avLst/>
            <a:gdLst>
              <a:gd name="T0" fmla="*/ 0 w 21600"/>
              <a:gd name="T1" fmla="*/ 0 h 21600"/>
              <a:gd name="T2" fmla="*/ 2144118 w 21600"/>
              <a:gd name="T3" fmla="*/ 1761151 h 21600"/>
              <a:gd name="T4" fmla="*/ 0 w 21600"/>
              <a:gd name="T5" fmla="*/ 1761151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726" name="Arc 86"/>
          <p:cNvSpPr>
            <a:spLocks noChangeAspect="1"/>
          </p:cNvSpPr>
          <p:nvPr/>
        </p:nvSpPr>
        <p:spPr bwMode="auto">
          <a:xfrm flipH="1">
            <a:off x="7562850" y="2708275"/>
            <a:ext cx="84138" cy="90488"/>
          </a:xfrm>
          <a:custGeom>
            <a:avLst/>
            <a:gdLst>
              <a:gd name="T0" fmla="*/ 0 w 21600"/>
              <a:gd name="T1" fmla="*/ 0 h 21600"/>
              <a:gd name="T2" fmla="*/ 1276642 w 21600"/>
              <a:gd name="T3" fmla="*/ 1588056 h 21600"/>
              <a:gd name="T4" fmla="*/ 0 w 21600"/>
              <a:gd name="T5" fmla="*/ 1588056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727" name="Arc 87"/>
          <p:cNvSpPr>
            <a:spLocks noChangeAspect="1"/>
          </p:cNvSpPr>
          <p:nvPr/>
        </p:nvSpPr>
        <p:spPr bwMode="auto">
          <a:xfrm flipV="1">
            <a:off x="7405689" y="4456113"/>
            <a:ext cx="96837" cy="101600"/>
          </a:xfrm>
          <a:custGeom>
            <a:avLst/>
            <a:gdLst>
              <a:gd name="T0" fmla="*/ 0 w 21600"/>
              <a:gd name="T1" fmla="*/ 0 h 21600"/>
              <a:gd name="T2" fmla="*/ 1946330 w 21600"/>
              <a:gd name="T3" fmla="*/ 2247881 h 21600"/>
              <a:gd name="T4" fmla="*/ 0 w 21600"/>
              <a:gd name="T5" fmla="*/ 2247881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728" name="Arc 88"/>
          <p:cNvSpPr>
            <a:spLocks noChangeAspect="1"/>
          </p:cNvSpPr>
          <p:nvPr/>
        </p:nvSpPr>
        <p:spPr bwMode="auto">
          <a:xfrm flipH="1" flipV="1">
            <a:off x="7562851" y="4459289"/>
            <a:ext cx="93663" cy="98425"/>
          </a:xfrm>
          <a:custGeom>
            <a:avLst/>
            <a:gdLst>
              <a:gd name="T0" fmla="*/ 0 w 21600"/>
              <a:gd name="T1" fmla="*/ 0 h 21600"/>
              <a:gd name="T2" fmla="*/ 1761151 w 21600"/>
              <a:gd name="T3" fmla="*/ 2043658 h 21600"/>
              <a:gd name="T4" fmla="*/ 0 w 21600"/>
              <a:gd name="T5" fmla="*/ 2043658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729" name="Freeform 89"/>
          <p:cNvSpPr>
            <a:spLocks/>
          </p:cNvSpPr>
          <p:nvPr/>
        </p:nvSpPr>
        <p:spPr bwMode="auto">
          <a:xfrm>
            <a:off x="7191376" y="2600326"/>
            <a:ext cx="682625" cy="111125"/>
          </a:xfrm>
          <a:custGeom>
            <a:avLst/>
            <a:gdLst>
              <a:gd name="T0" fmla="*/ 342741250 w 430"/>
              <a:gd name="T1" fmla="*/ 176410938 h 70"/>
              <a:gd name="T2" fmla="*/ 0 w 430"/>
              <a:gd name="T3" fmla="*/ 176410938 h 70"/>
              <a:gd name="T4" fmla="*/ 0 w 430"/>
              <a:gd name="T5" fmla="*/ 0 h 70"/>
              <a:gd name="T6" fmla="*/ 1083667188 w 430"/>
              <a:gd name="T7" fmla="*/ 0 h 70"/>
              <a:gd name="T8" fmla="*/ 1083667188 w 430"/>
              <a:gd name="T9" fmla="*/ 176410938 h 70"/>
              <a:gd name="T10" fmla="*/ 695563125 w 430"/>
              <a:gd name="T11" fmla="*/ 176410938 h 7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30"/>
              <a:gd name="T19" fmla="*/ 0 h 70"/>
              <a:gd name="T20" fmla="*/ 430 w 430"/>
              <a:gd name="T21" fmla="*/ 70 h 7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30" h="70">
                <a:moveTo>
                  <a:pt x="136" y="70"/>
                </a:moveTo>
                <a:lnTo>
                  <a:pt x="0" y="70"/>
                </a:lnTo>
                <a:lnTo>
                  <a:pt x="0" y="0"/>
                </a:lnTo>
                <a:lnTo>
                  <a:pt x="430" y="0"/>
                </a:lnTo>
                <a:lnTo>
                  <a:pt x="430" y="70"/>
                </a:lnTo>
                <a:lnTo>
                  <a:pt x="276" y="70"/>
                </a:lnTo>
              </a:path>
            </a:pathLst>
          </a:custGeom>
          <a:noFill/>
          <a:ln w="28575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30" name="Freeform 90"/>
          <p:cNvSpPr>
            <a:spLocks/>
          </p:cNvSpPr>
          <p:nvPr/>
        </p:nvSpPr>
        <p:spPr bwMode="auto">
          <a:xfrm>
            <a:off x="7191375" y="4557713"/>
            <a:ext cx="679450" cy="114300"/>
          </a:xfrm>
          <a:custGeom>
            <a:avLst/>
            <a:gdLst>
              <a:gd name="T0" fmla="*/ 342741250 w 428"/>
              <a:gd name="T1" fmla="*/ 0 h 72"/>
              <a:gd name="T2" fmla="*/ 0 w 428"/>
              <a:gd name="T3" fmla="*/ 0 h 72"/>
              <a:gd name="T4" fmla="*/ 0 w 428"/>
              <a:gd name="T5" fmla="*/ 181451250 h 72"/>
              <a:gd name="T6" fmla="*/ 1078626875 w 428"/>
              <a:gd name="T7" fmla="*/ 181451250 h 72"/>
              <a:gd name="T8" fmla="*/ 1078626875 w 428"/>
              <a:gd name="T9" fmla="*/ 0 h 72"/>
              <a:gd name="T10" fmla="*/ 715724375 w 428"/>
              <a:gd name="T11" fmla="*/ 0 h 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28"/>
              <a:gd name="T19" fmla="*/ 0 h 72"/>
              <a:gd name="T20" fmla="*/ 428 w 428"/>
              <a:gd name="T21" fmla="*/ 72 h 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28" h="72">
                <a:moveTo>
                  <a:pt x="136" y="0"/>
                </a:moveTo>
                <a:lnTo>
                  <a:pt x="0" y="0"/>
                </a:lnTo>
                <a:lnTo>
                  <a:pt x="0" y="72"/>
                </a:lnTo>
                <a:lnTo>
                  <a:pt x="428" y="72"/>
                </a:lnTo>
                <a:lnTo>
                  <a:pt x="428" y="0"/>
                </a:lnTo>
                <a:lnTo>
                  <a:pt x="284" y="0"/>
                </a:lnTo>
              </a:path>
            </a:pathLst>
          </a:custGeom>
          <a:noFill/>
          <a:ln w="28575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31" name="Line 91"/>
          <p:cNvSpPr>
            <a:spLocks noChangeShapeType="1"/>
          </p:cNvSpPr>
          <p:nvPr/>
        </p:nvSpPr>
        <p:spPr bwMode="auto">
          <a:xfrm>
            <a:off x="7502525" y="2795589"/>
            <a:ext cx="0" cy="167322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32" name="Line 92"/>
          <p:cNvSpPr>
            <a:spLocks noChangeShapeType="1"/>
          </p:cNvSpPr>
          <p:nvPr/>
        </p:nvSpPr>
        <p:spPr bwMode="auto">
          <a:xfrm>
            <a:off x="7562850" y="2794001"/>
            <a:ext cx="0" cy="16748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33" name="Rectangle 93"/>
          <p:cNvSpPr>
            <a:spLocks noChangeArrowheads="1"/>
          </p:cNvSpPr>
          <p:nvPr/>
        </p:nvSpPr>
        <p:spPr bwMode="auto">
          <a:xfrm>
            <a:off x="6896100" y="1962151"/>
            <a:ext cx="1238250" cy="390525"/>
          </a:xfrm>
          <a:prstGeom prst="rect">
            <a:avLst/>
          </a:prstGeom>
          <a:solidFill>
            <a:schemeClr val="bg2"/>
          </a:solidFill>
          <a:ln w="28575">
            <a:solidFill>
              <a:schemeClr val="bg1"/>
            </a:solidFill>
            <a:miter lim="800000"/>
            <a:headEnd type="none" w="lg" len="lg"/>
            <a:tailEnd type="none" w="lg" len="lg"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9734" name="Line 94"/>
          <p:cNvSpPr>
            <a:spLocks noChangeShapeType="1"/>
          </p:cNvSpPr>
          <p:nvPr/>
        </p:nvSpPr>
        <p:spPr bwMode="auto">
          <a:xfrm flipV="1">
            <a:off x="6896100" y="1390651"/>
            <a:ext cx="0" cy="48577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35" name="Line 95"/>
          <p:cNvSpPr>
            <a:spLocks noChangeShapeType="1"/>
          </p:cNvSpPr>
          <p:nvPr/>
        </p:nvSpPr>
        <p:spPr bwMode="auto">
          <a:xfrm flipV="1">
            <a:off x="8115300" y="1419226"/>
            <a:ext cx="0" cy="44767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36" name="Line 96"/>
          <p:cNvSpPr>
            <a:spLocks noChangeShapeType="1"/>
          </p:cNvSpPr>
          <p:nvPr/>
        </p:nvSpPr>
        <p:spPr bwMode="auto">
          <a:xfrm>
            <a:off x="6900864" y="1533525"/>
            <a:ext cx="120967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37" name="Text Box 17"/>
          <p:cNvSpPr txBox="1">
            <a:spLocks noChangeArrowheads="1"/>
          </p:cNvSpPr>
          <p:nvPr/>
        </p:nvSpPr>
        <p:spPr bwMode="auto">
          <a:xfrm>
            <a:off x="7235825" y="1017588"/>
            <a:ext cx="1208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i="1">
                <a:solidFill>
                  <a:schemeClr val="bg1"/>
                </a:solidFill>
              </a:rPr>
              <a:t>b</a:t>
            </a:r>
            <a:r>
              <a:rPr lang="en-US" altLang="en-US" i="1" baseline="-25000">
                <a:solidFill>
                  <a:schemeClr val="bg1"/>
                </a:solidFill>
              </a:rPr>
              <a:t>eff</a:t>
            </a:r>
            <a:r>
              <a:rPr lang="en-US" altLang="en-US" i="1">
                <a:solidFill>
                  <a:schemeClr val="bg1"/>
                </a:solidFill>
              </a:rPr>
              <a:t>/n</a:t>
            </a:r>
          </a:p>
        </p:txBody>
      </p:sp>
      <p:sp>
        <p:nvSpPr>
          <p:cNvPr id="29738" name="Line 98"/>
          <p:cNvSpPr>
            <a:spLocks noChangeShapeType="1"/>
          </p:cNvSpPr>
          <p:nvPr/>
        </p:nvSpPr>
        <p:spPr bwMode="auto">
          <a:xfrm>
            <a:off x="8248651" y="1962150"/>
            <a:ext cx="50482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39" name="Line 99"/>
          <p:cNvSpPr>
            <a:spLocks noChangeShapeType="1"/>
          </p:cNvSpPr>
          <p:nvPr/>
        </p:nvSpPr>
        <p:spPr bwMode="auto">
          <a:xfrm>
            <a:off x="8277225" y="2343150"/>
            <a:ext cx="533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40" name="Line 100"/>
          <p:cNvSpPr>
            <a:spLocks noChangeShapeType="1"/>
          </p:cNvSpPr>
          <p:nvPr/>
        </p:nvSpPr>
        <p:spPr bwMode="auto">
          <a:xfrm>
            <a:off x="8229600" y="2609850"/>
            <a:ext cx="5715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41" name="Line 101"/>
          <p:cNvSpPr>
            <a:spLocks noChangeShapeType="1"/>
          </p:cNvSpPr>
          <p:nvPr/>
        </p:nvSpPr>
        <p:spPr bwMode="auto">
          <a:xfrm>
            <a:off x="8486775" y="1952626"/>
            <a:ext cx="0" cy="3905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42" name="Line 102"/>
          <p:cNvSpPr>
            <a:spLocks noChangeShapeType="1"/>
          </p:cNvSpPr>
          <p:nvPr/>
        </p:nvSpPr>
        <p:spPr bwMode="auto">
          <a:xfrm>
            <a:off x="8486775" y="2333626"/>
            <a:ext cx="0" cy="2952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lg" len="sm"/>
            <a:tailEnd type="arrow" w="lg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43" name="Text Box 17"/>
          <p:cNvSpPr txBox="1">
            <a:spLocks noChangeArrowheads="1"/>
          </p:cNvSpPr>
          <p:nvPr/>
        </p:nvSpPr>
        <p:spPr bwMode="auto">
          <a:xfrm>
            <a:off x="8521701" y="1865313"/>
            <a:ext cx="684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i="1">
                <a:solidFill>
                  <a:schemeClr val="bg1"/>
                </a:solidFill>
              </a:rPr>
              <a:t>t</a:t>
            </a:r>
            <a:r>
              <a:rPr lang="en-US" altLang="en-US" i="1" baseline="-2500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29744" name="Text Box 17"/>
          <p:cNvSpPr txBox="1">
            <a:spLocks noChangeArrowheads="1"/>
          </p:cNvSpPr>
          <p:nvPr/>
        </p:nvSpPr>
        <p:spPr bwMode="auto">
          <a:xfrm>
            <a:off x="8499476" y="2208213"/>
            <a:ext cx="684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i="1">
                <a:solidFill>
                  <a:schemeClr val="bg1"/>
                </a:solidFill>
              </a:rPr>
              <a:t>h</a:t>
            </a:r>
            <a:r>
              <a:rPr lang="en-US" altLang="en-US" i="1" baseline="-25000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9745" name="TextBox 28"/>
          <p:cNvSpPr txBox="1">
            <a:spLocks noChangeArrowheads="1"/>
          </p:cNvSpPr>
          <p:nvPr/>
        </p:nvSpPr>
        <p:spPr bwMode="auto">
          <a:xfrm>
            <a:off x="6488114" y="5032375"/>
            <a:ext cx="2706687" cy="457200"/>
          </a:xfrm>
          <a:prstGeom prst="rect">
            <a:avLst/>
          </a:prstGeom>
          <a:solidFill>
            <a:srgbClr val="F2F2F2">
              <a:alpha val="6196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1"/>
                </a:solidFill>
              </a:rPr>
              <a:t>Transformed Beam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58976" y="194182"/>
            <a:ext cx="8550275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bg1"/>
                </a:solidFill>
                <a:cs typeface="Arial" charset="0"/>
              </a:rPr>
              <a:t>Serviceability</a:t>
            </a:r>
          </a:p>
        </p:txBody>
      </p:sp>
      <p:sp>
        <p:nvSpPr>
          <p:cNvPr id="29747" name="TextBox 28"/>
          <p:cNvSpPr txBox="1">
            <a:spLocks noChangeArrowheads="1"/>
          </p:cNvSpPr>
          <p:nvPr/>
        </p:nvSpPr>
        <p:spPr bwMode="auto">
          <a:xfrm>
            <a:off x="7678739" y="3243264"/>
            <a:ext cx="2706687" cy="701675"/>
          </a:xfrm>
          <a:prstGeom prst="rect">
            <a:avLst/>
          </a:prstGeom>
          <a:solidFill>
            <a:srgbClr val="F2F2F2">
              <a:alpha val="6196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bg1"/>
                </a:solidFill>
              </a:rPr>
              <a:t>Note:</a:t>
            </a:r>
          </a:p>
          <a:p>
            <a:pPr eaLnBrk="1" hangingPunct="1"/>
            <a:r>
              <a:rPr lang="en-US" altLang="en-US" sz="2000">
                <a:solidFill>
                  <a:schemeClr val="bg1"/>
                </a:solidFill>
              </a:rPr>
              <a:t>modular ratio, </a:t>
            </a:r>
            <a:r>
              <a:rPr lang="en-US" altLang="en-US" sz="2000" i="1">
                <a:solidFill>
                  <a:schemeClr val="bg1"/>
                </a:solidFill>
              </a:rPr>
              <a:t>n</a:t>
            </a:r>
            <a:r>
              <a:rPr lang="en-US" altLang="en-US" sz="2000">
                <a:solidFill>
                  <a:schemeClr val="bg1"/>
                </a:solidFill>
              </a:rPr>
              <a:t> = </a:t>
            </a:r>
            <a:r>
              <a:rPr lang="en-US" altLang="en-US" sz="2000" i="1">
                <a:solidFill>
                  <a:schemeClr val="bg1"/>
                </a:solidFill>
              </a:rPr>
              <a:t>E</a:t>
            </a:r>
            <a:r>
              <a:rPr lang="en-US" altLang="en-US" sz="2000" i="1" baseline="-25000">
                <a:solidFill>
                  <a:schemeClr val="bg1"/>
                </a:solidFill>
              </a:rPr>
              <a:t>s</a:t>
            </a:r>
            <a:r>
              <a:rPr lang="en-US" altLang="en-US" sz="2000" i="1">
                <a:solidFill>
                  <a:schemeClr val="bg1"/>
                </a:solidFill>
              </a:rPr>
              <a:t>/E</a:t>
            </a:r>
            <a:r>
              <a:rPr lang="en-US" altLang="en-US" sz="2000" i="1" baseline="-25000">
                <a:solidFill>
                  <a:schemeClr val="bg1"/>
                </a:solidFill>
              </a:rPr>
              <a:t>c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3"/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 bwMode="auto">
          <a:xfrm>
            <a:off x="2601540" y="1642016"/>
            <a:ext cx="7439025" cy="19558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endParaRPr lang="en-US" dirty="0">
              <a:solidFill>
                <a:schemeClr val="bg1"/>
              </a:solidFill>
              <a:cs typeface="Arial" charset="0"/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  <a:cs typeface="Arial" charset="0"/>
              </a:rPr>
              <a:t>It typically is assumed that the slab carries no shear forces, therefore composite shear strength is identical to that of a bare steel section.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  <a:cs typeface="Arial" charset="0"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4BC1AE4-64C7-4F44-AA4E-AB6AA037337D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27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Composite Beam Theory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958976" y="194182"/>
            <a:ext cx="8550275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bg1"/>
                </a:solidFill>
                <a:cs typeface="Arial" charset="0"/>
              </a:rPr>
              <a:t>Shear Strength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2339976" y="887414"/>
            <a:ext cx="8367712" cy="512603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/>
          <a:lstStyle/>
          <a:p>
            <a:pPr>
              <a:defRPr/>
            </a:pPr>
            <a:endParaRPr lang="en-US" sz="1800" baseline="-25000" dirty="0">
              <a:solidFill>
                <a:schemeClr val="bg1"/>
              </a:solidFill>
            </a:endParaRPr>
          </a:p>
        </p:txBody>
      </p:sp>
      <p:sp>
        <p:nvSpPr>
          <p:cNvPr id="6147" name="Rectangle 97"/>
          <p:cNvSpPr>
            <a:spLocks noChangeArrowheads="1"/>
          </p:cNvSpPr>
          <p:nvPr/>
        </p:nvSpPr>
        <p:spPr bwMode="auto">
          <a:xfrm>
            <a:off x="5486401" y="1781176"/>
            <a:ext cx="4962525" cy="2066925"/>
          </a:xfrm>
          <a:prstGeom prst="rect">
            <a:avLst/>
          </a:prstGeom>
          <a:solidFill>
            <a:srgbClr val="9F9F9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48" name="Rectangle 87" descr="Newsprint"/>
          <p:cNvSpPr>
            <a:spLocks noChangeArrowheads="1"/>
          </p:cNvSpPr>
          <p:nvPr/>
        </p:nvSpPr>
        <p:spPr bwMode="auto">
          <a:xfrm>
            <a:off x="5486400" y="1133475"/>
            <a:ext cx="4972050" cy="6477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190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49" name="Freeform 85" descr="Newsprint"/>
          <p:cNvSpPr>
            <a:spLocks/>
          </p:cNvSpPr>
          <p:nvPr/>
        </p:nvSpPr>
        <p:spPr bwMode="auto">
          <a:xfrm>
            <a:off x="2352676" y="1136650"/>
            <a:ext cx="3038475" cy="628650"/>
          </a:xfrm>
          <a:custGeom>
            <a:avLst/>
            <a:gdLst>
              <a:gd name="T0" fmla="*/ 257055938 w 1914"/>
              <a:gd name="T1" fmla="*/ 372983125 h 396"/>
              <a:gd name="T2" fmla="*/ 257055938 w 1914"/>
              <a:gd name="T3" fmla="*/ 0 h 396"/>
              <a:gd name="T4" fmla="*/ 2147483647 w 1914"/>
              <a:gd name="T5" fmla="*/ 0 h 396"/>
              <a:gd name="T6" fmla="*/ 2147483647 w 1914"/>
              <a:gd name="T7" fmla="*/ 393144375 h 396"/>
              <a:gd name="T8" fmla="*/ 2147483647 w 1914"/>
              <a:gd name="T9" fmla="*/ 352821875 h 396"/>
              <a:gd name="T10" fmla="*/ 2147483647 w 1914"/>
              <a:gd name="T11" fmla="*/ 337700938 h 396"/>
              <a:gd name="T12" fmla="*/ 2147483647 w 1914"/>
              <a:gd name="T13" fmla="*/ 372983125 h 396"/>
              <a:gd name="T14" fmla="*/ 2147483647 w 1914"/>
              <a:gd name="T15" fmla="*/ 428426563 h 396"/>
              <a:gd name="T16" fmla="*/ 2147483647 w 1914"/>
              <a:gd name="T17" fmla="*/ 504031250 h 396"/>
              <a:gd name="T18" fmla="*/ 2147483647 w 1914"/>
              <a:gd name="T19" fmla="*/ 574595625 h 396"/>
              <a:gd name="T20" fmla="*/ 2147483647 w 1914"/>
              <a:gd name="T21" fmla="*/ 604837500 h 396"/>
              <a:gd name="T22" fmla="*/ 2147483647 w 1914"/>
              <a:gd name="T23" fmla="*/ 635079375 h 396"/>
              <a:gd name="T24" fmla="*/ 2147483647 w 1914"/>
              <a:gd name="T25" fmla="*/ 680442188 h 396"/>
              <a:gd name="T26" fmla="*/ 2147483647 w 1914"/>
              <a:gd name="T27" fmla="*/ 690522813 h 396"/>
              <a:gd name="T28" fmla="*/ 2147483647 w 1914"/>
              <a:gd name="T29" fmla="*/ 997981875 h 396"/>
              <a:gd name="T30" fmla="*/ 241935000 w 1914"/>
              <a:gd name="T31" fmla="*/ 997981875 h 396"/>
              <a:gd name="T32" fmla="*/ 241935000 w 1914"/>
              <a:gd name="T33" fmla="*/ 680442188 h 396"/>
              <a:gd name="T34" fmla="*/ 131048125 w 1914"/>
              <a:gd name="T35" fmla="*/ 660280938 h 396"/>
              <a:gd name="T36" fmla="*/ 45362813 w 1914"/>
              <a:gd name="T37" fmla="*/ 645160000 h 396"/>
              <a:gd name="T38" fmla="*/ 0 w 1914"/>
              <a:gd name="T39" fmla="*/ 619958438 h 396"/>
              <a:gd name="T40" fmla="*/ 0 w 1914"/>
              <a:gd name="T41" fmla="*/ 589716563 h 396"/>
              <a:gd name="T42" fmla="*/ 151209375 w 1914"/>
              <a:gd name="T43" fmla="*/ 519152188 h 396"/>
              <a:gd name="T44" fmla="*/ 352821875 w 1914"/>
              <a:gd name="T45" fmla="*/ 433466875 h 396"/>
              <a:gd name="T46" fmla="*/ 418345938 w 1914"/>
              <a:gd name="T47" fmla="*/ 388104063 h 396"/>
              <a:gd name="T48" fmla="*/ 428426563 w 1914"/>
              <a:gd name="T49" fmla="*/ 337700938 h 396"/>
              <a:gd name="T50" fmla="*/ 398184688 w 1914"/>
              <a:gd name="T51" fmla="*/ 327620313 h 396"/>
              <a:gd name="T52" fmla="*/ 257055938 w 1914"/>
              <a:gd name="T53" fmla="*/ 372983125 h 39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914"/>
              <a:gd name="T82" fmla="*/ 0 h 396"/>
              <a:gd name="T83" fmla="*/ 1914 w 1914"/>
              <a:gd name="T84" fmla="*/ 396 h 39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914" h="396">
                <a:moveTo>
                  <a:pt x="102" y="148"/>
                </a:moveTo>
                <a:lnTo>
                  <a:pt x="102" y="0"/>
                </a:lnTo>
                <a:lnTo>
                  <a:pt x="1848" y="0"/>
                </a:lnTo>
                <a:lnTo>
                  <a:pt x="1848" y="156"/>
                </a:lnTo>
                <a:lnTo>
                  <a:pt x="1886" y="140"/>
                </a:lnTo>
                <a:lnTo>
                  <a:pt x="1906" y="134"/>
                </a:lnTo>
                <a:lnTo>
                  <a:pt x="1914" y="148"/>
                </a:lnTo>
                <a:lnTo>
                  <a:pt x="1896" y="170"/>
                </a:lnTo>
                <a:lnTo>
                  <a:pt x="1822" y="200"/>
                </a:lnTo>
                <a:lnTo>
                  <a:pt x="1754" y="228"/>
                </a:lnTo>
                <a:lnTo>
                  <a:pt x="1744" y="240"/>
                </a:lnTo>
                <a:lnTo>
                  <a:pt x="1748" y="252"/>
                </a:lnTo>
                <a:lnTo>
                  <a:pt x="1812" y="270"/>
                </a:lnTo>
                <a:lnTo>
                  <a:pt x="1850" y="274"/>
                </a:lnTo>
                <a:lnTo>
                  <a:pt x="1850" y="396"/>
                </a:lnTo>
                <a:lnTo>
                  <a:pt x="96" y="396"/>
                </a:lnTo>
                <a:lnTo>
                  <a:pt x="96" y="270"/>
                </a:lnTo>
                <a:lnTo>
                  <a:pt x="52" y="262"/>
                </a:lnTo>
                <a:lnTo>
                  <a:pt x="18" y="256"/>
                </a:lnTo>
                <a:lnTo>
                  <a:pt x="0" y="246"/>
                </a:lnTo>
                <a:lnTo>
                  <a:pt x="0" y="234"/>
                </a:lnTo>
                <a:lnTo>
                  <a:pt x="60" y="206"/>
                </a:lnTo>
                <a:lnTo>
                  <a:pt x="140" y="172"/>
                </a:lnTo>
                <a:lnTo>
                  <a:pt x="166" y="154"/>
                </a:lnTo>
                <a:lnTo>
                  <a:pt x="170" y="134"/>
                </a:lnTo>
                <a:lnTo>
                  <a:pt x="158" y="130"/>
                </a:lnTo>
                <a:lnTo>
                  <a:pt x="102" y="148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0" name="Freeform 60"/>
          <p:cNvSpPr>
            <a:spLocks/>
          </p:cNvSpPr>
          <p:nvPr/>
        </p:nvSpPr>
        <p:spPr bwMode="auto">
          <a:xfrm>
            <a:off x="3476625" y="1778000"/>
            <a:ext cx="679450" cy="2070100"/>
          </a:xfrm>
          <a:custGeom>
            <a:avLst/>
            <a:gdLst>
              <a:gd name="T0" fmla="*/ 5040313 w 428"/>
              <a:gd name="T1" fmla="*/ 176410938 h 1304"/>
              <a:gd name="T2" fmla="*/ 5040313 w 428"/>
              <a:gd name="T3" fmla="*/ 0 h 1304"/>
              <a:gd name="T4" fmla="*/ 1078626875 w 428"/>
              <a:gd name="T5" fmla="*/ 0 h 1304"/>
              <a:gd name="T6" fmla="*/ 1078626875 w 428"/>
              <a:gd name="T7" fmla="*/ 176410938 h 1304"/>
              <a:gd name="T8" fmla="*/ 715724375 w 428"/>
              <a:gd name="T9" fmla="*/ 176410938 h 1304"/>
              <a:gd name="T10" fmla="*/ 650200313 w 428"/>
              <a:gd name="T11" fmla="*/ 186491563 h 1304"/>
              <a:gd name="T12" fmla="*/ 594756875 w 428"/>
              <a:gd name="T13" fmla="*/ 246975313 h 1304"/>
              <a:gd name="T14" fmla="*/ 589716563 w 428"/>
              <a:gd name="T15" fmla="*/ 327620313 h 1304"/>
              <a:gd name="T16" fmla="*/ 589716563 w 428"/>
              <a:gd name="T17" fmla="*/ 2147483647 h 1304"/>
              <a:gd name="T18" fmla="*/ 609877813 w 428"/>
              <a:gd name="T19" fmla="*/ 2147483647 h 1304"/>
              <a:gd name="T20" fmla="*/ 660280938 w 428"/>
              <a:gd name="T21" fmla="*/ 2147483647 h 1304"/>
              <a:gd name="T22" fmla="*/ 725805000 w 428"/>
              <a:gd name="T23" fmla="*/ 2147483647 h 1304"/>
              <a:gd name="T24" fmla="*/ 1073586563 w 428"/>
              <a:gd name="T25" fmla="*/ 2147483647 h 1304"/>
              <a:gd name="T26" fmla="*/ 1073586563 w 428"/>
              <a:gd name="T27" fmla="*/ 2147483647 h 1304"/>
              <a:gd name="T28" fmla="*/ 0 w 428"/>
              <a:gd name="T29" fmla="*/ 2147483647 h 1304"/>
              <a:gd name="T30" fmla="*/ 0 w 428"/>
              <a:gd name="T31" fmla="*/ 2147483647 h 1304"/>
              <a:gd name="T32" fmla="*/ 367942813 w 428"/>
              <a:gd name="T33" fmla="*/ 2147483647 h 1304"/>
              <a:gd name="T34" fmla="*/ 420866888 w 428"/>
              <a:gd name="T35" fmla="*/ 2147483647 h 1304"/>
              <a:gd name="T36" fmla="*/ 483870000 w 428"/>
              <a:gd name="T37" fmla="*/ 2147483647 h 1304"/>
              <a:gd name="T38" fmla="*/ 493950625 w 428"/>
              <a:gd name="T39" fmla="*/ 2147483647 h 1304"/>
              <a:gd name="T40" fmla="*/ 493950625 w 428"/>
              <a:gd name="T41" fmla="*/ 297378438 h 1304"/>
              <a:gd name="T42" fmla="*/ 473789375 w 428"/>
              <a:gd name="T43" fmla="*/ 241935000 h 1304"/>
              <a:gd name="T44" fmla="*/ 423386250 w 428"/>
              <a:gd name="T45" fmla="*/ 201612500 h 1304"/>
              <a:gd name="T46" fmla="*/ 337700938 w 428"/>
              <a:gd name="T47" fmla="*/ 171370625 h 1304"/>
              <a:gd name="T48" fmla="*/ 5040313 w 428"/>
              <a:gd name="T49" fmla="*/ 176410938 h 130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428"/>
              <a:gd name="T76" fmla="*/ 0 h 1304"/>
              <a:gd name="T77" fmla="*/ 428 w 428"/>
              <a:gd name="T78" fmla="*/ 1304 h 130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428" h="1304">
                <a:moveTo>
                  <a:pt x="2" y="70"/>
                </a:moveTo>
                <a:lnTo>
                  <a:pt x="2" y="0"/>
                </a:lnTo>
                <a:lnTo>
                  <a:pt x="428" y="0"/>
                </a:lnTo>
                <a:lnTo>
                  <a:pt x="428" y="70"/>
                </a:lnTo>
                <a:lnTo>
                  <a:pt x="284" y="70"/>
                </a:lnTo>
                <a:lnTo>
                  <a:pt x="258" y="74"/>
                </a:lnTo>
                <a:lnTo>
                  <a:pt x="236" y="98"/>
                </a:lnTo>
                <a:lnTo>
                  <a:pt x="234" y="130"/>
                </a:lnTo>
                <a:lnTo>
                  <a:pt x="234" y="1184"/>
                </a:lnTo>
                <a:lnTo>
                  <a:pt x="242" y="1206"/>
                </a:lnTo>
                <a:lnTo>
                  <a:pt x="262" y="1226"/>
                </a:lnTo>
                <a:lnTo>
                  <a:pt x="288" y="1236"/>
                </a:lnTo>
                <a:lnTo>
                  <a:pt x="426" y="1236"/>
                </a:lnTo>
                <a:lnTo>
                  <a:pt x="426" y="1304"/>
                </a:lnTo>
                <a:lnTo>
                  <a:pt x="0" y="1304"/>
                </a:lnTo>
                <a:lnTo>
                  <a:pt x="0" y="1236"/>
                </a:lnTo>
                <a:lnTo>
                  <a:pt x="146" y="1236"/>
                </a:lnTo>
                <a:lnTo>
                  <a:pt x="167" y="1224"/>
                </a:lnTo>
                <a:lnTo>
                  <a:pt x="192" y="1198"/>
                </a:lnTo>
                <a:lnTo>
                  <a:pt x="196" y="1183"/>
                </a:lnTo>
                <a:lnTo>
                  <a:pt x="196" y="118"/>
                </a:lnTo>
                <a:lnTo>
                  <a:pt x="188" y="96"/>
                </a:lnTo>
                <a:lnTo>
                  <a:pt x="168" y="80"/>
                </a:lnTo>
                <a:lnTo>
                  <a:pt x="134" y="68"/>
                </a:lnTo>
                <a:lnTo>
                  <a:pt x="2" y="70"/>
                </a:lnTo>
                <a:close/>
              </a:path>
            </a:pathLst>
          </a:custGeom>
          <a:solidFill>
            <a:srgbClr val="9F9F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5032375" y="3948113"/>
            <a:ext cx="2286000" cy="150336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>
            <a:spAutoFit/>
          </a:bodyPr>
          <a:lstStyle/>
          <a:p>
            <a:pPr algn="ctr">
              <a:tabLst>
                <a:tab pos="342900" algn="l"/>
                <a:tab pos="514350" algn="l"/>
                <a:tab pos="1314450" algn="l"/>
              </a:tabLst>
              <a:defRPr/>
            </a:pPr>
            <a:r>
              <a:rPr lang="en-US" sz="1800" u="sng">
                <a:solidFill>
                  <a:schemeClr val="bg1"/>
                </a:solidFill>
                <a:cs typeface="Arial" charset="0"/>
              </a:rPr>
              <a:t>Non-Composite</a:t>
            </a:r>
          </a:p>
          <a:p>
            <a:pPr>
              <a:buFontTx/>
              <a:buChar char="•"/>
              <a:tabLst>
                <a:tab pos="342900" algn="l"/>
                <a:tab pos="514350" algn="l"/>
                <a:tab pos="1314450" algn="l"/>
              </a:tabLst>
              <a:defRPr/>
            </a:pPr>
            <a:r>
              <a:rPr lang="en-US" sz="1800">
                <a:solidFill>
                  <a:schemeClr val="bg1"/>
                </a:solidFill>
                <a:cs typeface="Arial" charset="0"/>
              </a:rPr>
              <a:t>Slip at Interface</a:t>
            </a:r>
          </a:p>
          <a:p>
            <a:pPr>
              <a:buFontTx/>
              <a:buChar char="•"/>
              <a:tabLst>
                <a:tab pos="342900" algn="l"/>
                <a:tab pos="514350" algn="l"/>
                <a:tab pos="1314450" algn="l"/>
              </a:tabLst>
              <a:defRPr/>
            </a:pPr>
            <a:r>
              <a:rPr lang="en-US" sz="1800">
                <a:solidFill>
                  <a:schemeClr val="bg1"/>
                </a:solidFill>
                <a:cs typeface="Arial" charset="0"/>
              </a:rPr>
              <a:t>Two Neutral Axes</a:t>
            </a:r>
          </a:p>
          <a:p>
            <a:pPr>
              <a:buFontTx/>
              <a:buChar char="•"/>
              <a:tabLst>
                <a:tab pos="342900" algn="l"/>
                <a:tab pos="514350" algn="l"/>
                <a:tab pos="1314450" algn="l"/>
              </a:tabLst>
              <a:defRPr/>
            </a:pPr>
            <a:r>
              <a:rPr lang="en-US" sz="1800" i="1">
                <a:solidFill>
                  <a:schemeClr val="bg1"/>
                </a:solidFill>
                <a:cs typeface="Arial" charset="0"/>
              </a:rPr>
              <a:t>M</a:t>
            </a:r>
            <a:r>
              <a:rPr lang="en-US" sz="1800" i="1" baseline="-25000">
                <a:solidFill>
                  <a:schemeClr val="bg1"/>
                </a:solidFill>
                <a:cs typeface="Arial" charset="0"/>
              </a:rPr>
              <a:t>n</a:t>
            </a:r>
            <a:r>
              <a:rPr lang="en-US" sz="1800">
                <a:solidFill>
                  <a:schemeClr val="bg1"/>
                </a:solidFill>
                <a:cs typeface="Arial" charset="0"/>
              </a:rPr>
              <a:t>= </a:t>
            </a:r>
            <a:r>
              <a:rPr lang="en-US" sz="1800" i="1">
                <a:solidFill>
                  <a:schemeClr val="bg1"/>
                </a:solidFill>
                <a:cs typeface="Arial" charset="0"/>
              </a:rPr>
              <a:t>M</a:t>
            </a:r>
            <a:r>
              <a:rPr lang="en-US" sz="1800" i="1" baseline="-25000">
                <a:solidFill>
                  <a:schemeClr val="bg1"/>
                </a:solidFill>
                <a:cs typeface="Arial" charset="0"/>
              </a:rPr>
              <a:t>nconcrete</a:t>
            </a:r>
            <a:r>
              <a:rPr lang="en-US" sz="1800">
                <a:solidFill>
                  <a:schemeClr val="bg1"/>
                </a:solidFill>
                <a:cs typeface="Arial" charset="0"/>
              </a:rPr>
              <a:t>+</a:t>
            </a:r>
            <a:r>
              <a:rPr lang="en-US" sz="1800" i="1">
                <a:solidFill>
                  <a:schemeClr val="bg1"/>
                </a:solidFill>
                <a:cs typeface="Arial" charset="0"/>
              </a:rPr>
              <a:t>M</a:t>
            </a:r>
            <a:r>
              <a:rPr lang="en-US" sz="1800" i="1" baseline="-25000">
                <a:solidFill>
                  <a:schemeClr val="bg1"/>
                </a:solidFill>
                <a:cs typeface="Arial" charset="0"/>
              </a:rPr>
              <a:t>nsteel</a:t>
            </a:r>
          </a:p>
          <a:p>
            <a:pPr>
              <a:buFontTx/>
              <a:buChar char="•"/>
              <a:tabLst>
                <a:tab pos="342900" algn="l"/>
                <a:tab pos="514350" algn="l"/>
                <a:tab pos="1314450" algn="l"/>
              </a:tabLst>
              <a:defRPr/>
            </a:pPr>
            <a:r>
              <a:rPr lang="en-US" sz="1800" i="1">
                <a:solidFill>
                  <a:schemeClr val="bg1"/>
                </a:solidFill>
                <a:cs typeface="Arial" charset="0"/>
              </a:rPr>
              <a:t>I	</a:t>
            </a:r>
            <a:r>
              <a:rPr lang="en-US" sz="1800">
                <a:solidFill>
                  <a:schemeClr val="bg1"/>
                </a:solidFill>
                <a:cs typeface="Arial" charset="0"/>
              </a:rPr>
              <a:t>=	</a:t>
            </a:r>
            <a:r>
              <a:rPr lang="en-US" sz="1800" i="1">
                <a:solidFill>
                  <a:schemeClr val="bg1"/>
                </a:solidFill>
                <a:cs typeface="Arial" charset="0"/>
              </a:rPr>
              <a:t>I</a:t>
            </a:r>
            <a:r>
              <a:rPr lang="en-US" sz="1800" i="1" baseline="-25000">
                <a:solidFill>
                  <a:schemeClr val="bg1"/>
                </a:solidFill>
                <a:cs typeface="Arial" charset="0"/>
              </a:rPr>
              <a:t>concrete 	</a:t>
            </a:r>
            <a:r>
              <a:rPr lang="en-US" sz="1800">
                <a:solidFill>
                  <a:schemeClr val="bg1"/>
                </a:solidFill>
                <a:cs typeface="Arial" charset="0"/>
              </a:rPr>
              <a:t>+ </a:t>
            </a:r>
            <a:r>
              <a:rPr lang="en-US" sz="1800" i="1">
                <a:solidFill>
                  <a:schemeClr val="bg1"/>
                </a:solidFill>
                <a:cs typeface="Arial" charset="0"/>
              </a:rPr>
              <a:t>I</a:t>
            </a:r>
            <a:r>
              <a:rPr lang="en-US" sz="1800" i="1" baseline="-25000">
                <a:solidFill>
                  <a:schemeClr val="bg1"/>
                </a:solidFill>
                <a:cs typeface="Arial" charset="0"/>
              </a:rPr>
              <a:t>steel</a:t>
            </a:r>
          </a:p>
        </p:txBody>
      </p:sp>
      <p:cxnSp>
        <p:nvCxnSpPr>
          <p:cNvPr id="6152" name="Straight Connector 7"/>
          <p:cNvCxnSpPr>
            <a:cxnSpLocks noChangeShapeType="1"/>
          </p:cNvCxnSpPr>
          <p:nvPr/>
        </p:nvCxnSpPr>
        <p:spPr bwMode="auto">
          <a:xfrm rot="5400000">
            <a:off x="4895057" y="2480470"/>
            <a:ext cx="2690813" cy="3175"/>
          </a:xfrm>
          <a:prstGeom prst="line">
            <a:avLst/>
          </a:prstGeom>
          <a:noFill/>
          <a:ln w="1905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3" name="Straight Connector 13"/>
          <p:cNvCxnSpPr>
            <a:cxnSpLocks noChangeShapeType="1"/>
          </p:cNvCxnSpPr>
          <p:nvPr/>
        </p:nvCxnSpPr>
        <p:spPr bwMode="auto">
          <a:xfrm rot="5400000" flipH="1" flipV="1">
            <a:off x="5907882" y="1199357"/>
            <a:ext cx="649288" cy="504825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4" name="TextBox 27"/>
          <p:cNvSpPr txBox="1">
            <a:spLocks noChangeArrowheads="1"/>
          </p:cNvSpPr>
          <p:nvPr/>
        </p:nvSpPr>
        <p:spPr bwMode="auto">
          <a:xfrm>
            <a:off x="6308725" y="1782763"/>
            <a:ext cx="3127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6155" name="TextBox 30"/>
          <p:cNvSpPr txBox="1">
            <a:spLocks noChangeArrowheads="1"/>
          </p:cNvSpPr>
          <p:nvPr/>
        </p:nvSpPr>
        <p:spPr bwMode="auto">
          <a:xfrm>
            <a:off x="8940801" y="992188"/>
            <a:ext cx="31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b="1" i="1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6156" name="TextBox 34"/>
          <p:cNvSpPr txBox="1">
            <a:spLocks noChangeArrowheads="1"/>
          </p:cNvSpPr>
          <p:nvPr/>
        </p:nvSpPr>
        <p:spPr bwMode="auto">
          <a:xfrm>
            <a:off x="6483351" y="1050926"/>
            <a:ext cx="3143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b="1" i="1">
                <a:solidFill>
                  <a:schemeClr val="bg1"/>
                </a:solidFill>
              </a:rPr>
              <a:t>c</a:t>
            </a:r>
          </a:p>
        </p:txBody>
      </p:sp>
      <p:cxnSp>
        <p:nvCxnSpPr>
          <p:cNvPr id="37" name="Straight Connector 36"/>
          <p:cNvCxnSpPr/>
          <p:nvPr/>
        </p:nvCxnSpPr>
        <p:spPr>
          <a:xfrm>
            <a:off x="6065839" y="1425575"/>
            <a:ext cx="352425" cy="15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067426" y="2798764"/>
            <a:ext cx="352425" cy="1587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9" name="TextBox 39"/>
          <p:cNvSpPr txBox="1">
            <a:spLocks noChangeArrowheads="1"/>
          </p:cNvSpPr>
          <p:nvPr/>
        </p:nvSpPr>
        <p:spPr bwMode="auto">
          <a:xfrm>
            <a:off x="5862639" y="3186113"/>
            <a:ext cx="3127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T</a:t>
            </a:r>
          </a:p>
        </p:txBody>
      </p:sp>
      <p:sp>
        <p:nvSpPr>
          <p:cNvPr id="6160" name="TextBox 40"/>
          <p:cNvSpPr txBox="1">
            <a:spLocks noChangeArrowheads="1"/>
          </p:cNvSpPr>
          <p:nvPr/>
        </p:nvSpPr>
        <p:spPr bwMode="auto">
          <a:xfrm>
            <a:off x="8489951" y="3190875"/>
            <a:ext cx="314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T</a:t>
            </a:r>
          </a:p>
        </p:txBody>
      </p:sp>
      <p:sp>
        <p:nvSpPr>
          <p:cNvPr id="6161" name="TextBox 41"/>
          <p:cNvSpPr txBox="1">
            <a:spLocks noChangeArrowheads="1"/>
          </p:cNvSpPr>
          <p:nvPr/>
        </p:nvSpPr>
        <p:spPr bwMode="auto">
          <a:xfrm>
            <a:off x="6505575" y="2601913"/>
            <a:ext cx="1377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chemeClr val="bg1"/>
                </a:solidFill>
              </a:rPr>
              <a:t>NA Steel</a:t>
            </a:r>
          </a:p>
        </p:txBody>
      </p:sp>
      <p:sp>
        <p:nvSpPr>
          <p:cNvPr id="6162" name="TextBox 42"/>
          <p:cNvSpPr txBox="1">
            <a:spLocks noChangeArrowheads="1"/>
          </p:cNvSpPr>
          <p:nvPr/>
        </p:nvSpPr>
        <p:spPr bwMode="auto">
          <a:xfrm>
            <a:off x="9302750" y="1127125"/>
            <a:ext cx="1365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chemeClr val="bg1"/>
                </a:solidFill>
              </a:rPr>
              <a:t>NA </a:t>
            </a:r>
          </a:p>
          <a:p>
            <a:pPr eaLnBrk="1" hangingPunct="1"/>
            <a:r>
              <a:rPr lang="en-US" altLang="en-US" sz="1800">
                <a:solidFill>
                  <a:schemeClr val="bg1"/>
                </a:solidFill>
              </a:rPr>
              <a:t>Composite</a:t>
            </a:r>
          </a:p>
        </p:txBody>
      </p:sp>
      <p:sp>
        <p:nvSpPr>
          <p:cNvPr id="6163" name="TextBox 43"/>
          <p:cNvSpPr txBox="1">
            <a:spLocks noChangeArrowheads="1"/>
          </p:cNvSpPr>
          <p:nvPr/>
        </p:nvSpPr>
        <p:spPr bwMode="auto">
          <a:xfrm>
            <a:off x="6440489" y="1271588"/>
            <a:ext cx="18113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chemeClr val="bg1"/>
                </a:solidFill>
              </a:rPr>
              <a:t>NA Concrete</a:t>
            </a:r>
          </a:p>
        </p:txBody>
      </p:sp>
      <p:sp>
        <p:nvSpPr>
          <p:cNvPr id="6164" name="TextBox 44"/>
          <p:cNvSpPr txBox="1">
            <a:spLocks noChangeArrowheads="1"/>
          </p:cNvSpPr>
          <p:nvPr/>
        </p:nvSpPr>
        <p:spPr bwMode="auto">
          <a:xfrm>
            <a:off x="5741989" y="1460501"/>
            <a:ext cx="3143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b="1" i="1">
                <a:solidFill>
                  <a:schemeClr val="bg1"/>
                </a:solidFill>
              </a:rPr>
              <a:t>T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634288" y="3960814"/>
            <a:ext cx="3033712" cy="205263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>
            <a:spAutoFit/>
          </a:bodyPr>
          <a:lstStyle/>
          <a:p>
            <a:pPr algn="ctr">
              <a:tabLst>
                <a:tab pos="57150" algn="l"/>
                <a:tab pos="400050" algn="l"/>
                <a:tab pos="742950" algn="l"/>
              </a:tabLst>
              <a:defRPr/>
            </a:pPr>
            <a:r>
              <a:rPr lang="en-US" sz="1800" u="sng" dirty="0">
                <a:solidFill>
                  <a:schemeClr val="bg1"/>
                </a:solidFill>
                <a:cs typeface="Arial" charset="0"/>
              </a:rPr>
              <a:t>Fully Composite</a:t>
            </a:r>
          </a:p>
          <a:p>
            <a:pPr>
              <a:buFontTx/>
              <a:buChar char="•"/>
              <a:tabLst>
                <a:tab pos="57150" algn="l"/>
                <a:tab pos="400050" algn="l"/>
                <a:tab pos="742950" algn="l"/>
              </a:tabLst>
              <a:defRPr/>
            </a:pPr>
            <a:r>
              <a:rPr lang="en-US" sz="1800" dirty="0">
                <a:solidFill>
                  <a:schemeClr val="bg1"/>
                </a:solidFill>
                <a:cs typeface="Arial" charset="0"/>
              </a:rPr>
              <a:t>Assumed no slip at Interface</a:t>
            </a:r>
          </a:p>
          <a:p>
            <a:pPr>
              <a:buFontTx/>
              <a:buChar char="•"/>
              <a:tabLst>
                <a:tab pos="57150" algn="l"/>
                <a:tab pos="400050" algn="l"/>
                <a:tab pos="742950" algn="l"/>
              </a:tabLst>
              <a:defRPr/>
            </a:pPr>
            <a:r>
              <a:rPr lang="en-US" sz="1800" dirty="0">
                <a:solidFill>
                  <a:schemeClr val="bg1"/>
                </a:solidFill>
                <a:cs typeface="Arial" charset="0"/>
              </a:rPr>
              <a:t>One Neutral Axis</a:t>
            </a:r>
          </a:p>
          <a:p>
            <a:pPr>
              <a:buFontTx/>
              <a:buChar char="•"/>
              <a:tabLst>
                <a:tab pos="57150" algn="l"/>
                <a:tab pos="400050" algn="l"/>
                <a:tab pos="742950" algn="l"/>
              </a:tabLst>
              <a:defRPr/>
            </a:pPr>
            <a:r>
              <a:rPr lang="en-US" sz="1800" i="1" dirty="0" err="1">
                <a:solidFill>
                  <a:schemeClr val="bg1"/>
                </a:solidFill>
                <a:cs typeface="Arial" charset="0"/>
              </a:rPr>
              <a:t>M</a:t>
            </a:r>
            <a:r>
              <a:rPr lang="en-US" sz="1800" i="1" baseline="-25000" dirty="0" err="1">
                <a:solidFill>
                  <a:schemeClr val="bg1"/>
                </a:solidFill>
                <a:cs typeface="Arial" charset="0"/>
              </a:rPr>
              <a:t>n</a:t>
            </a:r>
            <a:r>
              <a:rPr lang="en-US" sz="1800" i="1" baseline="-25000" dirty="0">
                <a:solidFill>
                  <a:schemeClr val="bg1"/>
                </a:solidFill>
                <a:cs typeface="Arial" charset="0"/>
              </a:rPr>
              <a:t>	</a:t>
            </a:r>
            <a:r>
              <a:rPr lang="en-US" sz="1800" dirty="0">
                <a:solidFill>
                  <a:schemeClr val="bg1"/>
                </a:solidFill>
                <a:cs typeface="Arial" charset="0"/>
              </a:rPr>
              <a:t>&gt;&gt;	</a:t>
            </a:r>
            <a:r>
              <a:rPr lang="en-US" sz="1800" i="1" dirty="0" err="1">
                <a:solidFill>
                  <a:schemeClr val="bg1"/>
                </a:solidFill>
                <a:cs typeface="Arial" charset="0"/>
              </a:rPr>
              <a:t>M</a:t>
            </a:r>
            <a:r>
              <a:rPr lang="en-US" sz="1800" i="1" baseline="-25000" dirty="0" err="1">
                <a:solidFill>
                  <a:schemeClr val="bg1"/>
                </a:solidFill>
                <a:cs typeface="Arial" charset="0"/>
              </a:rPr>
              <a:t>nconcrete</a:t>
            </a:r>
            <a:r>
              <a:rPr lang="en-US" sz="1800" dirty="0" err="1">
                <a:solidFill>
                  <a:schemeClr val="bg1"/>
                </a:solidFill>
                <a:cs typeface="Arial" charset="0"/>
              </a:rPr>
              <a:t>+</a:t>
            </a:r>
            <a:r>
              <a:rPr lang="en-US" sz="1800" i="1" dirty="0" err="1">
                <a:solidFill>
                  <a:schemeClr val="bg1"/>
                </a:solidFill>
                <a:cs typeface="Arial" charset="0"/>
              </a:rPr>
              <a:t>M</a:t>
            </a:r>
            <a:r>
              <a:rPr lang="en-US" sz="1800" i="1" baseline="-25000" dirty="0" err="1">
                <a:solidFill>
                  <a:schemeClr val="bg1"/>
                </a:solidFill>
                <a:cs typeface="Arial" charset="0"/>
              </a:rPr>
              <a:t>nsteel</a:t>
            </a:r>
            <a:endParaRPr lang="en-US" sz="1800" i="1" baseline="-25000" dirty="0">
              <a:solidFill>
                <a:schemeClr val="bg1"/>
              </a:solidFill>
              <a:cs typeface="Arial" charset="0"/>
            </a:endParaRPr>
          </a:p>
          <a:p>
            <a:pPr>
              <a:buFontTx/>
              <a:buChar char="•"/>
              <a:tabLst>
                <a:tab pos="57150" algn="l"/>
                <a:tab pos="400050" algn="l"/>
                <a:tab pos="742950" algn="l"/>
              </a:tabLst>
              <a:defRPr/>
            </a:pPr>
            <a:r>
              <a:rPr lang="en-US" sz="1800" i="1" dirty="0">
                <a:solidFill>
                  <a:schemeClr val="bg1"/>
                </a:solidFill>
                <a:cs typeface="Arial" charset="0"/>
              </a:rPr>
              <a:t>I	</a:t>
            </a:r>
            <a:r>
              <a:rPr lang="en-US" sz="1800" dirty="0">
                <a:solidFill>
                  <a:schemeClr val="bg1"/>
                </a:solidFill>
                <a:cs typeface="Arial" charset="0"/>
              </a:rPr>
              <a:t>&gt;&gt;	</a:t>
            </a:r>
            <a:r>
              <a:rPr lang="en-US" sz="1800" i="1" dirty="0" err="1">
                <a:solidFill>
                  <a:schemeClr val="bg1"/>
                </a:solidFill>
                <a:cs typeface="Arial" charset="0"/>
              </a:rPr>
              <a:t>I</a:t>
            </a:r>
            <a:r>
              <a:rPr lang="en-US" sz="1800" i="1" baseline="-25000" dirty="0" err="1">
                <a:solidFill>
                  <a:schemeClr val="bg1"/>
                </a:solidFill>
                <a:cs typeface="Arial" charset="0"/>
              </a:rPr>
              <a:t>concrete</a:t>
            </a:r>
            <a:r>
              <a:rPr lang="en-US" sz="1800" dirty="0" err="1">
                <a:solidFill>
                  <a:schemeClr val="bg1"/>
                </a:solidFill>
                <a:cs typeface="Arial" charset="0"/>
              </a:rPr>
              <a:t>+</a:t>
            </a:r>
            <a:r>
              <a:rPr lang="en-US" sz="1800" i="1" dirty="0" err="1">
                <a:solidFill>
                  <a:schemeClr val="bg1"/>
                </a:solidFill>
                <a:cs typeface="Arial" charset="0"/>
              </a:rPr>
              <a:t>I</a:t>
            </a:r>
            <a:r>
              <a:rPr lang="en-US" sz="1800" i="1" baseline="-25000" dirty="0" err="1">
                <a:solidFill>
                  <a:schemeClr val="bg1"/>
                </a:solidFill>
                <a:cs typeface="Arial" charset="0"/>
              </a:rPr>
              <a:t>steel</a:t>
            </a:r>
            <a:endParaRPr lang="en-US" sz="1800" i="1" baseline="-25000" dirty="0">
              <a:solidFill>
                <a:schemeClr val="bg1"/>
              </a:solidFill>
              <a:cs typeface="Arial" charset="0"/>
            </a:endParaRPr>
          </a:p>
          <a:p>
            <a:pPr>
              <a:buFontTx/>
              <a:buChar char="•"/>
              <a:tabLst>
                <a:tab pos="57150" algn="l"/>
                <a:tab pos="400050" algn="l"/>
                <a:tab pos="742950" algn="l"/>
              </a:tabLst>
              <a:defRPr/>
            </a:pPr>
            <a:r>
              <a:rPr lang="en-US" sz="1800" dirty="0">
                <a:solidFill>
                  <a:schemeClr val="bg1"/>
                </a:solidFill>
                <a:cs typeface="Arial" charset="0"/>
              </a:rPr>
              <a:t>Shear at interface transferred 	by shear connectors.</a:t>
            </a:r>
          </a:p>
        </p:txBody>
      </p:sp>
      <p:sp>
        <p:nvSpPr>
          <p:cNvPr id="34" name="Slide Number Placeholder 33"/>
          <p:cNvSpPr txBox="1">
            <a:spLocks noGrp="1"/>
          </p:cNvSpPr>
          <p:nvPr/>
        </p:nvSpPr>
        <p:spPr>
          <a:xfrm>
            <a:off x="10874188" y="6416676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A1E9CBBA-5A09-49D5-A1D0-ECCD8F2B0C7C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3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40" name="Footer Placeholder 39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Composite Beam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6168" name="Arc 41"/>
          <p:cNvSpPr>
            <a:spLocks noChangeAspect="1"/>
          </p:cNvSpPr>
          <p:nvPr/>
        </p:nvSpPr>
        <p:spPr bwMode="auto">
          <a:xfrm>
            <a:off x="3687763" y="1892301"/>
            <a:ext cx="100012" cy="93663"/>
          </a:xfrm>
          <a:custGeom>
            <a:avLst/>
            <a:gdLst>
              <a:gd name="T0" fmla="*/ 0 w 21600"/>
              <a:gd name="T1" fmla="*/ 0 h 21600"/>
              <a:gd name="T2" fmla="*/ 2144118 w 21600"/>
              <a:gd name="T3" fmla="*/ 1761151 h 21600"/>
              <a:gd name="T4" fmla="*/ 0 w 21600"/>
              <a:gd name="T5" fmla="*/ 1761151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69" name="Arc 43"/>
          <p:cNvSpPr>
            <a:spLocks noChangeAspect="1"/>
          </p:cNvSpPr>
          <p:nvPr/>
        </p:nvSpPr>
        <p:spPr bwMode="auto">
          <a:xfrm flipH="1">
            <a:off x="3848100" y="1889125"/>
            <a:ext cx="84138" cy="90488"/>
          </a:xfrm>
          <a:custGeom>
            <a:avLst/>
            <a:gdLst>
              <a:gd name="T0" fmla="*/ 0 w 21600"/>
              <a:gd name="T1" fmla="*/ 0 h 21600"/>
              <a:gd name="T2" fmla="*/ 1276642 w 21600"/>
              <a:gd name="T3" fmla="*/ 1588056 h 21600"/>
              <a:gd name="T4" fmla="*/ 0 w 21600"/>
              <a:gd name="T5" fmla="*/ 1588056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70" name="Arc 44"/>
          <p:cNvSpPr>
            <a:spLocks noChangeAspect="1"/>
          </p:cNvSpPr>
          <p:nvPr/>
        </p:nvSpPr>
        <p:spPr bwMode="auto">
          <a:xfrm flipV="1">
            <a:off x="3690939" y="3636963"/>
            <a:ext cx="96837" cy="101600"/>
          </a:xfrm>
          <a:custGeom>
            <a:avLst/>
            <a:gdLst>
              <a:gd name="T0" fmla="*/ 0 w 21600"/>
              <a:gd name="T1" fmla="*/ 0 h 21600"/>
              <a:gd name="T2" fmla="*/ 1946330 w 21600"/>
              <a:gd name="T3" fmla="*/ 2247881 h 21600"/>
              <a:gd name="T4" fmla="*/ 0 w 21600"/>
              <a:gd name="T5" fmla="*/ 2247881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71" name="Arc 46"/>
          <p:cNvSpPr>
            <a:spLocks noChangeAspect="1"/>
          </p:cNvSpPr>
          <p:nvPr/>
        </p:nvSpPr>
        <p:spPr bwMode="auto">
          <a:xfrm flipH="1" flipV="1">
            <a:off x="3848101" y="3640139"/>
            <a:ext cx="93663" cy="98425"/>
          </a:xfrm>
          <a:custGeom>
            <a:avLst/>
            <a:gdLst>
              <a:gd name="T0" fmla="*/ 0 w 21600"/>
              <a:gd name="T1" fmla="*/ 0 h 21600"/>
              <a:gd name="T2" fmla="*/ 1761151 w 21600"/>
              <a:gd name="T3" fmla="*/ 2043658 h 21600"/>
              <a:gd name="T4" fmla="*/ 0 w 21600"/>
              <a:gd name="T5" fmla="*/ 2043658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72" name="Freeform 54"/>
          <p:cNvSpPr>
            <a:spLocks/>
          </p:cNvSpPr>
          <p:nvPr/>
        </p:nvSpPr>
        <p:spPr bwMode="auto">
          <a:xfrm>
            <a:off x="3476626" y="1781176"/>
            <a:ext cx="682625" cy="111125"/>
          </a:xfrm>
          <a:custGeom>
            <a:avLst/>
            <a:gdLst>
              <a:gd name="T0" fmla="*/ 342741250 w 430"/>
              <a:gd name="T1" fmla="*/ 176410938 h 70"/>
              <a:gd name="T2" fmla="*/ 0 w 430"/>
              <a:gd name="T3" fmla="*/ 176410938 h 70"/>
              <a:gd name="T4" fmla="*/ 0 w 430"/>
              <a:gd name="T5" fmla="*/ 0 h 70"/>
              <a:gd name="T6" fmla="*/ 1083667188 w 430"/>
              <a:gd name="T7" fmla="*/ 0 h 70"/>
              <a:gd name="T8" fmla="*/ 1083667188 w 430"/>
              <a:gd name="T9" fmla="*/ 176410938 h 70"/>
              <a:gd name="T10" fmla="*/ 695563125 w 430"/>
              <a:gd name="T11" fmla="*/ 176410938 h 7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30"/>
              <a:gd name="T19" fmla="*/ 0 h 70"/>
              <a:gd name="T20" fmla="*/ 430 w 430"/>
              <a:gd name="T21" fmla="*/ 70 h 7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30" h="70">
                <a:moveTo>
                  <a:pt x="136" y="70"/>
                </a:moveTo>
                <a:lnTo>
                  <a:pt x="0" y="70"/>
                </a:lnTo>
                <a:lnTo>
                  <a:pt x="0" y="0"/>
                </a:lnTo>
                <a:lnTo>
                  <a:pt x="430" y="0"/>
                </a:lnTo>
                <a:lnTo>
                  <a:pt x="430" y="70"/>
                </a:lnTo>
                <a:lnTo>
                  <a:pt x="276" y="70"/>
                </a:lnTo>
              </a:path>
            </a:pathLst>
          </a:custGeom>
          <a:noFill/>
          <a:ln w="28575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3" name="Freeform 55"/>
          <p:cNvSpPr>
            <a:spLocks/>
          </p:cNvSpPr>
          <p:nvPr/>
        </p:nvSpPr>
        <p:spPr bwMode="auto">
          <a:xfrm>
            <a:off x="3476625" y="3738563"/>
            <a:ext cx="679450" cy="114300"/>
          </a:xfrm>
          <a:custGeom>
            <a:avLst/>
            <a:gdLst>
              <a:gd name="T0" fmla="*/ 342741250 w 428"/>
              <a:gd name="T1" fmla="*/ 0 h 72"/>
              <a:gd name="T2" fmla="*/ 0 w 428"/>
              <a:gd name="T3" fmla="*/ 0 h 72"/>
              <a:gd name="T4" fmla="*/ 0 w 428"/>
              <a:gd name="T5" fmla="*/ 181451250 h 72"/>
              <a:gd name="T6" fmla="*/ 1078626875 w 428"/>
              <a:gd name="T7" fmla="*/ 181451250 h 72"/>
              <a:gd name="T8" fmla="*/ 1078626875 w 428"/>
              <a:gd name="T9" fmla="*/ 0 h 72"/>
              <a:gd name="T10" fmla="*/ 715724375 w 428"/>
              <a:gd name="T11" fmla="*/ 0 h 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28"/>
              <a:gd name="T19" fmla="*/ 0 h 72"/>
              <a:gd name="T20" fmla="*/ 428 w 428"/>
              <a:gd name="T21" fmla="*/ 72 h 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28" h="72">
                <a:moveTo>
                  <a:pt x="136" y="0"/>
                </a:moveTo>
                <a:lnTo>
                  <a:pt x="0" y="0"/>
                </a:lnTo>
                <a:lnTo>
                  <a:pt x="0" y="72"/>
                </a:lnTo>
                <a:lnTo>
                  <a:pt x="428" y="72"/>
                </a:lnTo>
                <a:lnTo>
                  <a:pt x="428" y="0"/>
                </a:lnTo>
                <a:lnTo>
                  <a:pt x="284" y="0"/>
                </a:lnTo>
              </a:path>
            </a:pathLst>
          </a:custGeom>
          <a:noFill/>
          <a:ln w="28575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4" name="Line 57"/>
          <p:cNvSpPr>
            <a:spLocks noChangeShapeType="1"/>
          </p:cNvSpPr>
          <p:nvPr/>
        </p:nvSpPr>
        <p:spPr bwMode="auto">
          <a:xfrm>
            <a:off x="3787775" y="1976439"/>
            <a:ext cx="0" cy="167322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5" name="Line 58"/>
          <p:cNvSpPr>
            <a:spLocks noChangeShapeType="1"/>
          </p:cNvSpPr>
          <p:nvPr/>
        </p:nvSpPr>
        <p:spPr bwMode="auto">
          <a:xfrm>
            <a:off x="3848100" y="1974851"/>
            <a:ext cx="0" cy="16748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176" name="Group 71"/>
          <p:cNvGrpSpPr>
            <a:grpSpLocks/>
          </p:cNvGrpSpPr>
          <p:nvPr/>
        </p:nvGrpSpPr>
        <p:grpSpPr bwMode="auto">
          <a:xfrm>
            <a:off x="3692526" y="1311276"/>
            <a:ext cx="250825" cy="460375"/>
            <a:chOff x="912" y="1498"/>
            <a:chExt cx="158" cy="290"/>
          </a:xfrm>
        </p:grpSpPr>
        <p:sp>
          <p:nvSpPr>
            <p:cNvPr id="6192" name="Rectangle 69"/>
            <p:cNvSpPr>
              <a:spLocks noChangeArrowheads="1"/>
            </p:cNvSpPr>
            <p:nvPr/>
          </p:nvSpPr>
          <p:spPr bwMode="auto">
            <a:xfrm>
              <a:off x="912" y="1498"/>
              <a:ext cx="158" cy="44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93" name="Rectangle 70"/>
            <p:cNvSpPr>
              <a:spLocks noChangeArrowheads="1"/>
            </p:cNvSpPr>
            <p:nvPr/>
          </p:nvSpPr>
          <p:spPr bwMode="auto">
            <a:xfrm>
              <a:off x="968" y="1542"/>
              <a:ext cx="46" cy="246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6177" name="Line 72"/>
          <p:cNvSpPr>
            <a:spLocks noChangeShapeType="1"/>
          </p:cNvSpPr>
          <p:nvPr/>
        </p:nvSpPr>
        <p:spPr bwMode="auto">
          <a:xfrm>
            <a:off x="5289550" y="1003300"/>
            <a:ext cx="0" cy="3937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8" name="Line 73"/>
          <p:cNvSpPr>
            <a:spLocks noChangeShapeType="1"/>
          </p:cNvSpPr>
          <p:nvPr/>
        </p:nvSpPr>
        <p:spPr bwMode="auto">
          <a:xfrm>
            <a:off x="5289550" y="1565276"/>
            <a:ext cx="0" cy="3333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9" name="Freeform 74"/>
          <p:cNvSpPr>
            <a:spLocks/>
          </p:cNvSpPr>
          <p:nvPr/>
        </p:nvSpPr>
        <p:spPr bwMode="auto">
          <a:xfrm>
            <a:off x="5111751" y="1346201"/>
            <a:ext cx="290513" cy="225425"/>
          </a:xfrm>
          <a:custGeom>
            <a:avLst/>
            <a:gdLst>
              <a:gd name="T0" fmla="*/ 277217665 w 183"/>
              <a:gd name="T1" fmla="*/ 70564375 h 142"/>
              <a:gd name="T2" fmla="*/ 433467621 w 183"/>
              <a:gd name="T3" fmla="*/ 5040313 h 142"/>
              <a:gd name="T4" fmla="*/ 393145052 w 183"/>
              <a:gd name="T5" fmla="*/ 95765938 h 142"/>
              <a:gd name="T6" fmla="*/ 20161285 w 183"/>
              <a:gd name="T7" fmla="*/ 272176875 h 142"/>
              <a:gd name="T8" fmla="*/ 277217665 w 183"/>
              <a:gd name="T9" fmla="*/ 357862188 h 1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3"/>
              <a:gd name="T16" fmla="*/ 0 h 142"/>
              <a:gd name="T17" fmla="*/ 183 w 183"/>
              <a:gd name="T18" fmla="*/ 142 h 1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3" h="142">
                <a:moveTo>
                  <a:pt x="110" y="28"/>
                </a:moveTo>
                <a:cubicBezTo>
                  <a:pt x="137" y="14"/>
                  <a:pt x="164" y="0"/>
                  <a:pt x="172" y="2"/>
                </a:cubicBezTo>
                <a:cubicBezTo>
                  <a:pt x="180" y="4"/>
                  <a:pt x="183" y="20"/>
                  <a:pt x="156" y="38"/>
                </a:cubicBezTo>
                <a:cubicBezTo>
                  <a:pt x="129" y="56"/>
                  <a:pt x="16" y="91"/>
                  <a:pt x="8" y="108"/>
                </a:cubicBezTo>
                <a:cubicBezTo>
                  <a:pt x="0" y="125"/>
                  <a:pt x="55" y="133"/>
                  <a:pt x="110" y="142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0" name="Line 75"/>
          <p:cNvSpPr>
            <a:spLocks noChangeShapeType="1"/>
          </p:cNvSpPr>
          <p:nvPr/>
        </p:nvSpPr>
        <p:spPr bwMode="auto">
          <a:xfrm>
            <a:off x="2517775" y="1000125"/>
            <a:ext cx="0" cy="3937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1" name="Freeform 76"/>
          <p:cNvSpPr>
            <a:spLocks/>
          </p:cNvSpPr>
          <p:nvPr/>
        </p:nvSpPr>
        <p:spPr bwMode="auto">
          <a:xfrm>
            <a:off x="2339976" y="1343026"/>
            <a:ext cx="290513" cy="225425"/>
          </a:xfrm>
          <a:custGeom>
            <a:avLst/>
            <a:gdLst>
              <a:gd name="T0" fmla="*/ 277217665 w 183"/>
              <a:gd name="T1" fmla="*/ 70564375 h 142"/>
              <a:gd name="T2" fmla="*/ 433467621 w 183"/>
              <a:gd name="T3" fmla="*/ 5040313 h 142"/>
              <a:gd name="T4" fmla="*/ 393145052 w 183"/>
              <a:gd name="T5" fmla="*/ 95765938 h 142"/>
              <a:gd name="T6" fmla="*/ 20161285 w 183"/>
              <a:gd name="T7" fmla="*/ 272176875 h 142"/>
              <a:gd name="T8" fmla="*/ 277217665 w 183"/>
              <a:gd name="T9" fmla="*/ 357862188 h 1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3"/>
              <a:gd name="T16" fmla="*/ 0 h 142"/>
              <a:gd name="T17" fmla="*/ 183 w 183"/>
              <a:gd name="T18" fmla="*/ 142 h 1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3" h="142">
                <a:moveTo>
                  <a:pt x="110" y="28"/>
                </a:moveTo>
                <a:cubicBezTo>
                  <a:pt x="137" y="14"/>
                  <a:pt x="164" y="0"/>
                  <a:pt x="172" y="2"/>
                </a:cubicBezTo>
                <a:cubicBezTo>
                  <a:pt x="180" y="4"/>
                  <a:pt x="183" y="20"/>
                  <a:pt x="156" y="38"/>
                </a:cubicBezTo>
                <a:cubicBezTo>
                  <a:pt x="129" y="56"/>
                  <a:pt x="16" y="91"/>
                  <a:pt x="8" y="108"/>
                </a:cubicBezTo>
                <a:cubicBezTo>
                  <a:pt x="0" y="125"/>
                  <a:pt x="55" y="133"/>
                  <a:pt x="110" y="142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2" name="Line 77"/>
          <p:cNvSpPr>
            <a:spLocks noChangeShapeType="1"/>
          </p:cNvSpPr>
          <p:nvPr/>
        </p:nvSpPr>
        <p:spPr bwMode="auto">
          <a:xfrm>
            <a:off x="2508250" y="1565276"/>
            <a:ext cx="0" cy="3333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3" name="Line 81"/>
          <p:cNvSpPr>
            <a:spLocks noChangeShapeType="1"/>
          </p:cNvSpPr>
          <p:nvPr/>
        </p:nvSpPr>
        <p:spPr bwMode="auto">
          <a:xfrm>
            <a:off x="2517776" y="1136650"/>
            <a:ext cx="27717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4" name="Line 83"/>
          <p:cNvSpPr>
            <a:spLocks noChangeShapeType="1"/>
          </p:cNvSpPr>
          <p:nvPr/>
        </p:nvSpPr>
        <p:spPr bwMode="auto">
          <a:xfrm>
            <a:off x="2508251" y="1768475"/>
            <a:ext cx="27844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5" name="Line 89"/>
          <p:cNvSpPr>
            <a:spLocks noChangeShapeType="1"/>
          </p:cNvSpPr>
          <p:nvPr/>
        </p:nvSpPr>
        <p:spPr bwMode="auto">
          <a:xfrm>
            <a:off x="8905875" y="1143000"/>
            <a:ext cx="0" cy="26860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6" name="Line 91"/>
          <p:cNvSpPr>
            <a:spLocks noChangeShapeType="1"/>
          </p:cNvSpPr>
          <p:nvPr/>
        </p:nvSpPr>
        <p:spPr bwMode="auto">
          <a:xfrm flipV="1">
            <a:off x="5581651" y="1762126"/>
            <a:ext cx="1323975" cy="206692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7" name="Line 100"/>
          <p:cNvSpPr>
            <a:spLocks noChangeShapeType="1"/>
          </p:cNvSpPr>
          <p:nvPr/>
        </p:nvSpPr>
        <p:spPr bwMode="auto">
          <a:xfrm>
            <a:off x="5486401" y="1895475"/>
            <a:ext cx="49625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8" name="Line 101"/>
          <p:cNvSpPr>
            <a:spLocks noChangeShapeType="1"/>
          </p:cNvSpPr>
          <p:nvPr/>
        </p:nvSpPr>
        <p:spPr bwMode="auto">
          <a:xfrm>
            <a:off x="5476876" y="3714750"/>
            <a:ext cx="49625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9" name="Line 102"/>
          <p:cNvSpPr>
            <a:spLocks noChangeShapeType="1"/>
          </p:cNvSpPr>
          <p:nvPr/>
        </p:nvSpPr>
        <p:spPr bwMode="auto">
          <a:xfrm flipV="1">
            <a:off x="8210550" y="1133475"/>
            <a:ext cx="762000" cy="272415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90" name="Line 103"/>
          <p:cNvSpPr>
            <a:spLocks noChangeShapeType="1"/>
          </p:cNvSpPr>
          <p:nvPr/>
        </p:nvSpPr>
        <p:spPr bwMode="auto">
          <a:xfrm>
            <a:off x="8724901" y="1304925"/>
            <a:ext cx="52387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91" name="TextBox 28"/>
          <p:cNvSpPr txBox="1">
            <a:spLocks noChangeArrowheads="1"/>
          </p:cNvSpPr>
          <p:nvPr/>
        </p:nvSpPr>
        <p:spPr bwMode="auto">
          <a:xfrm>
            <a:off x="4037014" y="167195"/>
            <a:ext cx="4383087" cy="58477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b="1">
                <a:solidFill>
                  <a:schemeClr val="bg1"/>
                </a:solidFill>
              </a:rPr>
              <a:t>Composite Behavior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5"/>
          <p:cNvSpPr txBox="1">
            <a:spLocks noChangeArrowheads="1"/>
          </p:cNvSpPr>
          <p:nvPr/>
        </p:nvSpPr>
        <p:spPr bwMode="auto">
          <a:xfrm>
            <a:off x="2166938" y="1638301"/>
            <a:ext cx="8140700" cy="232092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tabLst>
                <a:tab pos="285750" algn="l"/>
                <a:tab pos="8572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285750" algn="l"/>
                <a:tab pos="8572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285750" algn="l"/>
                <a:tab pos="8572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285750" algn="l"/>
                <a:tab pos="8572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285750" algn="l"/>
                <a:tab pos="8572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5750" algn="l"/>
                <a:tab pos="8572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5750" algn="l"/>
                <a:tab pos="8572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5750" algn="l"/>
                <a:tab pos="8572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5750" algn="l"/>
                <a:tab pos="8572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b="1">
                <a:solidFill>
                  <a:schemeClr val="bg1"/>
                </a:solidFill>
              </a:rPr>
              <a:t>	Composite Metal Deck Slabs</a:t>
            </a:r>
            <a:r>
              <a:rPr lang="en-US" altLang="en-US">
                <a:solidFill>
                  <a:schemeClr val="bg1"/>
                </a:solidFill>
              </a:rPr>
              <a:t> – most commonly used today.</a:t>
            </a:r>
          </a:p>
          <a:p>
            <a:r>
              <a:rPr lang="en-US" altLang="en-US">
                <a:solidFill>
                  <a:schemeClr val="bg1"/>
                </a:solidFill>
              </a:rPr>
              <a:t>	Advantages:</a:t>
            </a:r>
            <a:endParaRPr lang="en-US" altLang="en-US" baseline="-25000">
              <a:solidFill>
                <a:schemeClr val="bg1"/>
              </a:solidFill>
            </a:endParaRPr>
          </a:p>
          <a:p>
            <a:r>
              <a:rPr lang="en-US" altLang="en-US">
                <a:solidFill>
                  <a:schemeClr val="bg1"/>
                </a:solidFill>
              </a:rPr>
              <a:t>		Stay in place form.</a:t>
            </a:r>
          </a:p>
          <a:p>
            <a:r>
              <a:rPr lang="en-US" altLang="en-US">
                <a:solidFill>
                  <a:schemeClr val="bg1"/>
                </a:solidFill>
              </a:rPr>
              <a:t>		Slab shoring typically not required.</a:t>
            </a:r>
          </a:p>
          <a:p>
            <a:r>
              <a:rPr lang="en-US" altLang="en-US">
                <a:solidFill>
                  <a:schemeClr val="bg1"/>
                </a:solidFill>
              </a:rPr>
              <a:t>		Metal deck serves as positive reinforcement.</a:t>
            </a:r>
          </a:p>
          <a:p>
            <a:r>
              <a:rPr lang="en-US" altLang="en-US">
                <a:solidFill>
                  <a:schemeClr val="bg1"/>
                </a:solidFill>
              </a:rPr>
              <a:t>		Metal deck serves as construction platform.</a:t>
            </a:r>
          </a:p>
        </p:txBody>
      </p:sp>
      <p:sp>
        <p:nvSpPr>
          <p:cNvPr id="7171" name="TextBox 6"/>
          <p:cNvSpPr txBox="1">
            <a:spLocks noChangeArrowheads="1"/>
          </p:cNvSpPr>
          <p:nvPr/>
        </p:nvSpPr>
        <p:spPr bwMode="auto">
          <a:xfrm>
            <a:off x="2166938" y="4670147"/>
            <a:ext cx="8154988" cy="46166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tabLst>
                <a:tab pos="3429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3429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3429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3429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3429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	</a:t>
            </a:r>
            <a:r>
              <a:rPr lang="en-US" altLang="en-US" b="1" dirty="0">
                <a:solidFill>
                  <a:schemeClr val="bg1"/>
                </a:solidFill>
              </a:rPr>
              <a:t>Flat Soffit Slabs</a:t>
            </a:r>
            <a:r>
              <a:rPr lang="en-US" altLang="en-US" dirty="0">
                <a:solidFill>
                  <a:schemeClr val="bg1"/>
                </a:solidFill>
              </a:rPr>
              <a:t> – typically, older construction.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FD1738B-C836-467C-876D-C5C590E730A9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4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Composite Beam Theory</a:t>
            </a:r>
            <a:endParaRPr lang="en-US" dirty="0"/>
          </a:p>
        </p:txBody>
      </p:sp>
      <p:sp>
        <p:nvSpPr>
          <p:cNvPr id="7174" name="TextBox 28"/>
          <p:cNvSpPr txBox="1">
            <a:spLocks noChangeArrowheads="1"/>
          </p:cNvSpPr>
          <p:nvPr/>
        </p:nvSpPr>
        <p:spPr bwMode="auto">
          <a:xfrm>
            <a:off x="3481203" y="404160"/>
            <a:ext cx="4383087" cy="52322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solidFill>
                  <a:schemeClr val="bg1"/>
                </a:solidFill>
              </a:rPr>
              <a:t>Slabs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2598739" y="3146426"/>
            <a:ext cx="7304087" cy="288131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/>
          <a:lstStyle/>
          <a:p>
            <a:pPr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598739" y="1393826"/>
            <a:ext cx="7304087" cy="15906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>
            <a:spAutoFit/>
          </a:bodyPr>
          <a:lstStyle/>
          <a:p>
            <a:pPr>
              <a:defRPr/>
            </a:pPr>
            <a:r>
              <a:rPr lang="en-US" i="1">
                <a:solidFill>
                  <a:schemeClr val="bg1"/>
                </a:solidFill>
                <a:cs typeface="Arial" charset="0"/>
              </a:rPr>
              <a:t>b</a:t>
            </a:r>
            <a:r>
              <a:rPr lang="en-US" i="1" baseline="-25000">
                <a:solidFill>
                  <a:schemeClr val="bg1"/>
                </a:solidFill>
                <a:cs typeface="Arial" charset="0"/>
              </a:rPr>
              <a:t>eff </a:t>
            </a:r>
            <a:r>
              <a:rPr lang="en-US">
                <a:solidFill>
                  <a:schemeClr val="bg1"/>
                </a:solidFill>
                <a:cs typeface="Arial" charset="0"/>
              </a:rPr>
              <a:t>= effective width of the slab</a:t>
            </a:r>
          </a:p>
          <a:p>
            <a:pPr>
              <a:defRPr/>
            </a:pPr>
            <a:r>
              <a:rPr lang="en-US">
                <a:solidFill>
                  <a:schemeClr val="bg1"/>
                </a:solidFill>
                <a:cs typeface="Arial" charset="0"/>
              </a:rPr>
              <a:t>Function of: 	Span length</a:t>
            </a:r>
          </a:p>
          <a:p>
            <a:pPr>
              <a:defRPr/>
            </a:pPr>
            <a:r>
              <a:rPr lang="en-US">
                <a:solidFill>
                  <a:schemeClr val="bg1"/>
                </a:solidFill>
                <a:cs typeface="Arial" charset="0"/>
              </a:rPr>
              <a:t>		Distance to nearest beam</a:t>
            </a:r>
          </a:p>
          <a:p>
            <a:pPr>
              <a:defRPr/>
            </a:pPr>
            <a:r>
              <a:rPr lang="en-US">
                <a:solidFill>
                  <a:schemeClr val="bg1"/>
                </a:solidFill>
                <a:cs typeface="Arial" charset="0"/>
              </a:rPr>
              <a:t>		Distance to edge of slab</a:t>
            </a:r>
          </a:p>
        </p:txBody>
      </p:sp>
      <p:sp>
        <p:nvSpPr>
          <p:cNvPr id="8196" name="Rectangle 5"/>
          <p:cNvSpPr>
            <a:spLocks noChangeArrowheads="1"/>
          </p:cNvSpPr>
          <p:nvPr/>
        </p:nvSpPr>
        <p:spPr bwMode="auto">
          <a:xfrm>
            <a:off x="2740025" y="3732213"/>
            <a:ext cx="6635750" cy="4889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254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197" name="TextBox 50"/>
          <p:cNvSpPr txBox="1">
            <a:spLocks noChangeArrowheads="1"/>
          </p:cNvSpPr>
          <p:nvPr/>
        </p:nvSpPr>
        <p:spPr bwMode="auto">
          <a:xfrm>
            <a:off x="4173538" y="5457825"/>
            <a:ext cx="43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s</a:t>
            </a:r>
            <a:r>
              <a:rPr lang="en-US" altLang="en-US" i="1" baseline="-2500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8198" name="TextBox 51"/>
          <p:cNvSpPr txBox="1">
            <a:spLocks noChangeArrowheads="1"/>
          </p:cNvSpPr>
          <p:nvPr/>
        </p:nvSpPr>
        <p:spPr bwMode="auto">
          <a:xfrm>
            <a:off x="5776913" y="5453063"/>
            <a:ext cx="4302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s</a:t>
            </a:r>
            <a:r>
              <a:rPr lang="en-US" altLang="en-US" i="1" baseline="-2500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199" name="TextBox 52"/>
          <p:cNvSpPr txBox="1">
            <a:spLocks noChangeArrowheads="1"/>
          </p:cNvSpPr>
          <p:nvPr/>
        </p:nvSpPr>
        <p:spPr bwMode="auto">
          <a:xfrm>
            <a:off x="7473950" y="5426075"/>
            <a:ext cx="43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s</a:t>
            </a:r>
            <a:r>
              <a:rPr lang="en-US" altLang="en-US" i="1" baseline="-2500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8200" name="Text Box 17"/>
          <p:cNvSpPr txBox="1">
            <a:spLocks noChangeArrowheads="1"/>
          </p:cNvSpPr>
          <p:nvPr/>
        </p:nvSpPr>
        <p:spPr bwMode="auto">
          <a:xfrm>
            <a:off x="4854575" y="3094038"/>
            <a:ext cx="1208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i="1">
                <a:solidFill>
                  <a:schemeClr val="bg1"/>
                </a:solidFill>
              </a:rPr>
              <a:t>b</a:t>
            </a:r>
            <a:r>
              <a:rPr lang="en-US" altLang="en-US" i="1" baseline="-25000">
                <a:solidFill>
                  <a:schemeClr val="bg1"/>
                </a:solidFill>
              </a:rPr>
              <a:t>eff</a:t>
            </a: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4381500" y="3735389"/>
            <a:ext cx="1627188" cy="471487"/>
          </a:xfrm>
          <a:prstGeom prst="rect">
            <a:avLst/>
          </a:prstGeom>
          <a:solidFill>
            <a:srgbClr val="C00000">
              <a:alpha val="63000"/>
            </a:srgbClr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rot="5400000">
            <a:off x="2647951" y="5535614"/>
            <a:ext cx="220663" cy="1587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>
            <a:off x="9242426" y="5548314"/>
            <a:ext cx="220663" cy="1587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4" name="TextBox 50"/>
          <p:cNvSpPr txBox="1">
            <a:spLocks noChangeArrowheads="1"/>
          </p:cNvSpPr>
          <p:nvPr/>
        </p:nvSpPr>
        <p:spPr bwMode="auto">
          <a:xfrm>
            <a:off x="2746376" y="5499100"/>
            <a:ext cx="1539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edge</a:t>
            </a:r>
          </a:p>
        </p:txBody>
      </p:sp>
      <p:sp>
        <p:nvSpPr>
          <p:cNvPr id="8205" name="TextBox 50"/>
          <p:cNvSpPr txBox="1">
            <a:spLocks noChangeArrowheads="1"/>
          </p:cNvSpPr>
          <p:nvPr/>
        </p:nvSpPr>
        <p:spPr bwMode="auto">
          <a:xfrm>
            <a:off x="8469314" y="5484813"/>
            <a:ext cx="1538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edge</a:t>
            </a:r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44E6EE7-0543-4311-B6C8-0537A70390C3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5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31" name="Footer Placeholder 3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Composite Beam Theory</a:t>
            </a:r>
            <a:endParaRPr lang="en-US" dirty="0"/>
          </a:p>
        </p:txBody>
      </p:sp>
      <p:sp>
        <p:nvSpPr>
          <p:cNvPr id="8208" name="TextBox 28"/>
          <p:cNvSpPr txBox="1">
            <a:spLocks noChangeArrowheads="1"/>
          </p:cNvSpPr>
          <p:nvPr/>
        </p:nvSpPr>
        <p:spPr bwMode="auto">
          <a:xfrm>
            <a:off x="3770314" y="348170"/>
            <a:ext cx="4383087" cy="58477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b="1">
                <a:solidFill>
                  <a:schemeClr val="bg1"/>
                </a:solidFill>
              </a:rPr>
              <a:t>Effective Width of Slab</a:t>
            </a:r>
          </a:p>
        </p:txBody>
      </p:sp>
      <p:sp>
        <p:nvSpPr>
          <p:cNvPr id="8209" name="Freeform 51"/>
          <p:cNvSpPr>
            <a:spLocks/>
          </p:cNvSpPr>
          <p:nvPr/>
        </p:nvSpPr>
        <p:spPr bwMode="auto">
          <a:xfrm>
            <a:off x="3292476" y="4222750"/>
            <a:ext cx="460375" cy="1143000"/>
          </a:xfrm>
          <a:custGeom>
            <a:avLst/>
            <a:gdLst>
              <a:gd name="T0" fmla="*/ 206652813 w 290"/>
              <a:gd name="T1" fmla="*/ 120967500 h 720"/>
              <a:gd name="T2" fmla="*/ 0 w 290"/>
              <a:gd name="T3" fmla="*/ 120967500 h 720"/>
              <a:gd name="T4" fmla="*/ 0 w 290"/>
              <a:gd name="T5" fmla="*/ 0 h 720"/>
              <a:gd name="T6" fmla="*/ 725805000 w 290"/>
              <a:gd name="T7" fmla="*/ 0 h 720"/>
              <a:gd name="T8" fmla="*/ 725805000 w 290"/>
              <a:gd name="T9" fmla="*/ 131048125 h 720"/>
              <a:gd name="T10" fmla="*/ 473789375 w 290"/>
              <a:gd name="T11" fmla="*/ 131048125 h 720"/>
              <a:gd name="T12" fmla="*/ 448587813 w 290"/>
              <a:gd name="T13" fmla="*/ 146169063 h 720"/>
              <a:gd name="T14" fmla="*/ 405745950 w 290"/>
              <a:gd name="T15" fmla="*/ 171370625 h 720"/>
              <a:gd name="T16" fmla="*/ 388104063 w 290"/>
              <a:gd name="T17" fmla="*/ 201612500 h 720"/>
              <a:gd name="T18" fmla="*/ 388104063 w 290"/>
              <a:gd name="T19" fmla="*/ 1587698438 h 720"/>
              <a:gd name="T20" fmla="*/ 408265313 w 290"/>
              <a:gd name="T21" fmla="*/ 1648182188 h 720"/>
              <a:gd name="T22" fmla="*/ 448587813 w 290"/>
              <a:gd name="T23" fmla="*/ 1673383750 h 720"/>
              <a:gd name="T24" fmla="*/ 473789375 w 290"/>
              <a:gd name="T25" fmla="*/ 1688504688 h 720"/>
              <a:gd name="T26" fmla="*/ 730845313 w 290"/>
              <a:gd name="T27" fmla="*/ 1688504688 h 720"/>
              <a:gd name="T28" fmla="*/ 730845313 w 290"/>
              <a:gd name="T29" fmla="*/ 1814512500 h 720"/>
              <a:gd name="T30" fmla="*/ 0 w 290"/>
              <a:gd name="T31" fmla="*/ 1814512500 h 720"/>
              <a:gd name="T32" fmla="*/ 0 w 290"/>
              <a:gd name="T33" fmla="*/ 1693545000 h 720"/>
              <a:gd name="T34" fmla="*/ 221773750 w 290"/>
              <a:gd name="T35" fmla="*/ 1693545000 h 720"/>
              <a:gd name="T36" fmla="*/ 267136563 w 290"/>
              <a:gd name="T37" fmla="*/ 1673383750 h 720"/>
              <a:gd name="T38" fmla="*/ 307459063 w 290"/>
              <a:gd name="T39" fmla="*/ 1633061250 h 720"/>
              <a:gd name="T40" fmla="*/ 312499375 w 290"/>
              <a:gd name="T41" fmla="*/ 1587698438 h 720"/>
              <a:gd name="T42" fmla="*/ 312499375 w 290"/>
              <a:gd name="T43" fmla="*/ 201612500 h 720"/>
              <a:gd name="T44" fmla="*/ 287297813 w 290"/>
              <a:gd name="T45" fmla="*/ 166330313 h 720"/>
              <a:gd name="T46" fmla="*/ 262096250 w 290"/>
              <a:gd name="T47" fmla="*/ 151209375 h 720"/>
              <a:gd name="T48" fmla="*/ 206652813 w 290"/>
              <a:gd name="T49" fmla="*/ 120967500 h 72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90"/>
              <a:gd name="T76" fmla="*/ 0 h 720"/>
              <a:gd name="T77" fmla="*/ 290 w 290"/>
              <a:gd name="T78" fmla="*/ 720 h 72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90" h="720">
                <a:moveTo>
                  <a:pt x="82" y="48"/>
                </a:moveTo>
                <a:lnTo>
                  <a:pt x="0" y="48"/>
                </a:lnTo>
                <a:lnTo>
                  <a:pt x="0" y="0"/>
                </a:lnTo>
                <a:lnTo>
                  <a:pt x="288" y="0"/>
                </a:lnTo>
                <a:lnTo>
                  <a:pt x="288" y="52"/>
                </a:lnTo>
                <a:lnTo>
                  <a:pt x="188" y="52"/>
                </a:lnTo>
                <a:lnTo>
                  <a:pt x="178" y="58"/>
                </a:lnTo>
                <a:lnTo>
                  <a:pt x="161" y="68"/>
                </a:lnTo>
                <a:lnTo>
                  <a:pt x="154" y="80"/>
                </a:lnTo>
                <a:lnTo>
                  <a:pt x="154" y="630"/>
                </a:lnTo>
                <a:lnTo>
                  <a:pt x="162" y="654"/>
                </a:lnTo>
                <a:lnTo>
                  <a:pt x="178" y="664"/>
                </a:lnTo>
                <a:lnTo>
                  <a:pt x="188" y="670"/>
                </a:lnTo>
                <a:lnTo>
                  <a:pt x="290" y="670"/>
                </a:lnTo>
                <a:lnTo>
                  <a:pt x="290" y="720"/>
                </a:lnTo>
                <a:lnTo>
                  <a:pt x="0" y="720"/>
                </a:lnTo>
                <a:lnTo>
                  <a:pt x="0" y="672"/>
                </a:lnTo>
                <a:lnTo>
                  <a:pt x="88" y="672"/>
                </a:lnTo>
                <a:lnTo>
                  <a:pt x="106" y="664"/>
                </a:lnTo>
                <a:lnTo>
                  <a:pt x="122" y="648"/>
                </a:lnTo>
                <a:lnTo>
                  <a:pt x="124" y="630"/>
                </a:lnTo>
                <a:lnTo>
                  <a:pt x="124" y="80"/>
                </a:lnTo>
                <a:lnTo>
                  <a:pt x="114" y="66"/>
                </a:lnTo>
                <a:lnTo>
                  <a:pt x="104" y="60"/>
                </a:lnTo>
                <a:lnTo>
                  <a:pt x="82" y="4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47" name="Straight Connector 46"/>
          <p:cNvCxnSpPr/>
          <p:nvPr/>
        </p:nvCxnSpPr>
        <p:spPr>
          <a:xfrm rot="5400000">
            <a:off x="3417094" y="5555456"/>
            <a:ext cx="222250" cy="15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11" name="Arc 42"/>
          <p:cNvSpPr>
            <a:spLocks noChangeAspect="1"/>
          </p:cNvSpPr>
          <p:nvPr/>
        </p:nvSpPr>
        <p:spPr bwMode="auto">
          <a:xfrm>
            <a:off x="3416300" y="4302126"/>
            <a:ext cx="76200" cy="73025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834655 h 21600"/>
              <a:gd name="T4" fmla="*/ 0 w 21600"/>
              <a:gd name="T5" fmla="*/ 834655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12" name="Arc 44"/>
          <p:cNvSpPr>
            <a:spLocks noChangeAspect="1"/>
          </p:cNvSpPr>
          <p:nvPr/>
        </p:nvSpPr>
        <p:spPr bwMode="auto">
          <a:xfrm flipH="1">
            <a:off x="3536950" y="4308476"/>
            <a:ext cx="69850" cy="73025"/>
          </a:xfrm>
          <a:custGeom>
            <a:avLst/>
            <a:gdLst>
              <a:gd name="T0" fmla="*/ 0 w 21600"/>
              <a:gd name="T1" fmla="*/ 0 h 21600"/>
              <a:gd name="T2" fmla="*/ 730453 w 21600"/>
              <a:gd name="T3" fmla="*/ 834655 h 21600"/>
              <a:gd name="T4" fmla="*/ 0 w 21600"/>
              <a:gd name="T5" fmla="*/ 834655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13" name="Arc 45"/>
          <p:cNvSpPr>
            <a:spLocks noChangeAspect="1"/>
          </p:cNvSpPr>
          <p:nvPr/>
        </p:nvSpPr>
        <p:spPr bwMode="auto">
          <a:xfrm flipV="1">
            <a:off x="3422650" y="5216526"/>
            <a:ext cx="69850" cy="73025"/>
          </a:xfrm>
          <a:custGeom>
            <a:avLst/>
            <a:gdLst>
              <a:gd name="T0" fmla="*/ 0 w 21600"/>
              <a:gd name="T1" fmla="*/ 0 h 21600"/>
              <a:gd name="T2" fmla="*/ 730453 w 21600"/>
              <a:gd name="T3" fmla="*/ 834655 h 21600"/>
              <a:gd name="T4" fmla="*/ 0 w 21600"/>
              <a:gd name="T5" fmla="*/ 834655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14" name="Arc 46"/>
          <p:cNvSpPr>
            <a:spLocks noChangeAspect="1"/>
          </p:cNvSpPr>
          <p:nvPr/>
        </p:nvSpPr>
        <p:spPr bwMode="auto">
          <a:xfrm flipH="1" flipV="1">
            <a:off x="3536951" y="5216526"/>
            <a:ext cx="73025" cy="73025"/>
          </a:xfrm>
          <a:custGeom>
            <a:avLst/>
            <a:gdLst>
              <a:gd name="T0" fmla="*/ 0 w 21600"/>
              <a:gd name="T1" fmla="*/ 0 h 21600"/>
              <a:gd name="T2" fmla="*/ 834655 w 21600"/>
              <a:gd name="T3" fmla="*/ 834655 h 21600"/>
              <a:gd name="T4" fmla="*/ 0 w 21600"/>
              <a:gd name="T5" fmla="*/ 834655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15" name="Freeform 47"/>
          <p:cNvSpPr>
            <a:spLocks/>
          </p:cNvSpPr>
          <p:nvPr/>
        </p:nvSpPr>
        <p:spPr bwMode="auto">
          <a:xfrm>
            <a:off x="3292476" y="4222751"/>
            <a:ext cx="460375" cy="85725"/>
          </a:xfrm>
          <a:custGeom>
            <a:avLst/>
            <a:gdLst>
              <a:gd name="T0" fmla="*/ 196572188 w 290"/>
              <a:gd name="T1" fmla="*/ 126007813 h 54"/>
              <a:gd name="T2" fmla="*/ 0 w 290"/>
              <a:gd name="T3" fmla="*/ 126007813 h 54"/>
              <a:gd name="T4" fmla="*/ 0 w 290"/>
              <a:gd name="T5" fmla="*/ 0 h 54"/>
              <a:gd name="T6" fmla="*/ 730845313 w 290"/>
              <a:gd name="T7" fmla="*/ 0 h 54"/>
              <a:gd name="T8" fmla="*/ 730845313 w 290"/>
              <a:gd name="T9" fmla="*/ 136088438 h 54"/>
              <a:gd name="T10" fmla="*/ 498990938 w 290"/>
              <a:gd name="T11" fmla="*/ 136088438 h 5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90"/>
              <a:gd name="T19" fmla="*/ 0 h 54"/>
              <a:gd name="T20" fmla="*/ 290 w 290"/>
              <a:gd name="T21" fmla="*/ 54 h 5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90" h="54">
                <a:moveTo>
                  <a:pt x="78" y="50"/>
                </a:moveTo>
                <a:lnTo>
                  <a:pt x="0" y="50"/>
                </a:lnTo>
                <a:lnTo>
                  <a:pt x="0" y="0"/>
                </a:lnTo>
                <a:lnTo>
                  <a:pt x="290" y="0"/>
                </a:lnTo>
                <a:lnTo>
                  <a:pt x="290" y="54"/>
                </a:lnTo>
                <a:lnTo>
                  <a:pt x="198" y="5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16" name="Freeform 48"/>
          <p:cNvSpPr>
            <a:spLocks/>
          </p:cNvSpPr>
          <p:nvPr/>
        </p:nvSpPr>
        <p:spPr bwMode="auto">
          <a:xfrm>
            <a:off x="3292476" y="5289551"/>
            <a:ext cx="460375" cy="79375"/>
          </a:xfrm>
          <a:custGeom>
            <a:avLst/>
            <a:gdLst>
              <a:gd name="T0" fmla="*/ 206652813 w 290"/>
              <a:gd name="T1" fmla="*/ 0 h 50"/>
              <a:gd name="T2" fmla="*/ 0 w 290"/>
              <a:gd name="T3" fmla="*/ 0 h 50"/>
              <a:gd name="T4" fmla="*/ 0 w 290"/>
              <a:gd name="T5" fmla="*/ 126007813 h 50"/>
              <a:gd name="T6" fmla="*/ 730845313 w 290"/>
              <a:gd name="T7" fmla="*/ 126007813 h 50"/>
              <a:gd name="T8" fmla="*/ 730845313 w 290"/>
              <a:gd name="T9" fmla="*/ 0 h 50"/>
              <a:gd name="T10" fmla="*/ 493950625 w 290"/>
              <a:gd name="T11" fmla="*/ 0 h 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90"/>
              <a:gd name="T19" fmla="*/ 0 h 50"/>
              <a:gd name="T20" fmla="*/ 290 w 290"/>
              <a:gd name="T21" fmla="*/ 50 h 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90" h="50">
                <a:moveTo>
                  <a:pt x="82" y="0"/>
                </a:moveTo>
                <a:lnTo>
                  <a:pt x="0" y="0"/>
                </a:lnTo>
                <a:lnTo>
                  <a:pt x="0" y="50"/>
                </a:lnTo>
                <a:lnTo>
                  <a:pt x="290" y="50"/>
                </a:lnTo>
                <a:lnTo>
                  <a:pt x="290" y="0"/>
                </a:lnTo>
                <a:lnTo>
                  <a:pt x="196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17" name="Line 49"/>
          <p:cNvSpPr>
            <a:spLocks noChangeShapeType="1"/>
          </p:cNvSpPr>
          <p:nvPr/>
        </p:nvSpPr>
        <p:spPr bwMode="auto">
          <a:xfrm>
            <a:off x="3492500" y="4375151"/>
            <a:ext cx="0" cy="8477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18" name="Line 50"/>
          <p:cNvSpPr>
            <a:spLocks noChangeShapeType="1"/>
          </p:cNvSpPr>
          <p:nvPr/>
        </p:nvSpPr>
        <p:spPr bwMode="auto">
          <a:xfrm>
            <a:off x="3536950" y="4371976"/>
            <a:ext cx="0" cy="8477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2" name="Straight Connector 46"/>
          <p:cNvCxnSpPr/>
          <p:nvPr/>
        </p:nvCxnSpPr>
        <p:spPr>
          <a:xfrm rot="5400000">
            <a:off x="5042694" y="5542756"/>
            <a:ext cx="222250" cy="15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20" name="Group 106"/>
          <p:cNvGrpSpPr>
            <a:grpSpLocks/>
          </p:cNvGrpSpPr>
          <p:nvPr/>
        </p:nvGrpSpPr>
        <p:grpSpPr bwMode="auto">
          <a:xfrm>
            <a:off x="4927601" y="4219576"/>
            <a:ext cx="460375" cy="1146175"/>
            <a:chOff x="2144" y="2658"/>
            <a:chExt cx="290" cy="722"/>
          </a:xfrm>
        </p:grpSpPr>
        <p:sp>
          <p:nvSpPr>
            <p:cNvPr id="8256" name="Freeform 55"/>
            <p:cNvSpPr>
              <a:spLocks/>
            </p:cNvSpPr>
            <p:nvPr/>
          </p:nvSpPr>
          <p:spPr bwMode="auto">
            <a:xfrm>
              <a:off x="2144" y="2658"/>
              <a:ext cx="290" cy="720"/>
            </a:xfrm>
            <a:custGeom>
              <a:avLst/>
              <a:gdLst>
                <a:gd name="T0" fmla="*/ 82 w 290"/>
                <a:gd name="T1" fmla="*/ 48 h 720"/>
                <a:gd name="T2" fmla="*/ 0 w 290"/>
                <a:gd name="T3" fmla="*/ 48 h 720"/>
                <a:gd name="T4" fmla="*/ 0 w 290"/>
                <a:gd name="T5" fmla="*/ 0 h 720"/>
                <a:gd name="T6" fmla="*/ 288 w 290"/>
                <a:gd name="T7" fmla="*/ 0 h 720"/>
                <a:gd name="T8" fmla="*/ 288 w 290"/>
                <a:gd name="T9" fmla="*/ 52 h 720"/>
                <a:gd name="T10" fmla="*/ 188 w 290"/>
                <a:gd name="T11" fmla="*/ 52 h 720"/>
                <a:gd name="T12" fmla="*/ 178 w 290"/>
                <a:gd name="T13" fmla="*/ 58 h 720"/>
                <a:gd name="T14" fmla="*/ 161 w 290"/>
                <a:gd name="T15" fmla="*/ 68 h 720"/>
                <a:gd name="T16" fmla="*/ 154 w 290"/>
                <a:gd name="T17" fmla="*/ 80 h 720"/>
                <a:gd name="T18" fmla="*/ 154 w 290"/>
                <a:gd name="T19" fmla="*/ 630 h 720"/>
                <a:gd name="T20" fmla="*/ 162 w 290"/>
                <a:gd name="T21" fmla="*/ 654 h 720"/>
                <a:gd name="T22" fmla="*/ 178 w 290"/>
                <a:gd name="T23" fmla="*/ 664 h 720"/>
                <a:gd name="T24" fmla="*/ 188 w 290"/>
                <a:gd name="T25" fmla="*/ 670 h 720"/>
                <a:gd name="T26" fmla="*/ 290 w 290"/>
                <a:gd name="T27" fmla="*/ 670 h 720"/>
                <a:gd name="T28" fmla="*/ 290 w 290"/>
                <a:gd name="T29" fmla="*/ 720 h 720"/>
                <a:gd name="T30" fmla="*/ 0 w 290"/>
                <a:gd name="T31" fmla="*/ 720 h 720"/>
                <a:gd name="T32" fmla="*/ 0 w 290"/>
                <a:gd name="T33" fmla="*/ 672 h 720"/>
                <a:gd name="T34" fmla="*/ 88 w 290"/>
                <a:gd name="T35" fmla="*/ 672 h 720"/>
                <a:gd name="T36" fmla="*/ 106 w 290"/>
                <a:gd name="T37" fmla="*/ 664 h 720"/>
                <a:gd name="T38" fmla="*/ 122 w 290"/>
                <a:gd name="T39" fmla="*/ 648 h 720"/>
                <a:gd name="T40" fmla="*/ 124 w 290"/>
                <a:gd name="T41" fmla="*/ 630 h 720"/>
                <a:gd name="T42" fmla="*/ 124 w 290"/>
                <a:gd name="T43" fmla="*/ 80 h 720"/>
                <a:gd name="T44" fmla="*/ 114 w 290"/>
                <a:gd name="T45" fmla="*/ 66 h 720"/>
                <a:gd name="T46" fmla="*/ 104 w 290"/>
                <a:gd name="T47" fmla="*/ 60 h 720"/>
                <a:gd name="T48" fmla="*/ 82 w 290"/>
                <a:gd name="T49" fmla="*/ 48 h 7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90"/>
                <a:gd name="T76" fmla="*/ 0 h 720"/>
                <a:gd name="T77" fmla="*/ 290 w 290"/>
                <a:gd name="T78" fmla="*/ 720 h 7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90" h="720">
                  <a:moveTo>
                    <a:pt x="82" y="48"/>
                  </a:moveTo>
                  <a:lnTo>
                    <a:pt x="0" y="48"/>
                  </a:lnTo>
                  <a:lnTo>
                    <a:pt x="0" y="0"/>
                  </a:lnTo>
                  <a:lnTo>
                    <a:pt x="288" y="0"/>
                  </a:lnTo>
                  <a:lnTo>
                    <a:pt x="288" y="52"/>
                  </a:lnTo>
                  <a:lnTo>
                    <a:pt x="188" y="52"/>
                  </a:lnTo>
                  <a:lnTo>
                    <a:pt x="178" y="58"/>
                  </a:lnTo>
                  <a:lnTo>
                    <a:pt x="161" y="68"/>
                  </a:lnTo>
                  <a:lnTo>
                    <a:pt x="154" y="80"/>
                  </a:lnTo>
                  <a:lnTo>
                    <a:pt x="154" y="630"/>
                  </a:lnTo>
                  <a:lnTo>
                    <a:pt x="162" y="654"/>
                  </a:lnTo>
                  <a:lnTo>
                    <a:pt x="178" y="664"/>
                  </a:lnTo>
                  <a:lnTo>
                    <a:pt x="188" y="670"/>
                  </a:lnTo>
                  <a:lnTo>
                    <a:pt x="290" y="670"/>
                  </a:lnTo>
                  <a:lnTo>
                    <a:pt x="290" y="720"/>
                  </a:lnTo>
                  <a:lnTo>
                    <a:pt x="0" y="720"/>
                  </a:lnTo>
                  <a:lnTo>
                    <a:pt x="0" y="672"/>
                  </a:lnTo>
                  <a:lnTo>
                    <a:pt x="88" y="672"/>
                  </a:lnTo>
                  <a:lnTo>
                    <a:pt x="106" y="664"/>
                  </a:lnTo>
                  <a:lnTo>
                    <a:pt x="122" y="648"/>
                  </a:lnTo>
                  <a:lnTo>
                    <a:pt x="124" y="630"/>
                  </a:lnTo>
                  <a:lnTo>
                    <a:pt x="124" y="80"/>
                  </a:lnTo>
                  <a:lnTo>
                    <a:pt x="114" y="66"/>
                  </a:lnTo>
                  <a:lnTo>
                    <a:pt x="104" y="60"/>
                  </a:lnTo>
                  <a:lnTo>
                    <a:pt x="82" y="48"/>
                  </a:lnTo>
                  <a:close/>
                </a:path>
              </a:pathLst>
            </a:custGeom>
            <a:solidFill>
              <a:srgbClr val="9B2D1F">
                <a:alpha val="6313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57" name="Arc 57"/>
            <p:cNvSpPr>
              <a:spLocks noChangeAspect="1"/>
            </p:cNvSpPr>
            <p:nvPr/>
          </p:nvSpPr>
          <p:spPr bwMode="auto">
            <a:xfrm>
              <a:off x="2222" y="2708"/>
              <a:ext cx="48" cy="4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58" name="Arc 58"/>
            <p:cNvSpPr>
              <a:spLocks noChangeAspect="1"/>
            </p:cNvSpPr>
            <p:nvPr/>
          </p:nvSpPr>
          <p:spPr bwMode="auto">
            <a:xfrm flipH="1">
              <a:off x="2298" y="2712"/>
              <a:ext cx="44" cy="4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59" name="Arc 59"/>
            <p:cNvSpPr>
              <a:spLocks noChangeAspect="1"/>
            </p:cNvSpPr>
            <p:nvPr/>
          </p:nvSpPr>
          <p:spPr bwMode="auto">
            <a:xfrm flipV="1">
              <a:off x="2226" y="3284"/>
              <a:ext cx="44" cy="4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60" name="Arc 60"/>
            <p:cNvSpPr>
              <a:spLocks noChangeAspect="1"/>
            </p:cNvSpPr>
            <p:nvPr/>
          </p:nvSpPr>
          <p:spPr bwMode="auto">
            <a:xfrm flipH="1" flipV="1">
              <a:off x="2298" y="3284"/>
              <a:ext cx="46" cy="4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61" name="Freeform 61"/>
            <p:cNvSpPr>
              <a:spLocks/>
            </p:cNvSpPr>
            <p:nvPr/>
          </p:nvSpPr>
          <p:spPr bwMode="auto">
            <a:xfrm>
              <a:off x="2144" y="2658"/>
              <a:ext cx="290" cy="54"/>
            </a:xfrm>
            <a:custGeom>
              <a:avLst/>
              <a:gdLst>
                <a:gd name="T0" fmla="*/ 78 w 290"/>
                <a:gd name="T1" fmla="*/ 50 h 54"/>
                <a:gd name="T2" fmla="*/ 0 w 290"/>
                <a:gd name="T3" fmla="*/ 50 h 54"/>
                <a:gd name="T4" fmla="*/ 0 w 290"/>
                <a:gd name="T5" fmla="*/ 0 h 54"/>
                <a:gd name="T6" fmla="*/ 290 w 290"/>
                <a:gd name="T7" fmla="*/ 0 h 54"/>
                <a:gd name="T8" fmla="*/ 290 w 290"/>
                <a:gd name="T9" fmla="*/ 54 h 54"/>
                <a:gd name="T10" fmla="*/ 198 w 290"/>
                <a:gd name="T11" fmla="*/ 54 h 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0"/>
                <a:gd name="T19" fmla="*/ 0 h 54"/>
                <a:gd name="T20" fmla="*/ 290 w 290"/>
                <a:gd name="T21" fmla="*/ 54 h 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0" h="54">
                  <a:moveTo>
                    <a:pt x="78" y="50"/>
                  </a:moveTo>
                  <a:lnTo>
                    <a:pt x="0" y="50"/>
                  </a:lnTo>
                  <a:lnTo>
                    <a:pt x="0" y="0"/>
                  </a:lnTo>
                  <a:lnTo>
                    <a:pt x="290" y="0"/>
                  </a:lnTo>
                  <a:lnTo>
                    <a:pt x="290" y="54"/>
                  </a:lnTo>
                  <a:lnTo>
                    <a:pt x="198" y="5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2" name="Freeform 62"/>
            <p:cNvSpPr>
              <a:spLocks/>
            </p:cNvSpPr>
            <p:nvPr/>
          </p:nvSpPr>
          <p:spPr bwMode="auto">
            <a:xfrm>
              <a:off x="2144" y="3330"/>
              <a:ext cx="290" cy="50"/>
            </a:xfrm>
            <a:custGeom>
              <a:avLst/>
              <a:gdLst>
                <a:gd name="T0" fmla="*/ 82 w 290"/>
                <a:gd name="T1" fmla="*/ 0 h 50"/>
                <a:gd name="T2" fmla="*/ 0 w 290"/>
                <a:gd name="T3" fmla="*/ 0 h 50"/>
                <a:gd name="T4" fmla="*/ 0 w 290"/>
                <a:gd name="T5" fmla="*/ 50 h 50"/>
                <a:gd name="T6" fmla="*/ 290 w 290"/>
                <a:gd name="T7" fmla="*/ 50 h 50"/>
                <a:gd name="T8" fmla="*/ 290 w 290"/>
                <a:gd name="T9" fmla="*/ 0 h 50"/>
                <a:gd name="T10" fmla="*/ 196 w 290"/>
                <a:gd name="T11" fmla="*/ 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0"/>
                <a:gd name="T19" fmla="*/ 0 h 50"/>
                <a:gd name="T20" fmla="*/ 290 w 290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0" h="50">
                  <a:moveTo>
                    <a:pt x="82" y="0"/>
                  </a:moveTo>
                  <a:lnTo>
                    <a:pt x="0" y="0"/>
                  </a:lnTo>
                  <a:lnTo>
                    <a:pt x="0" y="50"/>
                  </a:lnTo>
                  <a:lnTo>
                    <a:pt x="290" y="50"/>
                  </a:lnTo>
                  <a:lnTo>
                    <a:pt x="290" y="0"/>
                  </a:lnTo>
                  <a:lnTo>
                    <a:pt x="196" y="0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3" name="Line 63"/>
            <p:cNvSpPr>
              <a:spLocks noChangeShapeType="1"/>
            </p:cNvSpPr>
            <p:nvPr/>
          </p:nvSpPr>
          <p:spPr bwMode="auto">
            <a:xfrm>
              <a:off x="2270" y="2754"/>
              <a:ext cx="0" cy="534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64" name="Line 64"/>
            <p:cNvSpPr>
              <a:spLocks noChangeShapeType="1"/>
            </p:cNvSpPr>
            <p:nvPr/>
          </p:nvSpPr>
          <p:spPr bwMode="auto">
            <a:xfrm>
              <a:off x="2298" y="2752"/>
              <a:ext cx="0" cy="534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221" name="Group 66"/>
          <p:cNvGrpSpPr>
            <a:grpSpLocks/>
          </p:cNvGrpSpPr>
          <p:nvPr/>
        </p:nvGrpSpPr>
        <p:grpSpPr bwMode="auto">
          <a:xfrm>
            <a:off x="6559551" y="4225926"/>
            <a:ext cx="460375" cy="1444625"/>
            <a:chOff x="1010" y="2660"/>
            <a:chExt cx="290" cy="910"/>
          </a:xfrm>
        </p:grpSpPr>
        <p:sp>
          <p:nvSpPr>
            <p:cNvPr id="8246" name="Freeform 67"/>
            <p:cNvSpPr>
              <a:spLocks/>
            </p:cNvSpPr>
            <p:nvPr/>
          </p:nvSpPr>
          <p:spPr bwMode="auto">
            <a:xfrm>
              <a:off x="1010" y="2660"/>
              <a:ext cx="290" cy="720"/>
            </a:xfrm>
            <a:custGeom>
              <a:avLst/>
              <a:gdLst>
                <a:gd name="T0" fmla="*/ 82 w 290"/>
                <a:gd name="T1" fmla="*/ 48 h 720"/>
                <a:gd name="T2" fmla="*/ 0 w 290"/>
                <a:gd name="T3" fmla="*/ 48 h 720"/>
                <a:gd name="T4" fmla="*/ 0 w 290"/>
                <a:gd name="T5" fmla="*/ 0 h 720"/>
                <a:gd name="T6" fmla="*/ 288 w 290"/>
                <a:gd name="T7" fmla="*/ 0 h 720"/>
                <a:gd name="T8" fmla="*/ 288 w 290"/>
                <a:gd name="T9" fmla="*/ 52 h 720"/>
                <a:gd name="T10" fmla="*/ 188 w 290"/>
                <a:gd name="T11" fmla="*/ 52 h 720"/>
                <a:gd name="T12" fmla="*/ 178 w 290"/>
                <a:gd name="T13" fmla="*/ 58 h 720"/>
                <a:gd name="T14" fmla="*/ 161 w 290"/>
                <a:gd name="T15" fmla="*/ 68 h 720"/>
                <a:gd name="T16" fmla="*/ 154 w 290"/>
                <a:gd name="T17" fmla="*/ 80 h 720"/>
                <a:gd name="T18" fmla="*/ 154 w 290"/>
                <a:gd name="T19" fmla="*/ 630 h 720"/>
                <a:gd name="T20" fmla="*/ 162 w 290"/>
                <a:gd name="T21" fmla="*/ 654 h 720"/>
                <a:gd name="T22" fmla="*/ 178 w 290"/>
                <a:gd name="T23" fmla="*/ 664 h 720"/>
                <a:gd name="T24" fmla="*/ 188 w 290"/>
                <a:gd name="T25" fmla="*/ 670 h 720"/>
                <a:gd name="T26" fmla="*/ 290 w 290"/>
                <a:gd name="T27" fmla="*/ 670 h 720"/>
                <a:gd name="T28" fmla="*/ 290 w 290"/>
                <a:gd name="T29" fmla="*/ 720 h 720"/>
                <a:gd name="T30" fmla="*/ 0 w 290"/>
                <a:gd name="T31" fmla="*/ 720 h 720"/>
                <a:gd name="T32" fmla="*/ 0 w 290"/>
                <a:gd name="T33" fmla="*/ 672 h 720"/>
                <a:gd name="T34" fmla="*/ 88 w 290"/>
                <a:gd name="T35" fmla="*/ 672 h 720"/>
                <a:gd name="T36" fmla="*/ 106 w 290"/>
                <a:gd name="T37" fmla="*/ 664 h 720"/>
                <a:gd name="T38" fmla="*/ 122 w 290"/>
                <a:gd name="T39" fmla="*/ 648 h 720"/>
                <a:gd name="T40" fmla="*/ 124 w 290"/>
                <a:gd name="T41" fmla="*/ 630 h 720"/>
                <a:gd name="T42" fmla="*/ 124 w 290"/>
                <a:gd name="T43" fmla="*/ 80 h 720"/>
                <a:gd name="T44" fmla="*/ 114 w 290"/>
                <a:gd name="T45" fmla="*/ 66 h 720"/>
                <a:gd name="T46" fmla="*/ 104 w 290"/>
                <a:gd name="T47" fmla="*/ 60 h 720"/>
                <a:gd name="T48" fmla="*/ 82 w 290"/>
                <a:gd name="T49" fmla="*/ 48 h 7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90"/>
                <a:gd name="T76" fmla="*/ 0 h 720"/>
                <a:gd name="T77" fmla="*/ 290 w 290"/>
                <a:gd name="T78" fmla="*/ 720 h 7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90" h="720">
                  <a:moveTo>
                    <a:pt x="82" y="48"/>
                  </a:moveTo>
                  <a:lnTo>
                    <a:pt x="0" y="48"/>
                  </a:lnTo>
                  <a:lnTo>
                    <a:pt x="0" y="0"/>
                  </a:lnTo>
                  <a:lnTo>
                    <a:pt x="288" y="0"/>
                  </a:lnTo>
                  <a:lnTo>
                    <a:pt x="288" y="52"/>
                  </a:lnTo>
                  <a:lnTo>
                    <a:pt x="188" y="52"/>
                  </a:lnTo>
                  <a:lnTo>
                    <a:pt x="178" y="58"/>
                  </a:lnTo>
                  <a:lnTo>
                    <a:pt x="161" y="68"/>
                  </a:lnTo>
                  <a:lnTo>
                    <a:pt x="154" y="80"/>
                  </a:lnTo>
                  <a:lnTo>
                    <a:pt x="154" y="630"/>
                  </a:lnTo>
                  <a:lnTo>
                    <a:pt x="162" y="654"/>
                  </a:lnTo>
                  <a:lnTo>
                    <a:pt x="178" y="664"/>
                  </a:lnTo>
                  <a:lnTo>
                    <a:pt x="188" y="670"/>
                  </a:lnTo>
                  <a:lnTo>
                    <a:pt x="290" y="670"/>
                  </a:lnTo>
                  <a:lnTo>
                    <a:pt x="290" y="720"/>
                  </a:lnTo>
                  <a:lnTo>
                    <a:pt x="0" y="720"/>
                  </a:lnTo>
                  <a:lnTo>
                    <a:pt x="0" y="672"/>
                  </a:lnTo>
                  <a:lnTo>
                    <a:pt x="88" y="672"/>
                  </a:lnTo>
                  <a:lnTo>
                    <a:pt x="106" y="664"/>
                  </a:lnTo>
                  <a:lnTo>
                    <a:pt x="122" y="648"/>
                  </a:lnTo>
                  <a:lnTo>
                    <a:pt x="124" y="630"/>
                  </a:lnTo>
                  <a:lnTo>
                    <a:pt x="124" y="80"/>
                  </a:lnTo>
                  <a:lnTo>
                    <a:pt x="114" y="66"/>
                  </a:lnTo>
                  <a:lnTo>
                    <a:pt x="104" y="60"/>
                  </a:lnTo>
                  <a:lnTo>
                    <a:pt x="82" y="4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cxnSp>
          <p:nvCxnSpPr>
            <p:cNvPr id="3" name="Straight Connector 46"/>
            <p:cNvCxnSpPr/>
            <p:nvPr/>
          </p:nvCxnSpPr>
          <p:spPr>
            <a:xfrm rot="5400000">
              <a:off x="1089" y="3499"/>
              <a:ext cx="140" cy="1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48" name="Arc 69"/>
            <p:cNvSpPr>
              <a:spLocks noChangeAspect="1"/>
            </p:cNvSpPr>
            <p:nvPr/>
          </p:nvSpPr>
          <p:spPr bwMode="auto">
            <a:xfrm>
              <a:off x="1088" y="2710"/>
              <a:ext cx="48" cy="4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49" name="Arc 70"/>
            <p:cNvSpPr>
              <a:spLocks noChangeAspect="1"/>
            </p:cNvSpPr>
            <p:nvPr/>
          </p:nvSpPr>
          <p:spPr bwMode="auto">
            <a:xfrm flipH="1">
              <a:off x="1164" y="2714"/>
              <a:ext cx="44" cy="4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50" name="Arc 71"/>
            <p:cNvSpPr>
              <a:spLocks noChangeAspect="1"/>
            </p:cNvSpPr>
            <p:nvPr/>
          </p:nvSpPr>
          <p:spPr bwMode="auto">
            <a:xfrm flipV="1">
              <a:off x="1092" y="3286"/>
              <a:ext cx="44" cy="4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51" name="Arc 72"/>
            <p:cNvSpPr>
              <a:spLocks noChangeAspect="1"/>
            </p:cNvSpPr>
            <p:nvPr/>
          </p:nvSpPr>
          <p:spPr bwMode="auto">
            <a:xfrm flipH="1" flipV="1">
              <a:off x="1164" y="3286"/>
              <a:ext cx="46" cy="4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52" name="Freeform 73"/>
            <p:cNvSpPr>
              <a:spLocks/>
            </p:cNvSpPr>
            <p:nvPr/>
          </p:nvSpPr>
          <p:spPr bwMode="auto">
            <a:xfrm>
              <a:off x="1010" y="2660"/>
              <a:ext cx="290" cy="54"/>
            </a:xfrm>
            <a:custGeom>
              <a:avLst/>
              <a:gdLst>
                <a:gd name="T0" fmla="*/ 78 w 290"/>
                <a:gd name="T1" fmla="*/ 50 h 54"/>
                <a:gd name="T2" fmla="*/ 0 w 290"/>
                <a:gd name="T3" fmla="*/ 50 h 54"/>
                <a:gd name="T4" fmla="*/ 0 w 290"/>
                <a:gd name="T5" fmla="*/ 0 h 54"/>
                <a:gd name="T6" fmla="*/ 290 w 290"/>
                <a:gd name="T7" fmla="*/ 0 h 54"/>
                <a:gd name="T8" fmla="*/ 290 w 290"/>
                <a:gd name="T9" fmla="*/ 54 h 54"/>
                <a:gd name="T10" fmla="*/ 198 w 290"/>
                <a:gd name="T11" fmla="*/ 54 h 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0"/>
                <a:gd name="T19" fmla="*/ 0 h 54"/>
                <a:gd name="T20" fmla="*/ 290 w 290"/>
                <a:gd name="T21" fmla="*/ 54 h 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0" h="54">
                  <a:moveTo>
                    <a:pt x="78" y="50"/>
                  </a:moveTo>
                  <a:lnTo>
                    <a:pt x="0" y="50"/>
                  </a:lnTo>
                  <a:lnTo>
                    <a:pt x="0" y="0"/>
                  </a:lnTo>
                  <a:lnTo>
                    <a:pt x="290" y="0"/>
                  </a:lnTo>
                  <a:lnTo>
                    <a:pt x="290" y="54"/>
                  </a:lnTo>
                  <a:lnTo>
                    <a:pt x="198" y="5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53" name="Freeform 74"/>
            <p:cNvSpPr>
              <a:spLocks/>
            </p:cNvSpPr>
            <p:nvPr/>
          </p:nvSpPr>
          <p:spPr bwMode="auto">
            <a:xfrm>
              <a:off x="1010" y="3332"/>
              <a:ext cx="290" cy="50"/>
            </a:xfrm>
            <a:custGeom>
              <a:avLst/>
              <a:gdLst>
                <a:gd name="T0" fmla="*/ 82 w 290"/>
                <a:gd name="T1" fmla="*/ 0 h 50"/>
                <a:gd name="T2" fmla="*/ 0 w 290"/>
                <a:gd name="T3" fmla="*/ 0 h 50"/>
                <a:gd name="T4" fmla="*/ 0 w 290"/>
                <a:gd name="T5" fmla="*/ 50 h 50"/>
                <a:gd name="T6" fmla="*/ 290 w 290"/>
                <a:gd name="T7" fmla="*/ 50 h 50"/>
                <a:gd name="T8" fmla="*/ 290 w 290"/>
                <a:gd name="T9" fmla="*/ 0 h 50"/>
                <a:gd name="T10" fmla="*/ 196 w 290"/>
                <a:gd name="T11" fmla="*/ 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0"/>
                <a:gd name="T19" fmla="*/ 0 h 50"/>
                <a:gd name="T20" fmla="*/ 290 w 290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0" h="50">
                  <a:moveTo>
                    <a:pt x="82" y="0"/>
                  </a:moveTo>
                  <a:lnTo>
                    <a:pt x="0" y="0"/>
                  </a:lnTo>
                  <a:lnTo>
                    <a:pt x="0" y="50"/>
                  </a:lnTo>
                  <a:lnTo>
                    <a:pt x="290" y="50"/>
                  </a:lnTo>
                  <a:lnTo>
                    <a:pt x="290" y="0"/>
                  </a:lnTo>
                  <a:lnTo>
                    <a:pt x="196" y="0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54" name="Line 75"/>
            <p:cNvSpPr>
              <a:spLocks noChangeShapeType="1"/>
            </p:cNvSpPr>
            <p:nvPr/>
          </p:nvSpPr>
          <p:spPr bwMode="auto">
            <a:xfrm>
              <a:off x="1136" y="2756"/>
              <a:ext cx="0" cy="534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55" name="Line 76"/>
            <p:cNvSpPr>
              <a:spLocks noChangeShapeType="1"/>
            </p:cNvSpPr>
            <p:nvPr/>
          </p:nvSpPr>
          <p:spPr bwMode="auto">
            <a:xfrm>
              <a:off x="1164" y="2754"/>
              <a:ext cx="0" cy="534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cxnSp>
        <p:nvCxnSpPr>
          <p:cNvPr id="4" name="Straight Connector 46"/>
          <p:cNvCxnSpPr/>
          <p:nvPr/>
        </p:nvCxnSpPr>
        <p:spPr>
          <a:xfrm rot="5400000">
            <a:off x="8385969" y="5564981"/>
            <a:ext cx="222250" cy="15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23" name="Line 89"/>
          <p:cNvSpPr>
            <a:spLocks noChangeShapeType="1"/>
          </p:cNvSpPr>
          <p:nvPr/>
        </p:nvSpPr>
        <p:spPr bwMode="auto">
          <a:xfrm>
            <a:off x="2752725" y="5543550"/>
            <a:ext cx="7810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4" name="Line 90"/>
          <p:cNvSpPr>
            <a:spLocks noChangeShapeType="1"/>
          </p:cNvSpPr>
          <p:nvPr/>
        </p:nvSpPr>
        <p:spPr bwMode="auto">
          <a:xfrm>
            <a:off x="3522664" y="5538788"/>
            <a:ext cx="1639887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5" name="Line 92"/>
          <p:cNvSpPr>
            <a:spLocks noChangeShapeType="1"/>
          </p:cNvSpPr>
          <p:nvPr/>
        </p:nvSpPr>
        <p:spPr bwMode="auto">
          <a:xfrm>
            <a:off x="5143500" y="5534025"/>
            <a:ext cx="16573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6" name="Line 93"/>
          <p:cNvSpPr>
            <a:spLocks noChangeShapeType="1"/>
          </p:cNvSpPr>
          <p:nvPr/>
        </p:nvSpPr>
        <p:spPr bwMode="auto">
          <a:xfrm>
            <a:off x="6791326" y="5534025"/>
            <a:ext cx="17049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7" name="Line 94"/>
          <p:cNvSpPr>
            <a:spLocks noChangeShapeType="1"/>
          </p:cNvSpPr>
          <p:nvPr/>
        </p:nvSpPr>
        <p:spPr bwMode="auto">
          <a:xfrm>
            <a:off x="8496300" y="5530850"/>
            <a:ext cx="8572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8" name="Line 97"/>
          <p:cNvSpPr>
            <a:spLocks noChangeShapeType="1"/>
          </p:cNvSpPr>
          <p:nvPr/>
        </p:nvSpPr>
        <p:spPr bwMode="auto">
          <a:xfrm flipV="1">
            <a:off x="4391025" y="3390900"/>
            <a:ext cx="0" cy="2667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9" name="Line 98"/>
          <p:cNvSpPr>
            <a:spLocks noChangeShapeType="1"/>
          </p:cNvSpPr>
          <p:nvPr/>
        </p:nvSpPr>
        <p:spPr bwMode="auto">
          <a:xfrm flipV="1">
            <a:off x="6000750" y="3371850"/>
            <a:ext cx="0" cy="2857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30" name="Line 99"/>
          <p:cNvSpPr>
            <a:spLocks noChangeShapeType="1"/>
          </p:cNvSpPr>
          <p:nvPr/>
        </p:nvSpPr>
        <p:spPr bwMode="auto">
          <a:xfrm>
            <a:off x="4381500" y="3571875"/>
            <a:ext cx="16192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31" name="Rectangle 101"/>
          <p:cNvSpPr>
            <a:spLocks noChangeArrowheads="1"/>
          </p:cNvSpPr>
          <p:nvPr/>
        </p:nvSpPr>
        <p:spPr bwMode="auto">
          <a:xfrm>
            <a:off x="7648575" y="3743326"/>
            <a:ext cx="1714500" cy="466725"/>
          </a:xfrm>
          <a:prstGeom prst="rect">
            <a:avLst/>
          </a:prstGeom>
          <a:solidFill>
            <a:schemeClr val="accent2">
              <a:alpha val="6313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32" name="Text Box 17"/>
          <p:cNvSpPr txBox="1">
            <a:spLocks noChangeArrowheads="1"/>
          </p:cNvSpPr>
          <p:nvPr/>
        </p:nvSpPr>
        <p:spPr bwMode="auto">
          <a:xfrm>
            <a:off x="8112125" y="3094038"/>
            <a:ext cx="1208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i="1">
                <a:solidFill>
                  <a:schemeClr val="bg1"/>
                </a:solidFill>
              </a:rPr>
              <a:t>b</a:t>
            </a:r>
            <a:r>
              <a:rPr lang="en-US" altLang="en-US" i="1" baseline="-25000">
                <a:solidFill>
                  <a:schemeClr val="bg1"/>
                </a:solidFill>
              </a:rPr>
              <a:t>eff</a:t>
            </a:r>
          </a:p>
        </p:txBody>
      </p:sp>
      <p:sp>
        <p:nvSpPr>
          <p:cNvPr id="8233" name="Line 103"/>
          <p:cNvSpPr>
            <a:spLocks noChangeShapeType="1"/>
          </p:cNvSpPr>
          <p:nvPr/>
        </p:nvSpPr>
        <p:spPr bwMode="auto">
          <a:xfrm flipV="1">
            <a:off x="7658100" y="3394075"/>
            <a:ext cx="0" cy="2667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34" name="Line 104"/>
          <p:cNvSpPr>
            <a:spLocks noChangeShapeType="1"/>
          </p:cNvSpPr>
          <p:nvPr/>
        </p:nvSpPr>
        <p:spPr bwMode="auto">
          <a:xfrm flipV="1">
            <a:off x="9372600" y="3371850"/>
            <a:ext cx="0" cy="2857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35" name="Line 105"/>
          <p:cNvSpPr>
            <a:spLocks noChangeShapeType="1"/>
          </p:cNvSpPr>
          <p:nvPr/>
        </p:nvSpPr>
        <p:spPr bwMode="auto">
          <a:xfrm>
            <a:off x="7651750" y="3571875"/>
            <a:ext cx="17208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8236" name="Group 107"/>
          <p:cNvGrpSpPr>
            <a:grpSpLocks/>
          </p:cNvGrpSpPr>
          <p:nvPr/>
        </p:nvGrpSpPr>
        <p:grpSpPr bwMode="auto">
          <a:xfrm>
            <a:off x="8261351" y="4229101"/>
            <a:ext cx="460375" cy="1146175"/>
            <a:chOff x="2144" y="2658"/>
            <a:chExt cx="290" cy="722"/>
          </a:xfrm>
        </p:grpSpPr>
        <p:sp>
          <p:nvSpPr>
            <p:cNvPr id="8237" name="Freeform 108"/>
            <p:cNvSpPr>
              <a:spLocks/>
            </p:cNvSpPr>
            <p:nvPr/>
          </p:nvSpPr>
          <p:spPr bwMode="auto">
            <a:xfrm>
              <a:off x="2144" y="2658"/>
              <a:ext cx="290" cy="720"/>
            </a:xfrm>
            <a:custGeom>
              <a:avLst/>
              <a:gdLst>
                <a:gd name="T0" fmla="*/ 82 w 290"/>
                <a:gd name="T1" fmla="*/ 48 h 720"/>
                <a:gd name="T2" fmla="*/ 0 w 290"/>
                <a:gd name="T3" fmla="*/ 48 h 720"/>
                <a:gd name="T4" fmla="*/ 0 w 290"/>
                <a:gd name="T5" fmla="*/ 0 h 720"/>
                <a:gd name="T6" fmla="*/ 288 w 290"/>
                <a:gd name="T7" fmla="*/ 0 h 720"/>
                <a:gd name="T8" fmla="*/ 288 w 290"/>
                <a:gd name="T9" fmla="*/ 52 h 720"/>
                <a:gd name="T10" fmla="*/ 188 w 290"/>
                <a:gd name="T11" fmla="*/ 52 h 720"/>
                <a:gd name="T12" fmla="*/ 178 w 290"/>
                <a:gd name="T13" fmla="*/ 58 h 720"/>
                <a:gd name="T14" fmla="*/ 161 w 290"/>
                <a:gd name="T15" fmla="*/ 68 h 720"/>
                <a:gd name="T16" fmla="*/ 154 w 290"/>
                <a:gd name="T17" fmla="*/ 80 h 720"/>
                <a:gd name="T18" fmla="*/ 154 w 290"/>
                <a:gd name="T19" fmla="*/ 630 h 720"/>
                <a:gd name="T20" fmla="*/ 162 w 290"/>
                <a:gd name="T21" fmla="*/ 654 h 720"/>
                <a:gd name="T22" fmla="*/ 178 w 290"/>
                <a:gd name="T23" fmla="*/ 664 h 720"/>
                <a:gd name="T24" fmla="*/ 188 w 290"/>
                <a:gd name="T25" fmla="*/ 670 h 720"/>
                <a:gd name="T26" fmla="*/ 290 w 290"/>
                <a:gd name="T27" fmla="*/ 670 h 720"/>
                <a:gd name="T28" fmla="*/ 290 w 290"/>
                <a:gd name="T29" fmla="*/ 720 h 720"/>
                <a:gd name="T30" fmla="*/ 0 w 290"/>
                <a:gd name="T31" fmla="*/ 720 h 720"/>
                <a:gd name="T32" fmla="*/ 0 w 290"/>
                <a:gd name="T33" fmla="*/ 672 h 720"/>
                <a:gd name="T34" fmla="*/ 88 w 290"/>
                <a:gd name="T35" fmla="*/ 672 h 720"/>
                <a:gd name="T36" fmla="*/ 106 w 290"/>
                <a:gd name="T37" fmla="*/ 664 h 720"/>
                <a:gd name="T38" fmla="*/ 122 w 290"/>
                <a:gd name="T39" fmla="*/ 648 h 720"/>
                <a:gd name="T40" fmla="*/ 124 w 290"/>
                <a:gd name="T41" fmla="*/ 630 h 720"/>
                <a:gd name="T42" fmla="*/ 124 w 290"/>
                <a:gd name="T43" fmla="*/ 80 h 720"/>
                <a:gd name="T44" fmla="*/ 114 w 290"/>
                <a:gd name="T45" fmla="*/ 66 h 720"/>
                <a:gd name="T46" fmla="*/ 104 w 290"/>
                <a:gd name="T47" fmla="*/ 60 h 720"/>
                <a:gd name="T48" fmla="*/ 82 w 290"/>
                <a:gd name="T49" fmla="*/ 48 h 7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90"/>
                <a:gd name="T76" fmla="*/ 0 h 720"/>
                <a:gd name="T77" fmla="*/ 290 w 290"/>
                <a:gd name="T78" fmla="*/ 720 h 7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90" h="720">
                  <a:moveTo>
                    <a:pt x="82" y="48"/>
                  </a:moveTo>
                  <a:lnTo>
                    <a:pt x="0" y="48"/>
                  </a:lnTo>
                  <a:lnTo>
                    <a:pt x="0" y="0"/>
                  </a:lnTo>
                  <a:lnTo>
                    <a:pt x="288" y="0"/>
                  </a:lnTo>
                  <a:lnTo>
                    <a:pt x="288" y="52"/>
                  </a:lnTo>
                  <a:lnTo>
                    <a:pt x="188" y="52"/>
                  </a:lnTo>
                  <a:lnTo>
                    <a:pt x="178" y="58"/>
                  </a:lnTo>
                  <a:lnTo>
                    <a:pt x="161" y="68"/>
                  </a:lnTo>
                  <a:lnTo>
                    <a:pt x="154" y="80"/>
                  </a:lnTo>
                  <a:lnTo>
                    <a:pt x="154" y="630"/>
                  </a:lnTo>
                  <a:lnTo>
                    <a:pt x="162" y="654"/>
                  </a:lnTo>
                  <a:lnTo>
                    <a:pt x="178" y="664"/>
                  </a:lnTo>
                  <a:lnTo>
                    <a:pt x="188" y="670"/>
                  </a:lnTo>
                  <a:lnTo>
                    <a:pt x="290" y="670"/>
                  </a:lnTo>
                  <a:lnTo>
                    <a:pt x="290" y="720"/>
                  </a:lnTo>
                  <a:lnTo>
                    <a:pt x="0" y="720"/>
                  </a:lnTo>
                  <a:lnTo>
                    <a:pt x="0" y="672"/>
                  </a:lnTo>
                  <a:lnTo>
                    <a:pt x="88" y="672"/>
                  </a:lnTo>
                  <a:lnTo>
                    <a:pt x="106" y="664"/>
                  </a:lnTo>
                  <a:lnTo>
                    <a:pt x="122" y="648"/>
                  </a:lnTo>
                  <a:lnTo>
                    <a:pt x="124" y="630"/>
                  </a:lnTo>
                  <a:lnTo>
                    <a:pt x="124" y="80"/>
                  </a:lnTo>
                  <a:lnTo>
                    <a:pt x="114" y="66"/>
                  </a:lnTo>
                  <a:lnTo>
                    <a:pt x="104" y="60"/>
                  </a:lnTo>
                  <a:lnTo>
                    <a:pt x="82" y="48"/>
                  </a:lnTo>
                  <a:close/>
                </a:path>
              </a:pathLst>
            </a:custGeom>
            <a:solidFill>
              <a:srgbClr val="9B2D1F">
                <a:alpha val="6313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38" name="Arc 109"/>
            <p:cNvSpPr>
              <a:spLocks noChangeAspect="1"/>
            </p:cNvSpPr>
            <p:nvPr/>
          </p:nvSpPr>
          <p:spPr bwMode="auto">
            <a:xfrm>
              <a:off x="2222" y="2708"/>
              <a:ext cx="48" cy="4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39" name="Arc 110"/>
            <p:cNvSpPr>
              <a:spLocks noChangeAspect="1"/>
            </p:cNvSpPr>
            <p:nvPr/>
          </p:nvSpPr>
          <p:spPr bwMode="auto">
            <a:xfrm flipH="1">
              <a:off x="2298" y="2712"/>
              <a:ext cx="44" cy="4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40" name="Arc 111"/>
            <p:cNvSpPr>
              <a:spLocks noChangeAspect="1"/>
            </p:cNvSpPr>
            <p:nvPr/>
          </p:nvSpPr>
          <p:spPr bwMode="auto">
            <a:xfrm flipV="1">
              <a:off x="2226" y="3284"/>
              <a:ext cx="44" cy="4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41" name="Arc 112"/>
            <p:cNvSpPr>
              <a:spLocks noChangeAspect="1"/>
            </p:cNvSpPr>
            <p:nvPr/>
          </p:nvSpPr>
          <p:spPr bwMode="auto">
            <a:xfrm flipH="1" flipV="1">
              <a:off x="2298" y="3284"/>
              <a:ext cx="46" cy="4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42" name="Freeform 113"/>
            <p:cNvSpPr>
              <a:spLocks/>
            </p:cNvSpPr>
            <p:nvPr/>
          </p:nvSpPr>
          <p:spPr bwMode="auto">
            <a:xfrm>
              <a:off x="2144" y="2658"/>
              <a:ext cx="290" cy="54"/>
            </a:xfrm>
            <a:custGeom>
              <a:avLst/>
              <a:gdLst>
                <a:gd name="T0" fmla="*/ 78 w 290"/>
                <a:gd name="T1" fmla="*/ 50 h 54"/>
                <a:gd name="T2" fmla="*/ 0 w 290"/>
                <a:gd name="T3" fmla="*/ 50 h 54"/>
                <a:gd name="T4" fmla="*/ 0 w 290"/>
                <a:gd name="T5" fmla="*/ 0 h 54"/>
                <a:gd name="T6" fmla="*/ 290 w 290"/>
                <a:gd name="T7" fmla="*/ 0 h 54"/>
                <a:gd name="T8" fmla="*/ 290 w 290"/>
                <a:gd name="T9" fmla="*/ 54 h 54"/>
                <a:gd name="T10" fmla="*/ 198 w 290"/>
                <a:gd name="T11" fmla="*/ 54 h 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0"/>
                <a:gd name="T19" fmla="*/ 0 h 54"/>
                <a:gd name="T20" fmla="*/ 290 w 290"/>
                <a:gd name="T21" fmla="*/ 54 h 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0" h="54">
                  <a:moveTo>
                    <a:pt x="78" y="50"/>
                  </a:moveTo>
                  <a:lnTo>
                    <a:pt x="0" y="50"/>
                  </a:lnTo>
                  <a:lnTo>
                    <a:pt x="0" y="0"/>
                  </a:lnTo>
                  <a:lnTo>
                    <a:pt x="290" y="0"/>
                  </a:lnTo>
                  <a:lnTo>
                    <a:pt x="290" y="54"/>
                  </a:lnTo>
                  <a:lnTo>
                    <a:pt x="198" y="5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43" name="Freeform 114"/>
            <p:cNvSpPr>
              <a:spLocks/>
            </p:cNvSpPr>
            <p:nvPr/>
          </p:nvSpPr>
          <p:spPr bwMode="auto">
            <a:xfrm>
              <a:off x="2144" y="3330"/>
              <a:ext cx="290" cy="50"/>
            </a:xfrm>
            <a:custGeom>
              <a:avLst/>
              <a:gdLst>
                <a:gd name="T0" fmla="*/ 82 w 290"/>
                <a:gd name="T1" fmla="*/ 0 h 50"/>
                <a:gd name="T2" fmla="*/ 0 w 290"/>
                <a:gd name="T3" fmla="*/ 0 h 50"/>
                <a:gd name="T4" fmla="*/ 0 w 290"/>
                <a:gd name="T5" fmla="*/ 50 h 50"/>
                <a:gd name="T6" fmla="*/ 290 w 290"/>
                <a:gd name="T7" fmla="*/ 50 h 50"/>
                <a:gd name="T8" fmla="*/ 290 w 290"/>
                <a:gd name="T9" fmla="*/ 0 h 50"/>
                <a:gd name="T10" fmla="*/ 196 w 290"/>
                <a:gd name="T11" fmla="*/ 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0"/>
                <a:gd name="T19" fmla="*/ 0 h 50"/>
                <a:gd name="T20" fmla="*/ 290 w 290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0" h="50">
                  <a:moveTo>
                    <a:pt x="82" y="0"/>
                  </a:moveTo>
                  <a:lnTo>
                    <a:pt x="0" y="0"/>
                  </a:lnTo>
                  <a:lnTo>
                    <a:pt x="0" y="50"/>
                  </a:lnTo>
                  <a:lnTo>
                    <a:pt x="290" y="50"/>
                  </a:lnTo>
                  <a:lnTo>
                    <a:pt x="290" y="0"/>
                  </a:lnTo>
                  <a:lnTo>
                    <a:pt x="196" y="0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44" name="Line 115"/>
            <p:cNvSpPr>
              <a:spLocks noChangeShapeType="1"/>
            </p:cNvSpPr>
            <p:nvPr/>
          </p:nvSpPr>
          <p:spPr bwMode="auto">
            <a:xfrm>
              <a:off x="2270" y="2754"/>
              <a:ext cx="0" cy="534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45" name="Line 116"/>
            <p:cNvSpPr>
              <a:spLocks noChangeShapeType="1"/>
            </p:cNvSpPr>
            <p:nvPr/>
          </p:nvSpPr>
          <p:spPr bwMode="auto">
            <a:xfrm>
              <a:off x="2298" y="2752"/>
              <a:ext cx="0" cy="534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579689" y="1103313"/>
            <a:ext cx="7418387" cy="493871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219" name="Text Box 22"/>
          <p:cNvSpPr txBox="1">
            <a:spLocks noChangeArrowheads="1"/>
          </p:cNvSpPr>
          <p:nvPr/>
        </p:nvSpPr>
        <p:spPr bwMode="auto">
          <a:xfrm>
            <a:off x="7739064" y="2197100"/>
            <a:ext cx="2300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i="1">
                <a:solidFill>
                  <a:schemeClr val="bg1"/>
                </a:solidFill>
              </a:rPr>
              <a:t>t</a:t>
            </a:r>
            <a:r>
              <a:rPr lang="en-US" altLang="en-US" i="1" baseline="-25000">
                <a:solidFill>
                  <a:schemeClr val="bg1"/>
                </a:solidFill>
              </a:rPr>
              <a:t>s</a:t>
            </a:r>
            <a:r>
              <a:rPr lang="en-US" altLang="en-US">
                <a:solidFill>
                  <a:schemeClr val="bg1"/>
                </a:solidFill>
              </a:rPr>
              <a:t>, slab thickness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9633110-E37D-4821-816B-D585F154781A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6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Composite Beam Theory</a:t>
            </a:r>
            <a:endParaRPr lang="en-US" dirty="0"/>
          </a:p>
        </p:txBody>
      </p:sp>
      <p:sp>
        <p:nvSpPr>
          <p:cNvPr id="9222" name="Freeform 23"/>
          <p:cNvSpPr>
            <a:spLocks/>
          </p:cNvSpPr>
          <p:nvPr/>
        </p:nvSpPr>
        <p:spPr bwMode="auto">
          <a:xfrm>
            <a:off x="4914900" y="2749550"/>
            <a:ext cx="679450" cy="2070100"/>
          </a:xfrm>
          <a:custGeom>
            <a:avLst/>
            <a:gdLst>
              <a:gd name="T0" fmla="*/ 5040313 w 428"/>
              <a:gd name="T1" fmla="*/ 176410938 h 1304"/>
              <a:gd name="T2" fmla="*/ 5040313 w 428"/>
              <a:gd name="T3" fmla="*/ 0 h 1304"/>
              <a:gd name="T4" fmla="*/ 1078626875 w 428"/>
              <a:gd name="T5" fmla="*/ 0 h 1304"/>
              <a:gd name="T6" fmla="*/ 1078626875 w 428"/>
              <a:gd name="T7" fmla="*/ 176410938 h 1304"/>
              <a:gd name="T8" fmla="*/ 715724375 w 428"/>
              <a:gd name="T9" fmla="*/ 176410938 h 1304"/>
              <a:gd name="T10" fmla="*/ 650200313 w 428"/>
              <a:gd name="T11" fmla="*/ 186491563 h 1304"/>
              <a:gd name="T12" fmla="*/ 594756875 w 428"/>
              <a:gd name="T13" fmla="*/ 246975313 h 1304"/>
              <a:gd name="T14" fmla="*/ 589716563 w 428"/>
              <a:gd name="T15" fmla="*/ 327620313 h 1304"/>
              <a:gd name="T16" fmla="*/ 589716563 w 428"/>
              <a:gd name="T17" fmla="*/ 2147483647 h 1304"/>
              <a:gd name="T18" fmla="*/ 609877813 w 428"/>
              <a:gd name="T19" fmla="*/ 2147483647 h 1304"/>
              <a:gd name="T20" fmla="*/ 660280938 w 428"/>
              <a:gd name="T21" fmla="*/ 2147483647 h 1304"/>
              <a:gd name="T22" fmla="*/ 725805000 w 428"/>
              <a:gd name="T23" fmla="*/ 2147483647 h 1304"/>
              <a:gd name="T24" fmla="*/ 1073586563 w 428"/>
              <a:gd name="T25" fmla="*/ 2147483647 h 1304"/>
              <a:gd name="T26" fmla="*/ 1073586563 w 428"/>
              <a:gd name="T27" fmla="*/ 2147483647 h 1304"/>
              <a:gd name="T28" fmla="*/ 0 w 428"/>
              <a:gd name="T29" fmla="*/ 2147483647 h 1304"/>
              <a:gd name="T30" fmla="*/ 0 w 428"/>
              <a:gd name="T31" fmla="*/ 2147483647 h 1304"/>
              <a:gd name="T32" fmla="*/ 367942813 w 428"/>
              <a:gd name="T33" fmla="*/ 2147483647 h 1304"/>
              <a:gd name="T34" fmla="*/ 420866888 w 428"/>
              <a:gd name="T35" fmla="*/ 2147483647 h 1304"/>
              <a:gd name="T36" fmla="*/ 483870000 w 428"/>
              <a:gd name="T37" fmla="*/ 2147483647 h 1304"/>
              <a:gd name="T38" fmla="*/ 493950625 w 428"/>
              <a:gd name="T39" fmla="*/ 2147483647 h 1304"/>
              <a:gd name="T40" fmla="*/ 493950625 w 428"/>
              <a:gd name="T41" fmla="*/ 297378438 h 1304"/>
              <a:gd name="T42" fmla="*/ 473789375 w 428"/>
              <a:gd name="T43" fmla="*/ 241935000 h 1304"/>
              <a:gd name="T44" fmla="*/ 423386250 w 428"/>
              <a:gd name="T45" fmla="*/ 201612500 h 1304"/>
              <a:gd name="T46" fmla="*/ 337700938 w 428"/>
              <a:gd name="T47" fmla="*/ 171370625 h 1304"/>
              <a:gd name="T48" fmla="*/ 5040313 w 428"/>
              <a:gd name="T49" fmla="*/ 176410938 h 130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428"/>
              <a:gd name="T76" fmla="*/ 0 h 1304"/>
              <a:gd name="T77" fmla="*/ 428 w 428"/>
              <a:gd name="T78" fmla="*/ 1304 h 130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428" h="1304">
                <a:moveTo>
                  <a:pt x="2" y="70"/>
                </a:moveTo>
                <a:lnTo>
                  <a:pt x="2" y="0"/>
                </a:lnTo>
                <a:lnTo>
                  <a:pt x="428" y="0"/>
                </a:lnTo>
                <a:lnTo>
                  <a:pt x="428" y="70"/>
                </a:lnTo>
                <a:lnTo>
                  <a:pt x="284" y="70"/>
                </a:lnTo>
                <a:lnTo>
                  <a:pt x="258" y="74"/>
                </a:lnTo>
                <a:lnTo>
                  <a:pt x="236" y="98"/>
                </a:lnTo>
                <a:lnTo>
                  <a:pt x="234" y="130"/>
                </a:lnTo>
                <a:lnTo>
                  <a:pt x="234" y="1184"/>
                </a:lnTo>
                <a:lnTo>
                  <a:pt x="242" y="1206"/>
                </a:lnTo>
                <a:lnTo>
                  <a:pt x="262" y="1226"/>
                </a:lnTo>
                <a:lnTo>
                  <a:pt x="288" y="1236"/>
                </a:lnTo>
                <a:lnTo>
                  <a:pt x="426" y="1236"/>
                </a:lnTo>
                <a:lnTo>
                  <a:pt x="426" y="1304"/>
                </a:lnTo>
                <a:lnTo>
                  <a:pt x="0" y="1304"/>
                </a:lnTo>
                <a:lnTo>
                  <a:pt x="0" y="1236"/>
                </a:lnTo>
                <a:lnTo>
                  <a:pt x="146" y="1236"/>
                </a:lnTo>
                <a:lnTo>
                  <a:pt x="167" y="1224"/>
                </a:lnTo>
                <a:lnTo>
                  <a:pt x="192" y="1198"/>
                </a:lnTo>
                <a:lnTo>
                  <a:pt x="196" y="1183"/>
                </a:lnTo>
                <a:lnTo>
                  <a:pt x="196" y="118"/>
                </a:lnTo>
                <a:lnTo>
                  <a:pt x="188" y="96"/>
                </a:lnTo>
                <a:lnTo>
                  <a:pt x="168" y="80"/>
                </a:lnTo>
                <a:lnTo>
                  <a:pt x="134" y="68"/>
                </a:lnTo>
                <a:lnTo>
                  <a:pt x="2" y="70"/>
                </a:lnTo>
                <a:close/>
              </a:path>
            </a:pathLst>
          </a:custGeom>
          <a:solidFill>
            <a:srgbClr val="69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3" name="Arc 24"/>
          <p:cNvSpPr>
            <a:spLocks noChangeAspect="1"/>
          </p:cNvSpPr>
          <p:nvPr/>
        </p:nvSpPr>
        <p:spPr bwMode="auto">
          <a:xfrm>
            <a:off x="5126038" y="2863851"/>
            <a:ext cx="100012" cy="93663"/>
          </a:xfrm>
          <a:custGeom>
            <a:avLst/>
            <a:gdLst>
              <a:gd name="T0" fmla="*/ 0 w 21600"/>
              <a:gd name="T1" fmla="*/ 0 h 21600"/>
              <a:gd name="T2" fmla="*/ 2144118 w 21600"/>
              <a:gd name="T3" fmla="*/ 1761151 h 21600"/>
              <a:gd name="T4" fmla="*/ 0 w 21600"/>
              <a:gd name="T5" fmla="*/ 1761151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24" name="Arc 25"/>
          <p:cNvSpPr>
            <a:spLocks noChangeAspect="1"/>
          </p:cNvSpPr>
          <p:nvPr/>
        </p:nvSpPr>
        <p:spPr bwMode="auto">
          <a:xfrm flipH="1">
            <a:off x="5286375" y="2860675"/>
            <a:ext cx="84138" cy="90488"/>
          </a:xfrm>
          <a:custGeom>
            <a:avLst/>
            <a:gdLst>
              <a:gd name="T0" fmla="*/ 0 w 21600"/>
              <a:gd name="T1" fmla="*/ 0 h 21600"/>
              <a:gd name="T2" fmla="*/ 1276642 w 21600"/>
              <a:gd name="T3" fmla="*/ 1588056 h 21600"/>
              <a:gd name="T4" fmla="*/ 0 w 21600"/>
              <a:gd name="T5" fmla="*/ 1588056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25" name="Arc 26"/>
          <p:cNvSpPr>
            <a:spLocks noChangeAspect="1"/>
          </p:cNvSpPr>
          <p:nvPr/>
        </p:nvSpPr>
        <p:spPr bwMode="auto">
          <a:xfrm flipV="1">
            <a:off x="5129214" y="4608513"/>
            <a:ext cx="96837" cy="101600"/>
          </a:xfrm>
          <a:custGeom>
            <a:avLst/>
            <a:gdLst>
              <a:gd name="T0" fmla="*/ 0 w 21600"/>
              <a:gd name="T1" fmla="*/ 0 h 21600"/>
              <a:gd name="T2" fmla="*/ 1946330 w 21600"/>
              <a:gd name="T3" fmla="*/ 2247881 h 21600"/>
              <a:gd name="T4" fmla="*/ 0 w 21600"/>
              <a:gd name="T5" fmla="*/ 2247881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26" name="Arc 27"/>
          <p:cNvSpPr>
            <a:spLocks noChangeAspect="1"/>
          </p:cNvSpPr>
          <p:nvPr/>
        </p:nvSpPr>
        <p:spPr bwMode="auto">
          <a:xfrm flipH="1" flipV="1">
            <a:off x="5286376" y="4611689"/>
            <a:ext cx="93663" cy="98425"/>
          </a:xfrm>
          <a:custGeom>
            <a:avLst/>
            <a:gdLst>
              <a:gd name="T0" fmla="*/ 0 w 21600"/>
              <a:gd name="T1" fmla="*/ 0 h 21600"/>
              <a:gd name="T2" fmla="*/ 1761151 w 21600"/>
              <a:gd name="T3" fmla="*/ 2043658 h 21600"/>
              <a:gd name="T4" fmla="*/ 0 w 21600"/>
              <a:gd name="T5" fmla="*/ 2043658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27" name="Freeform 28"/>
          <p:cNvSpPr>
            <a:spLocks/>
          </p:cNvSpPr>
          <p:nvPr/>
        </p:nvSpPr>
        <p:spPr bwMode="auto">
          <a:xfrm>
            <a:off x="4914901" y="2752726"/>
            <a:ext cx="682625" cy="111125"/>
          </a:xfrm>
          <a:custGeom>
            <a:avLst/>
            <a:gdLst>
              <a:gd name="T0" fmla="*/ 342741250 w 430"/>
              <a:gd name="T1" fmla="*/ 176410938 h 70"/>
              <a:gd name="T2" fmla="*/ 0 w 430"/>
              <a:gd name="T3" fmla="*/ 176410938 h 70"/>
              <a:gd name="T4" fmla="*/ 0 w 430"/>
              <a:gd name="T5" fmla="*/ 0 h 70"/>
              <a:gd name="T6" fmla="*/ 1083667188 w 430"/>
              <a:gd name="T7" fmla="*/ 0 h 70"/>
              <a:gd name="T8" fmla="*/ 1083667188 w 430"/>
              <a:gd name="T9" fmla="*/ 176410938 h 70"/>
              <a:gd name="T10" fmla="*/ 695563125 w 430"/>
              <a:gd name="T11" fmla="*/ 176410938 h 7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30"/>
              <a:gd name="T19" fmla="*/ 0 h 70"/>
              <a:gd name="T20" fmla="*/ 430 w 430"/>
              <a:gd name="T21" fmla="*/ 70 h 7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30" h="70">
                <a:moveTo>
                  <a:pt x="136" y="70"/>
                </a:moveTo>
                <a:lnTo>
                  <a:pt x="0" y="70"/>
                </a:lnTo>
                <a:lnTo>
                  <a:pt x="0" y="0"/>
                </a:lnTo>
                <a:lnTo>
                  <a:pt x="430" y="0"/>
                </a:lnTo>
                <a:lnTo>
                  <a:pt x="430" y="70"/>
                </a:lnTo>
                <a:lnTo>
                  <a:pt x="276" y="70"/>
                </a:lnTo>
              </a:path>
            </a:pathLst>
          </a:custGeom>
          <a:noFill/>
          <a:ln w="28575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8" name="Freeform 29"/>
          <p:cNvSpPr>
            <a:spLocks/>
          </p:cNvSpPr>
          <p:nvPr/>
        </p:nvSpPr>
        <p:spPr bwMode="auto">
          <a:xfrm>
            <a:off x="4914900" y="4710113"/>
            <a:ext cx="679450" cy="114300"/>
          </a:xfrm>
          <a:custGeom>
            <a:avLst/>
            <a:gdLst>
              <a:gd name="T0" fmla="*/ 342741250 w 428"/>
              <a:gd name="T1" fmla="*/ 0 h 72"/>
              <a:gd name="T2" fmla="*/ 0 w 428"/>
              <a:gd name="T3" fmla="*/ 0 h 72"/>
              <a:gd name="T4" fmla="*/ 0 w 428"/>
              <a:gd name="T5" fmla="*/ 181451250 h 72"/>
              <a:gd name="T6" fmla="*/ 1078626875 w 428"/>
              <a:gd name="T7" fmla="*/ 181451250 h 72"/>
              <a:gd name="T8" fmla="*/ 1078626875 w 428"/>
              <a:gd name="T9" fmla="*/ 0 h 72"/>
              <a:gd name="T10" fmla="*/ 715724375 w 428"/>
              <a:gd name="T11" fmla="*/ 0 h 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28"/>
              <a:gd name="T19" fmla="*/ 0 h 72"/>
              <a:gd name="T20" fmla="*/ 428 w 428"/>
              <a:gd name="T21" fmla="*/ 72 h 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28" h="72">
                <a:moveTo>
                  <a:pt x="136" y="0"/>
                </a:moveTo>
                <a:lnTo>
                  <a:pt x="0" y="0"/>
                </a:lnTo>
                <a:lnTo>
                  <a:pt x="0" y="72"/>
                </a:lnTo>
                <a:lnTo>
                  <a:pt x="428" y="72"/>
                </a:lnTo>
                <a:lnTo>
                  <a:pt x="428" y="0"/>
                </a:lnTo>
                <a:lnTo>
                  <a:pt x="284" y="0"/>
                </a:lnTo>
              </a:path>
            </a:pathLst>
          </a:custGeom>
          <a:noFill/>
          <a:ln w="28575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9" name="Line 30"/>
          <p:cNvSpPr>
            <a:spLocks noChangeShapeType="1"/>
          </p:cNvSpPr>
          <p:nvPr/>
        </p:nvSpPr>
        <p:spPr bwMode="auto">
          <a:xfrm>
            <a:off x="5226050" y="2947989"/>
            <a:ext cx="0" cy="167322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0" name="Line 31"/>
          <p:cNvSpPr>
            <a:spLocks noChangeShapeType="1"/>
          </p:cNvSpPr>
          <p:nvPr/>
        </p:nvSpPr>
        <p:spPr bwMode="auto">
          <a:xfrm>
            <a:off x="5286375" y="2946401"/>
            <a:ext cx="0" cy="16748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9231" name="Group 32"/>
          <p:cNvGrpSpPr>
            <a:grpSpLocks/>
          </p:cNvGrpSpPr>
          <p:nvPr/>
        </p:nvGrpSpPr>
        <p:grpSpPr bwMode="auto">
          <a:xfrm>
            <a:off x="5130801" y="2282826"/>
            <a:ext cx="250825" cy="460375"/>
            <a:chOff x="912" y="1498"/>
            <a:chExt cx="158" cy="290"/>
          </a:xfrm>
        </p:grpSpPr>
        <p:sp>
          <p:nvSpPr>
            <p:cNvPr id="9244" name="Rectangle 33"/>
            <p:cNvSpPr>
              <a:spLocks noChangeArrowheads="1"/>
            </p:cNvSpPr>
            <p:nvPr/>
          </p:nvSpPr>
          <p:spPr bwMode="auto">
            <a:xfrm>
              <a:off x="912" y="1498"/>
              <a:ext cx="158" cy="44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245" name="Rectangle 34"/>
            <p:cNvSpPr>
              <a:spLocks noChangeArrowheads="1"/>
            </p:cNvSpPr>
            <p:nvPr/>
          </p:nvSpPr>
          <p:spPr bwMode="auto">
            <a:xfrm>
              <a:off x="968" y="1542"/>
              <a:ext cx="46" cy="246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9232" name="Rectangle 49" descr="Newsprint"/>
          <p:cNvSpPr>
            <a:spLocks noChangeArrowheads="1"/>
          </p:cNvSpPr>
          <p:nvPr/>
        </p:nvSpPr>
        <p:spPr bwMode="auto">
          <a:xfrm>
            <a:off x="2933700" y="2114550"/>
            <a:ext cx="4457700" cy="6286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28575">
            <a:solidFill>
              <a:schemeClr val="bg1"/>
            </a:solidFill>
            <a:miter lim="800000"/>
            <a:headEnd type="none" w="lg" len="lg"/>
            <a:tailEnd type="none" w="lg" len="lg"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9233" name="Group 50"/>
          <p:cNvGrpSpPr>
            <a:grpSpLocks/>
          </p:cNvGrpSpPr>
          <p:nvPr/>
        </p:nvGrpSpPr>
        <p:grpSpPr bwMode="auto">
          <a:xfrm>
            <a:off x="5126039" y="2282826"/>
            <a:ext cx="250825" cy="460375"/>
            <a:chOff x="912" y="1498"/>
            <a:chExt cx="158" cy="290"/>
          </a:xfrm>
        </p:grpSpPr>
        <p:sp>
          <p:nvSpPr>
            <p:cNvPr id="9242" name="Rectangle 51"/>
            <p:cNvSpPr>
              <a:spLocks noChangeArrowheads="1"/>
            </p:cNvSpPr>
            <p:nvPr/>
          </p:nvSpPr>
          <p:spPr bwMode="auto">
            <a:xfrm>
              <a:off x="912" y="1498"/>
              <a:ext cx="158" cy="44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243" name="Rectangle 52"/>
            <p:cNvSpPr>
              <a:spLocks noChangeArrowheads="1"/>
            </p:cNvSpPr>
            <p:nvPr/>
          </p:nvSpPr>
          <p:spPr bwMode="auto">
            <a:xfrm>
              <a:off x="968" y="1542"/>
              <a:ext cx="46" cy="246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9234" name="Line 53"/>
          <p:cNvSpPr>
            <a:spLocks noChangeShapeType="1"/>
          </p:cNvSpPr>
          <p:nvPr/>
        </p:nvSpPr>
        <p:spPr bwMode="auto">
          <a:xfrm flipV="1">
            <a:off x="2943225" y="1533526"/>
            <a:ext cx="0" cy="48577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5" name="Line 54"/>
          <p:cNvSpPr>
            <a:spLocks noChangeShapeType="1"/>
          </p:cNvSpPr>
          <p:nvPr/>
        </p:nvSpPr>
        <p:spPr bwMode="auto">
          <a:xfrm flipV="1">
            <a:off x="7372350" y="1571626"/>
            <a:ext cx="0" cy="44767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6" name="Line 55"/>
          <p:cNvSpPr>
            <a:spLocks noChangeShapeType="1"/>
          </p:cNvSpPr>
          <p:nvPr/>
        </p:nvSpPr>
        <p:spPr bwMode="auto">
          <a:xfrm>
            <a:off x="2933701" y="1866900"/>
            <a:ext cx="442912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7" name="Text Box 17"/>
          <p:cNvSpPr txBox="1">
            <a:spLocks noChangeArrowheads="1"/>
          </p:cNvSpPr>
          <p:nvPr/>
        </p:nvSpPr>
        <p:spPr bwMode="auto">
          <a:xfrm>
            <a:off x="4959350" y="1350963"/>
            <a:ext cx="1208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i="1">
                <a:solidFill>
                  <a:schemeClr val="bg1"/>
                </a:solidFill>
              </a:rPr>
              <a:t>b</a:t>
            </a:r>
            <a:r>
              <a:rPr lang="en-US" altLang="en-US" i="1" baseline="-25000">
                <a:solidFill>
                  <a:schemeClr val="bg1"/>
                </a:solidFill>
              </a:rPr>
              <a:t>eff</a:t>
            </a:r>
          </a:p>
        </p:txBody>
      </p:sp>
      <p:sp>
        <p:nvSpPr>
          <p:cNvPr id="9238" name="Line 57"/>
          <p:cNvSpPr>
            <a:spLocks noChangeShapeType="1"/>
          </p:cNvSpPr>
          <p:nvPr/>
        </p:nvSpPr>
        <p:spPr bwMode="auto">
          <a:xfrm>
            <a:off x="7505701" y="2114550"/>
            <a:ext cx="65722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9" name="Line 58"/>
          <p:cNvSpPr>
            <a:spLocks noChangeShapeType="1"/>
          </p:cNvSpPr>
          <p:nvPr/>
        </p:nvSpPr>
        <p:spPr bwMode="auto">
          <a:xfrm>
            <a:off x="7515225" y="2743200"/>
            <a:ext cx="6477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0" name="Line 59"/>
          <p:cNvSpPr>
            <a:spLocks noChangeShapeType="1"/>
          </p:cNvSpPr>
          <p:nvPr/>
        </p:nvSpPr>
        <p:spPr bwMode="auto">
          <a:xfrm>
            <a:off x="7648575" y="2114551"/>
            <a:ext cx="0" cy="61912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1" name="TextBox 28"/>
          <p:cNvSpPr txBox="1">
            <a:spLocks noChangeArrowheads="1"/>
          </p:cNvSpPr>
          <p:nvPr/>
        </p:nvSpPr>
        <p:spPr bwMode="auto">
          <a:xfrm>
            <a:off x="4037014" y="197971"/>
            <a:ext cx="4383087" cy="52322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solidFill>
                  <a:schemeClr val="bg1"/>
                </a:solidFill>
              </a:rPr>
              <a:t>Flat Soffit Slabs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7713663" y="1431925"/>
            <a:ext cx="2627312" cy="4262438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10243" name="Freeform 81"/>
          <p:cNvSpPr>
            <a:spLocks/>
          </p:cNvSpPr>
          <p:nvPr/>
        </p:nvSpPr>
        <p:spPr bwMode="auto">
          <a:xfrm>
            <a:off x="7929564" y="2543176"/>
            <a:ext cx="2147887" cy="328613"/>
          </a:xfrm>
          <a:custGeom>
            <a:avLst/>
            <a:gdLst>
              <a:gd name="T0" fmla="*/ 287297746 w 1353"/>
              <a:gd name="T1" fmla="*/ 521673931 h 207"/>
              <a:gd name="T2" fmla="*/ 287297746 w 1353"/>
              <a:gd name="T3" fmla="*/ 189012800 h 207"/>
              <a:gd name="T4" fmla="*/ 166330274 w 1353"/>
              <a:gd name="T5" fmla="*/ 219254721 h 207"/>
              <a:gd name="T6" fmla="*/ 52922475 w 1353"/>
              <a:gd name="T7" fmla="*/ 241935368 h 207"/>
              <a:gd name="T8" fmla="*/ 0 w 1353"/>
              <a:gd name="T9" fmla="*/ 234375682 h 207"/>
              <a:gd name="T10" fmla="*/ 75604670 w 1353"/>
              <a:gd name="T11" fmla="*/ 113407998 h 207"/>
              <a:gd name="T12" fmla="*/ 264615551 w 1353"/>
              <a:gd name="T13" fmla="*/ 0 h 207"/>
              <a:gd name="T14" fmla="*/ 2147483647 w 1353"/>
              <a:gd name="T15" fmla="*/ 0 h 207"/>
              <a:gd name="T16" fmla="*/ 2147483647 w 1353"/>
              <a:gd name="T17" fmla="*/ 105846724 h 207"/>
              <a:gd name="T18" fmla="*/ 2147483647 w 1353"/>
              <a:gd name="T19" fmla="*/ 196572487 h 207"/>
              <a:gd name="T20" fmla="*/ 2147483647 w 1353"/>
              <a:gd name="T21" fmla="*/ 272177289 h 207"/>
              <a:gd name="T22" fmla="*/ 2147483647 w 1353"/>
              <a:gd name="T23" fmla="*/ 234375682 h 207"/>
              <a:gd name="T24" fmla="*/ 2147483647 w 1353"/>
              <a:gd name="T25" fmla="*/ 211693447 h 207"/>
              <a:gd name="T26" fmla="*/ 2147483647 w 1353"/>
              <a:gd name="T27" fmla="*/ 521673931 h 207"/>
              <a:gd name="T28" fmla="*/ 287297746 w 1353"/>
              <a:gd name="T29" fmla="*/ 521673931 h 20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353"/>
              <a:gd name="T46" fmla="*/ 0 h 207"/>
              <a:gd name="T47" fmla="*/ 1353 w 1353"/>
              <a:gd name="T48" fmla="*/ 207 h 207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353" h="207">
                <a:moveTo>
                  <a:pt x="114" y="207"/>
                </a:moveTo>
                <a:lnTo>
                  <a:pt x="114" y="75"/>
                </a:lnTo>
                <a:lnTo>
                  <a:pt x="66" y="87"/>
                </a:lnTo>
                <a:lnTo>
                  <a:pt x="21" y="96"/>
                </a:lnTo>
                <a:lnTo>
                  <a:pt x="0" y="93"/>
                </a:lnTo>
                <a:lnTo>
                  <a:pt x="30" y="45"/>
                </a:lnTo>
                <a:lnTo>
                  <a:pt x="105" y="0"/>
                </a:lnTo>
                <a:lnTo>
                  <a:pt x="1338" y="0"/>
                </a:lnTo>
                <a:lnTo>
                  <a:pt x="1278" y="42"/>
                </a:lnTo>
                <a:lnTo>
                  <a:pt x="1236" y="78"/>
                </a:lnTo>
                <a:lnTo>
                  <a:pt x="1239" y="108"/>
                </a:lnTo>
                <a:lnTo>
                  <a:pt x="1314" y="93"/>
                </a:lnTo>
                <a:lnTo>
                  <a:pt x="1353" y="84"/>
                </a:lnTo>
                <a:lnTo>
                  <a:pt x="1353" y="207"/>
                </a:lnTo>
                <a:lnTo>
                  <a:pt x="114" y="207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lg" len="lg"/>
                <a:tailEnd type="none" w="lg" len="lg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4" name="Freeform 80"/>
          <p:cNvSpPr>
            <a:spLocks/>
          </p:cNvSpPr>
          <p:nvPr/>
        </p:nvSpPr>
        <p:spPr bwMode="auto">
          <a:xfrm>
            <a:off x="7858126" y="2876550"/>
            <a:ext cx="2447925" cy="2057400"/>
          </a:xfrm>
          <a:custGeom>
            <a:avLst/>
            <a:gdLst>
              <a:gd name="T0" fmla="*/ 400705638 w 1542"/>
              <a:gd name="T1" fmla="*/ 1323082825 h 1296"/>
              <a:gd name="T2" fmla="*/ 400705638 w 1542"/>
              <a:gd name="T3" fmla="*/ 0 h 1296"/>
              <a:gd name="T4" fmla="*/ 2147483647 w 1542"/>
              <a:gd name="T5" fmla="*/ 0 h 1296"/>
              <a:gd name="T6" fmla="*/ 2147483647 w 1542"/>
              <a:gd name="T7" fmla="*/ 1466730938 h 1296"/>
              <a:gd name="T8" fmla="*/ 2147483647 w 1542"/>
              <a:gd name="T9" fmla="*/ 1383566575 h 1296"/>
              <a:gd name="T10" fmla="*/ 2147483647 w 1542"/>
              <a:gd name="T11" fmla="*/ 1323082825 h 1296"/>
              <a:gd name="T12" fmla="*/ 2147483647 w 1542"/>
              <a:gd name="T13" fmla="*/ 1323082825 h 1296"/>
              <a:gd name="T14" fmla="*/ 2147483647 w 1542"/>
              <a:gd name="T15" fmla="*/ 1345763438 h 1296"/>
              <a:gd name="T16" fmla="*/ 2147483647 w 1542"/>
              <a:gd name="T17" fmla="*/ 1413808450 h 1296"/>
              <a:gd name="T18" fmla="*/ 2147483647 w 1542"/>
              <a:gd name="T19" fmla="*/ 1512093750 h 1296"/>
              <a:gd name="T20" fmla="*/ 2147483647 w 1542"/>
              <a:gd name="T21" fmla="*/ 1776710950 h 1296"/>
              <a:gd name="T22" fmla="*/ 2147483647 w 1542"/>
              <a:gd name="T23" fmla="*/ 1943041263 h 1296"/>
              <a:gd name="T24" fmla="*/ 2147483647 w 1542"/>
              <a:gd name="T25" fmla="*/ 2026205625 h 1296"/>
              <a:gd name="T26" fmla="*/ 2147483647 w 1542"/>
              <a:gd name="T27" fmla="*/ 2079129700 h 1296"/>
              <a:gd name="T28" fmla="*/ 2147483647 w 1542"/>
              <a:gd name="T29" fmla="*/ 2041326563 h 1296"/>
              <a:gd name="T30" fmla="*/ 2147483647 w 1542"/>
              <a:gd name="T31" fmla="*/ 2033766888 h 1296"/>
              <a:gd name="T32" fmla="*/ 2147483647 w 1542"/>
              <a:gd name="T33" fmla="*/ 2147483647 h 1296"/>
              <a:gd name="T34" fmla="*/ 385584700 w 1542"/>
              <a:gd name="T35" fmla="*/ 2147483647 h 1296"/>
              <a:gd name="T36" fmla="*/ 385584700 w 1542"/>
              <a:gd name="T37" fmla="*/ 1882557513 h 1296"/>
              <a:gd name="T38" fmla="*/ 173891575 w 1542"/>
              <a:gd name="T39" fmla="*/ 1920359063 h 1296"/>
              <a:gd name="T40" fmla="*/ 45362813 w 1542"/>
              <a:gd name="T41" fmla="*/ 1935480000 h 1296"/>
              <a:gd name="T42" fmla="*/ 0 w 1542"/>
              <a:gd name="T43" fmla="*/ 1927920325 h 1296"/>
              <a:gd name="T44" fmla="*/ 15120938 w 1542"/>
              <a:gd name="T45" fmla="*/ 1852315638 h 1296"/>
              <a:gd name="T46" fmla="*/ 733366263 w 1542"/>
              <a:gd name="T47" fmla="*/ 1360884375 h 1296"/>
              <a:gd name="T48" fmla="*/ 778729075 w 1542"/>
              <a:gd name="T49" fmla="*/ 1270158750 h 1296"/>
              <a:gd name="T50" fmla="*/ 786288750 w 1542"/>
              <a:gd name="T51" fmla="*/ 1202115325 h 1296"/>
              <a:gd name="T52" fmla="*/ 740925938 w 1542"/>
              <a:gd name="T53" fmla="*/ 1171873450 h 1296"/>
              <a:gd name="T54" fmla="*/ 657761575 w 1542"/>
              <a:gd name="T55" fmla="*/ 1171873450 h 1296"/>
              <a:gd name="T56" fmla="*/ 468749063 w 1542"/>
              <a:gd name="T57" fmla="*/ 1262599075 h 1296"/>
              <a:gd name="T58" fmla="*/ 400705638 w 1542"/>
              <a:gd name="T59" fmla="*/ 1323082825 h 129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542"/>
              <a:gd name="T91" fmla="*/ 0 h 1296"/>
              <a:gd name="T92" fmla="*/ 1542 w 1542"/>
              <a:gd name="T93" fmla="*/ 1296 h 129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542" h="1296">
                <a:moveTo>
                  <a:pt x="159" y="525"/>
                </a:moveTo>
                <a:lnTo>
                  <a:pt x="159" y="0"/>
                </a:lnTo>
                <a:lnTo>
                  <a:pt x="1389" y="0"/>
                </a:lnTo>
                <a:lnTo>
                  <a:pt x="1389" y="582"/>
                </a:lnTo>
                <a:lnTo>
                  <a:pt x="1449" y="549"/>
                </a:lnTo>
                <a:lnTo>
                  <a:pt x="1488" y="525"/>
                </a:lnTo>
                <a:lnTo>
                  <a:pt x="1515" y="525"/>
                </a:lnTo>
                <a:lnTo>
                  <a:pt x="1539" y="534"/>
                </a:lnTo>
                <a:lnTo>
                  <a:pt x="1542" y="561"/>
                </a:lnTo>
                <a:lnTo>
                  <a:pt x="1521" y="600"/>
                </a:lnTo>
                <a:lnTo>
                  <a:pt x="1365" y="705"/>
                </a:lnTo>
                <a:lnTo>
                  <a:pt x="1263" y="771"/>
                </a:lnTo>
                <a:lnTo>
                  <a:pt x="1230" y="804"/>
                </a:lnTo>
                <a:lnTo>
                  <a:pt x="1254" y="825"/>
                </a:lnTo>
                <a:lnTo>
                  <a:pt x="1356" y="810"/>
                </a:lnTo>
                <a:lnTo>
                  <a:pt x="1395" y="807"/>
                </a:lnTo>
                <a:lnTo>
                  <a:pt x="1395" y="1296"/>
                </a:lnTo>
                <a:lnTo>
                  <a:pt x="153" y="1296"/>
                </a:lnTo>
                <a:lnTo>
                  <a:pt x="153" y="747"/>
                </a:lnTo>
                <a:lnTo>
                  <a:pt x="69" y="762"/>
                </a:lnTo>
                <a:lnTo>
                  <a:pt x="18" y="768"/>
                </a:lnTo>
                <a:lnTo>
                  <a:pt x="0" y="765"/>
                </a:lnTo>
                <a:lnTo>
                  <a:pt x="6" y="735"/>
                </a:lnTo>
                <a:lnTo>
                  <a:pt x="291" y="540"/>
                </a:lnTo>
                <a:lnTo>
                  <a:pt x="309" y="504"/>
                </a:lnTo>
                <a:lnTo>
                  <a:pt x="312" y="477"/>
                </a:lnTo>
                <a:lnTo>
                  <a:pt x="294" y="465"/>
                </a:lnTo>
                <a:lnTo>
                  <a:pt x="261" y="465"/>
                </a:lnTo>
                <a:lnTo>
                  <a:pt x="186" y="501"/>
                </a:lnTo>
                <a:lnTo>
                  <a:pt x="159" y="525"/>
                </a:lnTo>
                <a:close/>
              </a:path>
            </a:pathLst>
          </a:custGeom>
          <a:solidFill>
            <a:srgbClr val="9F9F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lg" len="lg"/>
                <a:tailEnd type="none" w="lg" len="lg"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45" name="Freeform 3" descr="Newsprint"/>
          <p:cNvSpPr>
            <a:spLocks/>
          </p:cNvSpPr>
          <p:nvPr/>
        </p:nvSpPr>
        <p:spPr bwMode="auto">
          <a:xfrm>
            <a:off x="8099426" y="2219326"/>
            <a:ext cx="2143125" cy="333375"/>
          </a:xfrm>
          <a:custGeom>
            <a:avLst/>
            <a:gdLst>
              <a:gd name="T0" fmla="*/ 25201563 w 1350"/>
              <a:gd name="T1" fmla="*/ 297378438 h 210"/>
              <a:gd name="T2" fmla="*/ 25201563 w 1350"/>
              <a:gd name="T3" fmla="*/ 0 h 210"/>
              <a:gd name="T4" fmla="*/ 2147483647 w 1350"/>
              <a:gd name="T5" fmla="*/ 0 h 210"/>
              <a:gd name="T6" fmla="*/ 2147483647 w 1350"/>
              <a:gd name="T7" fmla="*/ 332660625 h 210"/>
              <a:gd name="T8" fmla="*/ 2147483647 w 1350"/>
              <a:gd name="T9" fmla="*/ 277217188 h 210"/>
              <a:gd name="T10" fmla="*/ 2147483647 w 1350"/>
              <a:gd name="T11" fmla="*/ 221773750 h 210"/>
              <a:gd name="T12" fmla="*/ 2147483647 w 1350"/>
              <a:gd name="T13" fmla="*/ 216733438 h 210"/>
              <a:gd name="T14" fmla="*/ 2147483647 w 1350"/>
              <a:gd name="T15" fmla="*/ 241935000 h 210"/>
              <a:gd name="T16" fmla="*/ 2147483647 w 1350"/>
              <a:gd name="T17" fmla="*/ 272176875 h 210"/>
              <a:gd name="T18" fmla="*/ 2147483647 w 1350"/>
              <a:gd name="T19" fmla="*/ 327620313 h 210"/>
              <a:gd name="T20" fmla="*/ 2147483647 w 1350"/>
              <a:gd name="T21" fmla="*/ 468749063 h 210"/>
              <a:gd name="T22" fmla="*/ 2147483647 w 1350"/>
              <a:gd name="T23" fmla="*/ 529232813 h 210"/>
              <a:gd name="T24" fmla="*/ 0 w 1350"/>
              <a:gd name="T25" fmla="*/ 529232813 h 210"/>
              <a:gd name="T26" fmla="*/ 146169063 w 1350"/>
              <a:gd name="T27" fmla="*/ 433466875 h 210"/>
              <a:gd name="T28" fmla="*/ 277217188 w 1350"/>
              <a:gd name="T29" fmla="*/ 327620313 h 210"/>
              <a:gd name="T30" fmla="*/ 302418750 w 1350"/>
              <a:gd name="T31" fmla="*/ 267136563 h 210"/>
              <a:gd name="T32" fmla="*/ 292338125 w 1350"/>
              <a:gd name="T33" fmla="*/ 216733438 h 210"/>
              <a:gd name="T34" fmla="*/ 252015625 w 1350"/>
              <a:gd name="T35" fmla="*/ 196572188 h 210"/>
              <a:gd name="T36" fmla="*/ 176410938 w 1350"/>
              <a:gd name="T37" fmla="*/ 216733438 h 210"/>
              <a:gd name="T38" fmla="*/ 65524063 w 1350"/>
              <a:gd name="T39" fmla="*/ 282257500 h 210"/>
              <a:gd name="T40" fmla="*/ 25201563 w 1350"/>
              <a:gd name="T41" fmla="*/ 297378438 h 21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350"/>
              <a:gd name="T64" fmla="*/ 0 h 210"/>
              <a:gd name="T65" fmla="*/ 1350 w 1350"/>
              <a:gd name="T66" fmla="*/ 210 h 21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350" h="210">
                <a:moveTo>
                  <a:pt x="10" y="118"/>
                </a:moveTo>
                <a:lnTo>
                  <a:pt x="10" y="0"/>
                </a:lnTo>
                <a:lnTo>
                  <a:pt x="1238" y="0"/>
                </a:lnTo>
                <a:lnTo>
                  <a:pt x="1238" y="132"/>
                </a:lnTo>
                <a:lnTo>
                  <a:pt x="1276" y="110"/>
                </a:lnTo>
                <a:lnTo>
                  <a:pt x="1312" y="88"/>
                </a:lnTo>
                <a:lnTo>
                  <a:pt x="1334" y="86"/>
                </a:lnTo>
                <a:lnTo>
                  <a:pt x="1348" y="96"/>
                </a:lnTo>
                <a:lnTo>
                  <a:pt x="1350" y="108"/>
                </a:lnTo>
                <a:lnTo>
                  <a:pt x="1342" y="130"/>
                </a:lnTo>
                <a:lnTo>
                  <a:pt x="1268" y="186"/>
                </a:lnTo>
                <a:lnTo>
                  <a:pt x="1234" y="210"/>
                </a:lnTo>
                <a:lnTo>
                  <a:pt x="0" y="210"/>
                </a:lnTo>
                <a:lnTo>
                  <a:pt x="58" y="172"/>
                </a:lnTo>
                <a:lnTo>
                  <a:pt x="110" y="130"/>
                </a:lnTo>
                <a:lnTo>
                  <a:pt x="120" y="106"/>
                </a:lnTo>
                <a:lnTo>
                  <a:pt x="116" y="86"/>
                </a:lnTo>
                <a:lnTo>
                  <a:pt x="100" y="78"/>
                </a:lnTo>
                <a:lnTo>
                  <a:pt x="70" y="86"/>
                </a:lnTo>
                <a:lnTo>
                  <a:pt x="26" y="112"/>
                </a:lnTo>
                <a:lnTo>
                  <a:pt x="10" y="118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lg" len="lg"/>
                <a:tailEnd type="none" w="lg" len="lg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Slide Number Placeholder 40"/>
          <p:cNvSpPr txBox="1">
            <a:spLocks noGrp="1"/>
          </p:cNvSpPr>
          <p:nvPr/>
        </p:nvSpPr>
        <p:spPr>
          <a:xfrm>
            <a:off x="10874188" y="6416675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356B637F-5E10-48F1-8016-17E88E6CC777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7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49" name="Footer Placeholder 48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Composite Beam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2" name="TextBox 37"/>
          <p:cNvSpPr txBox="1"/>
          <p:nvPr/>
        </p:nvSpPr>
        <p:spPr>
          <a:xfrm>
            <a:off x="1655763" y="1412875"/>
            <a:ext cx="5751512" cy="4281488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249" name="Line 17"/>
          <p:cNvSpPr>
            <a:spLocks noChangeShapeType="1"/>
          </p:cNvSpPr>
          <p:nvPr/>
        </p:nvSpPr>
        <p:spPr bwMode="auto">
          <a:xfrm>
            <a:off x="2019300" y="2019300"/>
            <a:ext cx="44577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0" name="Text Box 17"/>
          <p:cNvSpPr txBox="1">
            <a:spLocks noChangeArrowheads="1"/>
          </p:cNvSpPr>
          <p:nvPr/>
        </p:nvSpPr>
        <p:spPr bwMode="auto">
          <a:xfrm>
            <a:off x="4221164" y="1560513"/>
            <a:ext cx="12080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i="1">
                <a:solidFill>
                  <a:schemeClr val="bg1"/>
                </a:solidFill>
              </a:rPr>
              <a:t>b</a:t>
            </a:r>
            <a:r>
              <a:rPr lang="en-US" altLang="en-US" i="1" baseline="-25000">
                <a:solidFill>
                  <a:schemeClr val="bg1"/>
                </a:solidFill>
              </a:rPr>
              <a:t>eff</a:t>
            </a:r>
          </a:p>
        </p:txBody>
      </p:sp>
      <p:sp>
        <p:nvSpPr>
          <p:cNvPr id="10251" name="Freeform 19" descr="Newsprint"/>
          <p:cNvSpPr>
            <a:spLocks/>
          </p:cNvSpPr>
          <p:nvPr/>
        </p:nvSpPr>
        <p:spPr bwMode="auto">
          <a:xfrm>
            <a:off x="2028826" y="2228851"/>
            <a:ext cx="4448175" cy="657225"/>
          </a:xfrm>
          <a:custGeom>
            <a:avLst/>
            <a:gdLst>
              <a:gd name="T0" fmla="*/ 0 w 2802"/>
              <a:gd name="T1" fmla="*/ 483870000 h 414"/>
              <a:gd name="T2" fmla="*/ 0 w 2802"/>
              <a:gd name="T3" fmla="*/ 0 h 414"/>
              <a:gd name="T4" fmla="*/ 2147483647 w 2802"/>
              <a:gd name="T5" fmla="*/ 0 h 414"/>
              <a:gd name="T6" fmla="*/ 2147483647 w 2802"/>
              <a:gd name="T7" fmla="*/ 498990938 h 414"/>
              <a:gd name="T8" fmla="*/ 2147483647 w 2802"/>
              <a:gd name="T9" fmla="*/ 498990938 h 414"/>
              <a:gd name="T10" fmla="*/ 2147483647 w 2802"/>
              <a:gd name="T11" fmla="*/ 1043344688 h 414"/>
              <a:gd name="T12" fmla="*/ 2147483647 w 2802"/>
              <a:gd name="T13" fmla="*/ 1043344688 h 414"/>
              <a:gd name="T14" fmla="*/ 2147483647 w 2802"/>
              <a:gd name="T15" fmla="*/ 498990938 h 414"/>
              <a:gd name="T16" fmla="*/ 2147483647 w 2802"/>
              <a:gd name="T17" fmla="*/ 498990938 h 414"/>
              <a:gd name="T18" fmla="*/ 2147483647 w 2802"/>
              <a:gd name="T19" fmla="*/ 1043344688 h 414"/>
              <a:gd name="T20" fmla="*/ 2147483647 w 2802"/>
              <a:gd name="T21" fmla="*/ 1043344688 h 414"/>
              <a:gd name="T22" fmla="*/ 2147483647 w 2802"/>
              <a:gd name="T23" fmla="*/ 483870000 h 414"/>
              <a:gd name="T24" fmla="*/ 1799391563 w 2802"/>
              <a:gd name="T25" fmla="*/ 483870000 h 414"/>
              <a:gd name="T26" fmla="*/ 1587698438 w 2802"/>
              <a:gd name="T27" fmla="*/ 1043344688 h 414"/>
              <a:gd name="T28" fmla="*/ 680442188 w 2802"/>
              <a:gd name="T29" fmla="*/ 1043344688 h 414"/>
              <a:gd name="T30" fmla="*/ 514111875 w 2802"/>
              <a:gd name="T31" fmla="*/ 483870000 h 414"/>
              <a:gd name="T32" fmla="*/ 0 w 2802"/>
              <a:gd name="T33" fmla="*/ 483870000 h 41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02"/>
              <a:gd name="T52" fmla="*/ 0 h 414"/>
              <a:gd name="T53" fmla="*/ 2802 w 2802"/>
              <a:gd name="T54" fmla="*/ 414 h 41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02" h="414">
                <a:moveTo>
                  <a:pt x="0" y="192"/>
                </a:moveTo>
                <a:lnTo>
                  <a:pt x="0" y="0"/>
                </a:lnTo>
                <a:lnTo>
                  <a:pt x="2802" y="0"/>
                </a:lnTo>
                <a:lnTo>
                  <a:pt x="2802" y="198"/>
                </a:lnTo>
                <a:lnTo>
                  <a:pt x="2478" y="198"/>
                </a:lnTo>
                <a:lnTo>
                  <a:pt x="2400" y="414"/>
                </a:lnTo>
                <a:lnTo>
                  <a:pt x="2034" y="414"/>
                </a:lnTo>
                <a:lnTo>
                  <a:pt x="1962" y="198"/>
                </a:lnTo>
                <a:lnTo>
                  <a:pt x="1596" y="198"/>
                </a:lnTo>
                <a:lnTo>
                  <a:pt x="1524" y="414"/>
                </a:lnTo>
                <a:lnTo>
                  <a:pt x="1158" y="414"/>
                </a:lnTo>
                <a:lnTo>
                  <a:pt x="1092" y="192"/>
                </a:lnTo>
                <a:lnTo>
                  <a:pt x="714" y="192"/>
                </a:lnTo>
                <a:lnTo>
                  <a:pt x="630" y="414"/>
                </a:lnTo>
                <a:lnTo>
                  <a:pt x="270" y="414"/>
                </a:lnTo>
                <a:lnTo>
                  <a:pt x="204" y="192"/>
                </a:lnTo>
                <a:lnTo>
                  <a:pt x="0" y="192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28575" cap="flat" cmpd="sng">
            <a:solidFill>
              <a:schemeClr val="bg1"/>
            </a:solidFill>
            <a:prstDash val="solid"/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en-US"/>
          </a:p>
        </p:txBody>
      </p:sp>
      <p:grpSp>
        <p:nvGrpSpPr>
          <p:cNvPr id="10252" name="Group 20"/>
          <p:cNvGrpSpPr>
            <a:grpSpLocks/>
          </p:cNvGrpSpPr>
          <p:nvPr/>
        </p:nvGrpSpPr>
        <p:grpSpPr bwMode="auto">
          <a:xfrm>
            <a:off x="4059239" y="2349501"/>
            <a:ext cx="250825" cy="536575"/>
            <a:chOff x="1597" y="1480"/>
            <a:chExt cx="158" cy="338"/>
          </a:xfrm>
        </p:grpSpPr>
        <p:sp>
          <p:nvSpPr>
            <p:cNvPr id="10296" name="Rectangle 21"/>
            <p:cNvSpPr>
              <a:spLocks noChangeArrowheads="1"/>
            </p:cNvSpPr>
            <p:nvPr/>
          </p:nvSpPr>
          <p:spPr bwMode="auto">
            <a:xfrm>
              <a:off x="1597" y="1480"/>
              <a:ext cx="158" cy="44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297" name="Rectangle 22"/>
            <p:cNvSpPr>
              <a:spLocks noChangeArrowheads="1"/>
            </p:cNvSpPr>
            <p:nvPr/>
          </p:nvSpPr>
          <p:spPr bwMode="auto">
            <a:xfrm>
              <a:off x="1653" y="1524"/>
              <a:ext cx="46" cy="294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0253" name="Line 23"/>
          <p:cNvSpPr>
            <a:spLocks noChangeShapeType="1"/>
          </p:cNvSpPr>
          <p:nvPr/>
        </p:nvSpPr>
        <p:spPr bwMode="auto">
          <a:xfrm>
            <a:off x="6543676" y="2219325"/>
            <a:ext cx="50482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4" name="Line 24"/>
          <p:cNvSpPr>
            <a:spLocks noChangeShapeType="1"/>
          </p:cNvSpPr>
          <p:nvPr/>
        </p:nvSpPr>
        <p:spPr bwMode="auto">
          <a:xfrm>
            <a:off x="6534150" y="2533650"/>
            <a:ext cx="533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5" name="Line 25"/>
          <p:cNvSpPr>
            <a:spLocks noChangeShapeType="1"/>
          </p:cNvSpPr>
          <p:nvPr/>
        </p:nvSpPr>
        <p:spPr bwMode="auto">
          <a:xfrm>
            <a:off x="6524625" y="2867025"/>
            <a:ext cx="5715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6" name="Line 26"/>
          <p:cNvSpPr>
            <a:spLocks noChangeShapeType="1"/>
          </p:cNvSpPr>
          <p:nvPr/>
        </p:nvSpPr>
        <p:spPr bwMode="auto">
          <a:xfrm>
            <a:off x="6781800" y="2209800"/>
            <a:ext cx="0" cy="3238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7" name="Line 27"/>
          <p:cNvSpPr>
            <a:spLocks noChangeShapeType="1"/>
          </p:cNvSpPr>
          <p:nvPr/>
        </p:nvSpPr>
        <p:spPr bwMode="auto">
          <a:xfrm>
            <a:off x="6781800" y="2524125"/>
            <a:ext cx="0" cy="3619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8" name="Text Box 17"/>
          <p:cNvSpPr txBox="1">
            <a:spLocks noChangeArrowheads="1"/>
          </p:cNvSpPr>
          <p:nvPr/>
        </p:nvSpPr>
        <p:spPr bwMode="auto">
          <a:xfrm>
            <a:off x="6826251" y="2455862"/>
            <a:ext cx="614364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i="1" dirty="0" err="1">
                <a:solidFill>
                  <a:schemeClr val="bg1"/>
                </a:solidFill>
              </a:rPr>
              <a:t>h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r</a:t>
            </a:r>
            <a:endParaRPr lang="en-US" altLang="en-US" i="1" baseline="-25000" dirty="0">
              <a:solidFill>
                <a:schemeClr val="bg1"/>
              </a:solidFill>
            </a:endParaRPr>
          </a:p>
        </p:txBody>
      </p:sp>
      <p:sp>
        <p:nvSpPr>
          <p:cNvPr id="10259" name="Text Box 17"/>
          <p:cNvSpPr txBox="1">
            <a:spLocks noChangeArrowheads="1"/>
          </p:cNvSpPr>
          <p:nvPr/>
        </p:nvSpPr>
        <p:spPr bwMode="auto">
          <a:xfrm>
            <a:off x="6858794" y="2085975"/>
            <a:ext cx="684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i="1" dirty="0" err="1">
                <a:solidFill>
                  <a:schemeClr val="bg1"/>
                </a:solidFill>
              </a:rPr>
              <a:t>t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c</a:t>
            </a:r>
            <a:endParaRPr lang="en-US" altLang="en-US" i="1" baseline="-25000" dirty="0">
              <a:solidFill>
                <a:schemeClr val="bg1"/>
              </a:solidFill>
            </a:endParaRPr>
          </a:p>
        </p:txBody>
      </p:sp>
      <p:sp>
        <p:nvSpPr>
          <p:cNvPr id="10260" name="TextBox 28"/>
          <p:cNvSpPr txBox="1">
            <a:spLocks noChangeArrowheads="1"/>
          </p:cNvSpPr>
          <p:nvPr/>
        </p:nvSpPr>
        <p:spPr bwMode="auto">
          <a:xfrm>
            <a:off x="1674814" y="369421"/>
            <a:ext cx="8650287" cy="52322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solidFill>
                  <a:schemeClr val="bg1"/>
                </a:solidFill>
              </a:rPr>
              <a:t>Metal Deck Slab - Ribs Parallel to Beam Span</a:t>
            </a:r>
          </a:p>
        </p:txBody>
      </p:sp>
      <p:sp>
        <p:nvSpPr>
          <p:cNvPr id="10261" name="Line 33"/>
          <p:cNvSpPr>
            <a:spLocks noChangeShapeType="1"/>
          </p:cNvSpPr>
          <p:nvPr/>
        </p:nvSpPr>
        <p:spPr bwMode="auto">
          <a:xfrm>
            <a:off x="8096250" y="2971800"/>
            <a:ext cx="1976438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2" name="Line 34"/>
          <p:cNvSpPr>
            <a:spLocks noChangeShapeType="1"/>
          </p:cNvSpPr>
          <p:nvPr/>
        </p:nvSpPr>
        <p:spPr bwMode="auto">
          <a:xfrm>
            <a:off x="8104188" y="4838700"/>
            <a:ext cx="19748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3" name="Line 36"/>
          <p:cNvSpPr>
            <a:spLocks noChangeShapeType="1"/>
          </p:cNvSpPr>
          <p:nvPr/>
        </p:nvSpPr>
        <p:spPr bwMode="auto">
          <a:xfrm>
            <a:off x="8105775" y="4057650"/>
            <a:ext cx="0" cy="11239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4" name="Freeform 37"/>
          <p:cNvSpPr>
            <a:spLocks/>
          </p:cNvSpPr>
          <p:nvPr/>
        </p:nvSpPr>
        <p:spPr bwMode="auto">
          <a:xfrm>
            <a:off x="7820025" y="3611563"/>
            <a:ext cx="565150" cy="506412"/>
          </a:xfrm>
          <a:custGeom>
            <a:avLst/>
            <a:gdLst>
              <a:gd name="T0" fmla="*/ 446068450 w 356"/>
              <a:gd name="T1" fmla="*/ 169246596 h 328"/>
              <a:gd name="T2" fmla="*/ 763608138 w 356"/>
              <a:gd name="T3" fmla="*/ 4767684 h 328"/>
              <a:gd name="T4" fmla="*/ 778729075 w 356"/>
              <a:gd name="T5" fmla="*/ 190699629 h 328"/>
              <a:gd name="T6" fmla="*/ 52924075 w 356"/>
              <a:gd name="T7" fmla="*/ 698437872 h 328"/>
              <a:gd name="T8" fmla="*/ 461189388 w 356"/>
              <a:gd name="T9" fmla="*/ 698437872 h 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6"/>
              <a:gd name="T16" fmla="*/ 0 h 328"/>
              <a:gd name="T17" fmla="*/ 356 w 356"/>
              <a:gd name="T18" fmla="*/ 328 h 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6" h="328">
                <a:moveTo>
                  <a:pt x="177" y="71"/>
                </a:moveTo>
                <a:cubicBezTo>
                  <a:pt x="229" y="35"/>
                  <a:pt x="281" y="0"/>
                  <a:pt x="303" y="2"/>
                </a:cubicBezTo>
                <a:cubicBezTo>
                  <a:pt x="325" y="4"/>
                  <a:pt x="356" y="32"/>
                  <a:pt x="309" y="80"/>
                </a:cubicBezTo>
                <a:cubicBezTo>
                  <a:pt x="262" y="128"/>
                  <a:pt x="42" y="258"/>
                  <a:pt x="21" y="293"/>
                </a:cubicBezTo>
                <a:cubicBezTo>
                  <a:pt x="0" y="328"/>
                  <a:pt x="91" y="310"/>
                  <a:pt x="183" y="293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5" name="Line 41"/>
          <p:cNvSpPr>
            <a:spLocks noChangeShapeType="1"/>
          </p:cNvSpPr>
          <p:nvPr/>
        </p:nvSpPr>
        <p:spPr bwMode="auto">
          <a:xfrm>
            <a:off x="8105775" y="2876550"/>
            <a:ext cx="19685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6" name="Line 42"/>
          <p:cNvSpPr>
            <a:spLocks noChangeShapeType="1"/>
          </p:cNvSpPr>
          <p:nvPr/>
        </p:nvSpPr>
        <p:spPr bwMode="auto">
          <a:xfrm>
            <a:off x="8093075" y="2552700"/>
            <a:ext cx="19748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7" name="Line 43"/>
          <p:cNvSpPr>
            <a:spLocks noChangeShapeType="1"/>
          </p:cNvSpPr>
          <p:nvPr/>
        </p:nvSpPr>
        <p:spPr bwMode="auto">
          <a:xfrm>
            <a:off x="8102600" y="2219325"/>
            <a:ext cx="196215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8" name="Freeform 44"/>
          <p:cNvSpPr>
            <a:spLocks noChangeAspect="1"/>
          </p:cNvSpPr>
          <p:nvPr/>
        </p:nvSpPr>
        <p:spPr bwMode="auto">
          <a:xfrm>
            <a:off x="7905751" y="2344738"/>
            <a:ext cx="411163" cy="368300"/>
          </a:xfrm>
          <a:custGeom>
            <a:avLst/>
            <a:gdLst>
              <a:gd name="T0" fmla="*/ 236103423 w 356"/>
              <a:gd name="T1" fmla="*/ 89518234 h 328"/>
              <a:gd name="T2" fmla="*/ 404176694 w 356"/>
              <a:gd name="T3" fmla="*/ 2521957 h 328"/>
              <a:gd name="T4" fmla="*/ 412179358 w 356"/>
              <a:gd name="T5" fmla="*/ 100865917 h 328"/>
              <a:gd name="T6" fmla="*/ 28012212 w 356"/>
              <a:gd name="T7" fmla="*/ 369422866 h 328"/>
              <a:gd name="T8" fmla="*/ 244106087 w 356"/>
              <a:gd name="T9" fmla="*/ 369422866 h 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6"/>
              <a:gd name="T16" fmla="*/ 0 h 328"/>
              <a:gd name="T17" fmla="*/ 356 w 356"/>
              <a:gd name="T18" fmla="*/ 328 h 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6" h="328">
                <a:moveTo>
                  <a:pt x="177" y="71"/>
                </a:moveTo>
                <a:cubicBezTo>
                  <a:pt x="229" y="35"/>
                  <a:pt x="281" y="0"/>
                  <a:pt x="303" y="2"/>
                </a:cubicBezTo>
                <a:cubicBezTo>
                  <a:pt x="325" y="4"/>
                  <a:pt x="356" y="32"/>
                  <a:pt x="309" y="80"/>
                </a:cubicBezTo>
                <a:cubicBezTo>
                  <a:pt x="262" y="128"/>
                  <a:pt x="42" y="258"/>
                  <a:pt x="21" y="293"/>
                </a:cubicBezTo>
                <a:cubicBezTo>
                  <a:pt x="0" y="328"/>
                  <a:pt x="91" y="310"/>
                  <a:pt x="183" y="293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9" name="Line 45"/>
          <p:cNvSpPr>
            <a:spLocks noChangeShapeType="1"/>
          </p:cNvSpPr>
          <p:nvPr/>
        </p:nvSpPr>
        <p:spPr bwMode="auto">
          <a:xfrm>
            <a:off x="10067925" y="2673350"/>
            <a:ext cx="0" cy="11366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0" name="Line 46"/>
          <p:cNvSpPr>
            <a:spLocks noChangeShapeType="1"/>
          </p:cNvSpPr>
          <p:nvPr/>
        </p:nvSpPr>
        <p:spPr bwMode="auto">
          <a:xfrm>
            <a:off x="10067925" y="1905001"/>
            <a:ext cx="0" cy="5238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1" name="Line 47"/>
          <p:cNvSpPr>
            <a:spLocks noChangeShapeType="1"/>
          </p:cNvSpPr>
          <p:nvPr/>
        </p:nvSpPr>
        <p:spPr bwMode="auto">
          <a:xfrm>
            <a:off x="8112125" y="2667000"/>
            <a:ext cx="0" cy="10477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2" name="Line 48"/>
          <p:cNvSpPr>
            <a:spLocks noChangeShapeType="1"/>
          </p:cNvSpPr>
          <p:nvPr/>
        </p:nvSpPr>
        <p:spPr bwMode="auto">
          <a:xfrm>
            <a:off x="8115300" y="1908176"/>
            <a:ext cx="0" cy="5238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3" name="Freeform 49"/>
          <p:cNvSpPr>
            <a:spLocks noChangeAspect="1"/>
          </p:cNvSpPr>
          <p:nvPr/>
        </p:nvSpPr>
        <p:spPr bwMode="auto">
          <a:xfrm>
            <a:off x="9858376" y="2354263"/>
            <a:ext cx="411163" cy="368300"/>
          </a:xfrm>
          <a:custGeom>
            <a:avLst/>
            <a:gdLst>
              <a:gd name="T0" fmla="*/ 236103423 w 356"/>
              <a:gd name="T1" fmla="*/ 89518234 h 328"/>
              <a:gd name="T2" fmla="*/ 404176694 w 356"/>
              <a:gd name="T3" fmla="*/ 2521957 h 328"/>
              <a:gd name="T4" fmla="*/ 412179358 w 356"/>
              <a:gd name="T5" fmla="*/ 100865917 h 328"/>
              <a:gd name="T6" fmla="*/ 28012212 w 356"/>
              <a:gd name="T7" fmla="*/ 369422866 h 328"/>
              <a:gd name="T8" fmla="*/ 244106087 w 356"/>
              <a:gd name="T9" fmla="*/ 369422866 h 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6"/>
              <a:gd name="T16" fmla="*/ 0 h 328"/>
              <a:gd name="T17" fmla="*/ 356 w 356"/>
              <a:gd name="T18" fmla="*/ 328 h 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6" h="328">
                <a:moveTo>
                  <a:pt x="177" y="71"/>
                </a:moveTo>
                <a:cubicBezTo>
                  <a:pt x="229" y="35"/>
                  <a:pt x="281" y="0"/>
                  <a:pt x="303" y="2"/>
                </a:cubicBezTo>
                <a:cubicBezTo>
                  <a:pt x="325" y="4"/>
                  <a:pt x="356" y="32"/>
                  <a:pt x="309" y="80"/>
                </a:cubicBezTo>
                <a:cubicBezTo>
                  <a:pt x="262" y="128"/>
                  <a:pt x="42" y="258"/>
                  <a:pt x="21" y="293"/>
                </a:cubicBezTo>
                <a:cubicBezTo>
                  <a:pt x="0" y="328"/>
                  <a:pt x="91" y="310"/>
                  <a:pt x="183" y="293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4" name="Line 50"/>
          <p:cNvSpPr>
            <a:spLocks noChangeShapeType="1"/>
          </p:cNvSpPr>
          <p:nvPr/>
        </p:nvSpPr>
        <p:spPr bwMode="auto">
          <a:xfrm>
            <a:off x="2019301" y="2225675"/>
            <a:ext cx="446722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5" name="Freeform 51"/>
          <p:cNvSpPr>
            <a:spLocks/>
          </p:cNvSpPr>
          <p:nvPr/>
        </p:nvSpPr>
        <p:spPr bwMode="auto">
          <a:xfrm>
            <a:off x="3287714" y="1666875"/>
            <a:ext cx="485775" cy="1638300"/>
          </a:xfrm>
          <a:custGeom>
            <a:avLst/>
            <a:gdLst>
              <a:gd name="T0" fmla="*/ 0 w 306"/>
              <a:gd name="T1" fmla="*/ 2147483647 h 1032"/>
              <a:gd name="T2" fmla="*/ 0 w 306"/>
              <a:gd name="T3" fmla="*/ 0 h 1032"/>
              <a:gd name="T4" fmla="*/ 771167813 w 306"/>
              <a:gd name="T5" fmla="*/ 0 h 1032"/>
              <a:gd name="T6" fmla="*/ 0 60000 65536"/>
              <a:gd name="T7" fmla="*/ 0 60000 65536"/>
              <a:gd name="T8" fmla="*/ 0 60000 65536"/>
              <a:gd name="T9" fmla="*/ 0 w 306"/>
              <a:gd name="T10" fmla="*/ 0 h 1032"/>
              <a:gd name="T11" fmla="*/ 306 w 306"/>
              <a:gd name="T12" fmla="*/ 1032 h 10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06" h="1032">
                <a:moveTo>
                  <a:pt x="0" y="1032"/>
                </a:moveTo>
                <a:lnTo>
                  <a:pt x="0" y="0"/>
                </a:lnTo>
                <a:lnTo>
                  <a:pt x="306" y="0"/>
                </a:lnTo>
              </a:path>
            </a:pathLst>
          </a:custGeom>
          <a:noFill/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arrow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6" name="Text Box 17"/>
          <p:cNvSpPr txBox="1">
            <a:spLocks noChangeArrowheads="1"/>
          </p:cNvSpPr>
          <p:nvPr/>
        </p:nvSpPr>
        <p:spPr bwMode="auto">
          <a:xfrm>
            <a:off x="3713164" y="1389064"/>
            <a:ext cx="8731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chemeClr val="bg1"/>
                </a:solidFill>
              </a:rPr>
              <a:t>A</a:t>
            </a:r>
            <a:endParaRPr lang="en-US" altLang="en-US" sz="3200" b="1" baseline="-25000">
              <a:solidFill>
                <a:schemeClr val="bg1"/>
              </a:solidFill>
            </a:endParaRPr>
          </a:p>
        </p:txBody>
      </p:sp>
      <p:sp>
        <p:nvSpPr>
          <p:cNvPr id="10277" name="Text Box 17"/>
          <p:cNvSpPr txBox="1">
            <a:spLocks noChangeArrowheads="1"/>
          </p:cNvSpPr>
          <p:nvPr/>
        </p:nvSpPr>
        <p:spPr bwMode="auto">
          <a:xfrm>
            <a:off x="8369301" y="4970464"/>
            <a:ext cx="8747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chemeClr val="bg1"/>
                </a:solidFill>
              </a:rPr>
              <a:t>A</a:t>
            </a:r>
            <a:endParaRPr lang="en-US" altLang="en-US" sz="3200" b="1" baseline="-25000">
              <a:solidFill>
                <a:schemeClr val="bg1"/>
              </a:solidFill>
            </a:endParaRPr>
          </a:p>
        </p:txBody>
      </p:sp>
      <p:sp>
        <p:nvSpPr>
          <p:cNvPr id="10278" name="Line 54"/>
          <p:cNvSpPr>
            <a:spLocks noChangeShapeType="1"/>
          </p:cNvSpPr>
          <p:nvPr/>
        </p:nvSpPr>
        <p:spPr bwMode="auto">
          <a:xfrm>
            <a:off x="8401051" y="5514975"/>
            <a:ext cx="1381125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0279" name="Group 61"/>
          <p:cNvGrpSpPr>
            <a:grpSpLocks/>
          </p:cNvGrpSpPr>
          <p:nvPr/>
        </p:nvGrpSpPr>
        <p:grpSpPr bwMode="auto">
          <a:xfrm>
            <a:off x="3829051" y="2854326"/>
            <a:ext cx="682625" cy="2074863"/>
            <a:chOff x="4704" y="2266"/>
            <a:chExt cx="430" cy="1307"/>
          </a:xfrm>
        </p:grpSpPr>
        <p:sp>
          <p:nvSpPr>
            <p:cNvPr id="10287" name="Freeform 62"/>
            <p:cNvSpPr>
              <a:spLocks/>
            </p:cNvSpPr>
            <p:nvPr/>
          </p:nvSpPr>
          <p:spPr bwMode="auto">
            <a:xfrm>
              <a:off x="4704" y="2266"/>
              <a:ext cx="428" cy="1304"/>
            </a:xfrm>
            <a:custGeom>
              <a:avLst/>
              <a:gdLst>
                <a:gd name="T0" fmla="*/ 2 w 428"/>
                <a:gd name="T1" fmla="*/ 70 h 1304"/>
                <a:gd name="T2" fmla="*/ 2 w 428"/>
                <a:gd name="T3" fmla="*/ 0 h 1304"/>
                <a:gd name="T4" fmla="*/ 428 w 428"/>
                <a:gd name="T5" fmla="*/ 0 h 1304"/>
                <a:gd name="T6" fmla="*/ 428 w 428"/>
                <a:gd name="T7" fmla="*/ 70 h 1304"/>
                <a:gd name="T8" fmla="*/ 284 w 428"/>
                <a:gd name="T9" fmla="*/ 70 h 1304"/>
                <a:gd name="T10" fmla="*/ 258 w 428"/>
                <a:gd name="T11" fmla="*/ 74 h 1304"/>
                <a:gd name="T12" fmla="*/ 236 w 428"/>
                <a:gd name="T13" fmla="*/ 98 h 1304"/>
                <a:gd name="T14" fmla="*/ 234 w 428"/>
                <a:gd name="T15" fmla="*/ 130 h 1304"/>
                <a:gd name="T16" fmla="*/ 234 w 428"/>
                <a:gd name="T17" fmla="*/ 1184 h 1304"/>
                <a:gd name="T18" fmla="*/ 242 w 428"/>
                <a:gd name="T19" fmla="*/ 1206 h 1304"/>
                <a:gd name="T20" fmla="*/ 262 w 428"/>
                <a:gd name="T21" fmla="*/ 1226 h 1304"/>
                <a:gd name="T22" fmla="*/ 288 w 428"/>
                <a:gd name="T23" fmla="*/ 1236 h 1304"/>
                <a:gd name="T24" fmla="*/ 426 w 428"/>
                <a:gd name="T25" fmla="*/ 1236 h 1304"/>
                <a:gd name="T26" fmla="*/ 426 w 428"/>
                <a:gd name="T27" fmla="*/ 1304 h 1304"/>
                <a:gd name="T28" fmla="*/ 0 w 428"/>
                <a:gd name="T29" fmla="*/ 1304 h 1304"/>
                <a:gd name="T30" fmla="*/ 0 w 428"/>
                <a:gd name="T31" fmla="*/ 1236 h 1304"/>
                <a:gd name="T32" fmla="*/ 146 w 428"/>
                <a:gd name="T33" fmla="*/ 1236 h 1304"/>
                <a:gd name="T34" fmla="*/ 167 w 428"/>
                <a:gd name="T35" fmla="*/ 1224 h 1304"/>
                <a:gd name="T36" fmla="*/ 192 w 428"/>
                <a:gd name="T37" fmla="*/ 1198 h 1304"/>
                <a:gd name="T38" fmla="*/ 196 w 428"/>
                <a:gd name="T39" fmla="*/ 1183 h 1304"/>
                <a:gd name="T40" fmla="*/ 196 w 428"/>
                <a:gd name="T41" fmla="*/ 118 h 1304"/>
                <a:gd name="T42" fmla="*/ 188 w 428"/>
                <a:gd name="T43" fmla="*/ 96 h 1304"/>
                <a:gd name="T44" fmla="*/ 168 w 428"/>
                <a:gd name="T45" fmla="*/ 80 h 1304"/>
                <a:gd name="T46" fmla="*/ 134 w 428"/>
                <a:gd name="T47" fmla="*/ 68 h 1304"/>
                <a:gd name="T48" fmla="*/ 2 w 428"/>
                <a:gd name="T49" fmla="*/ 70 h 13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28"/>
                <a:gd name="T76" fmla="*/ 0 h 1304"/>
                <a:gd name="T77" fmla="*/ 428 w 428"/>
                <a:gd name="T78" fmla="*/ 1304 h 13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28" h="1304">
                  <a:moveTo>
                    <a:pt x="2" y="70"/>
                  </a:moveTo>
                  <a:lnTo>
                    <a:pt x="2" y="0"/>
                  </a:lnTo>
                  <a:lnTo>
                    <a:pt x="428" y="0"/>
                  </a:lnTo>
                  <a:lnTo>
                    <a:pt x="428" y="70"/>
                  </a:lnTo>
                  <a:lnTo>
                    <a:pt x="284" y="70"/>
                  </a:lnTo>
                  <a:lnTo>
                    <a:pt x="258" y="74"/>
                  </a:lnTo>
                  <a:lnTo>
                    <a:pt x="236" y="98"/>
                  </a:lnTo>
                  <a:lnTo>
                    <a:pt x="234" y="130"/>
                  </a:lnTo>
                  <a:lnTo>
                    <a:pt x="234" y="1184"/>
                  </a:lnTo>
                  <a:lnTo>
                    <a:pt x="242" y="1206"/>
                  </a:lnTo>
                  <a:lnTo>
                    <a:pt x="262" y="1226"/>
                  </a:lnTo>
                  <a:lnTo>
                    <a:pt x="288" y="1236"/>
                  </a:lnTo>
                  <a:lnTo>
                    <a:pt x="426" y="1236"/>
                  </a:lnTo>
                  <a:lnTo>
                    <a:pt x="426" y="1304"/>
                  </a:lnTo>
                  <a:lnTo>
                    <a:pt x="0" y="1304"/>
                  </a:lnTo>
                  <a:lnTo>
                    <a:pt x="0" y="1236"/>
                  </a:lnTo>
                  <a:lnTo>
                    <a:pt x="146" y="1236"/>
                  </a:lnTo>
                  <a:lnTo>
                    <a:pt x="167" y="1224"/>
                  </a:lnTo>
                  <a:lnTo>
                    <a:pt x="192" y="1198"/>
                  </a:lnTo>
                  <a:lnTo>
                    <a:pt x="196" y="1183"/>
                  </a:lnTo>
                  <a:lnTo>
                    <a:pt x="196" y="118"/>
                  </a:lnTo>
                  <a:lnTo>
                    <a:pt x="188" y="96"/>
                  </a:lnTo>
                  <a:lnTo>
                    <a:pt x="168" y="80"/>
                  </a:lnTo>
                  <a:lnTo>
                    <a:pt x="134" y="68"/>
                  </a:lnTo>
                  <a:lnTo>
                    <a:pt x="2" y="70"/>
                  </a:lnTo>
                  <a:close/>
                </a:path>
              </a:pathLst>
            </a:custGeom>
            <a:solidFill>
              <a:srgbClr val="696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88" name="Arc 63"/>
            <p:cNvSpPr>
              <a:spLocks noChangeAspect="1"/>
            </p:cNvSpPr>
            <p:nvPr/>
          </p:nvSpPr>
          <p:spPr bwMode="auto">
            <a:xfrm>
              <a:off x="4837" y="2338"/>
              <a:ext cx="63" cy="5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89" name="Arc 64"/>
            <p:cNvSpPr>
              <a:spLocks noChangeAspect="1"/>
            </p:cNvSpPr>
            <p:nvPr/>
          </p:nvSpPr>
          <p:spPr bwMode="auto">
            <a:xfrm flipH="1">
              <a:off x="4938" y="2336"/>
              <a:ext cx="53" cy="5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90" name="Arc 65"/>
            <p:cNvSpPr>
              <a:spLocks noChangeAspect="1"/>
            </p:cNvSpPr>
            <p:nvPr/>
          </p:nvSpPr>
          <p:spPr bwMode="auto">
            <a:xfrm flipV="1">
              <a:off x="4839" y="3437"/>
              <a:ext cx="61" cy="6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91" name="Arc 66"/>
            <p:cNvSpPr>
              <a:spLocks noChangeAspect="1"/>
            </p:cNvSpPr>
            <p:nvPr/>
          </p:nvSpPr>
          <p:spPr bwMode="auto">
            <a:xfrm flipH="1" flipV="1">
              <a:off x="4938" y="3439"/>
              <a:ext cx="59" cy="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92" name="Freeform 67"/>
            <p:cNvSpPr>
              <a:spLocks/>
            </p:cNvSpPr>
            <p:nvPr/>
          </p:nvSpPr>
          <p:spPr bwMode="auto">
            <a:xfrm>
              <a:off x="4704" y="2268"/>
              <a:ext cx="430" cy="70"/>
            </a:xfrm>
            <a:custGeom>
              <a:avLst/>
              <a:gdLst>
                <a:gd name="T0" fmla="*/ 136 w 430"/>
                <a:gd name="T1" fmla="*/ 70 h 70"/>
                <a:gd name="T2" fmla="*/ 0 w 430"/>
                <a:gd name="T3" fmla="*/ 70 h 70"/>
                <a:gd name="T4" fmla="*/ 0 w 430"/>
                <a:gd name="T5" fmla="*/ 0 h 70"/>
                <a:gd name="T6" fmla="*/ 430 w 430"/>
                <a:gd name="T7" fmla="*/ 0 h 70"/>
                <a:gd name="T8" fmla="*/ 430 w 430"/>
                <a:gd name="T9" fmla="*/ 70 h 70"/>
                <a:gd name="T10" fmla="*/ 276 w 430"/>
                <a:gd name="T11" fmla="*/ 70 h 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30"/>
                <a:gd name="T19" fmla="*/ 0 h 70"/>
                <a:gd name="T20" fmla="*/ 430 w 430"/>
                <a:gd name="T21" fmla="*/ 70 h 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30" h="70">
                  <a:moveTo>
                    <a:pt x="136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430" y="0"/>
                  </a:lnTo>
                  <a:lnTo>
                    <a:pt x="430" y="70"/>
                  </a:lnTo>
                  <a:lnTo>
                    <a:pt x="276" y="70"/>
                  </a:ln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93" name="Freeform 68"/>
            <p:cNvSpPr>
              <a:spLocks/>
            </p:cNvSpPr>
            <p:nvPr/>
          </p:nvSpPr>
          <p:spPr bwMode="auto">
            <a:xfrm>
              <a:off x="4704" y="3501"/>
              <a:ext cx="428" cy="72"/>
            </a:xfrm>
            <a:custGeom>
              <a:avLst/>
              <a:gdLst>
                <a:gd name="T0" fmla="*/ 136 w 428"/>
                <a:gd name="T1" fmla="*/ 0 h 72"/>
                <a:gd name="T2" fmla="*/ 0 w 428"/>
                <a:gd name="T3" fmla="*/ 0 h 72"/>
                <a:gd name="T4" fmla="*/ 0 w 428"/>
                <a:gd name="T5" fmla="*/ 72 h 72"/>
                <a:gd name="T6" fmla="*/ 428 w 428"/>
                <a:gd name="T7" fmla="*/ 72 h 72"/>
                <a:gd name="T8" fmla="*/ 428 w 428"/>
                <a:gd name="T9" fmla="*/ 0 h 72"/>
                <a:gd name="T10" fmla="*/ 284 w 428"/>
                <a:gd name="T11" fmla="*/ 0 h 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8"/>
                <a:gd name="T19" fmla="*/ 0 h 72"/>
                <a:gd name="T20" fmla="*/ 428 w 428"/>
                <a:gd name="T21" fmla="*/ 72 h 7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8" h="72">
                  <a:moveTo>
                    <a:pt x="136" y="0"/>
                  </a:moveTo>
                  <a:lnTo>
                    <a:pt x="0" y="0"/>
                  </a:lnTo>
                  <a:lnTo>
                    <a:pt x="0" y="72"/>
                  </a:lnTo>
                  <a:lnTo>
                    <a:pt x="428" y="72"/>
                  </a:lnTo>
                  <a:lnTo>
                    <a:pt x="428" y="0"/>
                  </a:lnTo>
                  <a:lnTo>
                    <a:pt x="284" y="0"/>
                  </a:ln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94" name="Line 69"/>
            <p:cNvSpPr>
              <a:spLocks noChangeShapeType="1"/>
            </p:cNvSpPr>
            <p:nvPr/>
          </p:nvSpPr>
          <p:spPr bwMode="auto">
            <a:xfrm>
              <a:off x="4900" y="2391"/>
              <a:ext cx="0" cy="1054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95" name="Line 70"/>
            <p:cNvSpPr>
              <a:spLocks noChangeShapeType="1"/>
            </p:cNvSpPr>
            <p:nvPr/>
          </p:nvSpPr>
          <p:spPr bwMode="auto">
            <a:xfrm>
              <a:off x="4938" y="2390"/>
              <a:ext cx="0" cy="1055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80" name="Line 71"/>
          <p:cNvSpPr>
            <a:spLocks noChangeShapeType="1"/>
          </p:cNvSpPr>
          <p:nvPr/>
        </p:nvSpPr>
        <p:spPr bwMode="auto">
          <a:xfrm>
            <a:off x="10071100" y="4146550"/>
            <a:ext cx="0" cy="11239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81" name="Freeform 72"/>
          <p:cNvSpPr>
            <a:spLocks/>
          </p:cNvSpPr>
          <p:nvPr/>
        </p:nvSpPr>
        <p:spPr bwMode="auto">
          <a:xfrm>
            <a:off x="9782175" y="3700463"/>
            <a:ext cx="565150" cy="506412"/>
          </a:xfrm>
          <a:custGeom>
            <a:avLst/>
            <a:gdLst>
              <a:gd name="T0" fmla="*/ 446068450 w 356"/>
              <a:gd name="T1" fmla="*/ 169246596 h 328"/>
              <a:gd name="T2" fmla="*/ 763608138 w 356"/>
              <a:gd name="T3" fmla="*/ 4767684 h 328"/>
              <a:gd name="T4" fmla="*/ 778729075 w 356"/>
              <a:gd name="T5" fmla="*/ 190699629 h 328"/>
              <a:gd name="T6" fmla="*/ 52924075 w 356"/>
              <a:gd name="T7" fmla="*/ 698437872 h 328"/>
              <a:gd name="T8" fmla="*/ 461189388 w 356"/>
              <a:gd name="T9" fmla="*/ 698437872 h 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6"/>
              <a:gd name="T16" fmla="*/ 0 h 328"/>
              <a:gd name="T17" fmla="*/ 356 w 356"/>
              <a:gd name="T18" fmla="*/ 328 h 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6" h="328">
                <a:moveTo>
                  <a:pt x="177" y="71"/>
                </a:moveTo>
                <a:cubicBezTo>
                  <a:pt x="229" y="35"/>
                  <a:pt x="281" y="0"/>
                  <a:pt x="303" y="2"/>
                </a:cubicBezTo>
                <a:cubicBezTo>
                  <a:pt x="325" y="4"/>
                  <a:pt x="356" y="32"/>
                  <a:pt x="309" y="80"/>
                </a:cubicBezTo>
                <a:cubicBezTo>
                  <a:pt x="262" y="128"/>
                  <a:pt x="42" y="258"/>
                  <a:pt x="21" y="293"/>
                </a:cubicBezTo>
                <a:cubicBezTo>
                  <a:pt x="0" y="328"/>
                  <a:pt x="91" y="310"/>
                  <a:pt x="183" y="293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82" name="Line 73"/>
          <p:cNvSpPr>
            <a:spLocks noChangeShapeType="1"/>
          </p:cNvSpPr>
          <p:nvPr/>
        </p:nvSpPr>
        <p:spPr bwMode="auto">
          <a:xfrm flipV="1">
            <a:off x="2038350" y="1666876"/>
            <a:ext cx="0" cy="48577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83" name="Line 74"/>
          <p:cNvSpPr>
            <a:spLocks noChangeShapeType="1"/>
          </p:cNvSpPr>
          <p:nvPr/>
        </p:nvSpPr>
        <p:spPr bwMode="auto">
          <a:xfrm flipV="1">
            <a:off x="6467475" y="1704976"/>
            <a:ext cx="0" cy="44767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84" name="Line 75"/>
          <p:cNvSpPr>
            <a:spLocks noChangeShapeType="1"/>
          </p:cNvSpPr>
          <p:nvPr/>
        </p:nvSpPr>
        <p:spPr bwMode="auto">
          <a:xfrm>
            <a:off x="8067675" y="2578100"/>
            <a:ext cx="19748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85" name="TextBox 28"/>
          <p:cNvSpPr txBox="1">
            <a:spLocks noChangeArrowheads="1"/>
          </p:cNvSpPr>
          <p:nvPr/>
        </p:nvSpPr>
        <p:spPr bwMode="auto">
          <a:xfrm>
            <a:off x="1674814" y="5783263"/>
            <a:ext cx="4764087" cy="754062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 i="1" dirty="0" err="1">
                <a:solidFill>
                  <a:schemeClr val="bg1"/>
                </a:solidFill>
              </a:rPr>
              <a:t>h</a:t>
            </a:r>
            <a:r>
              <a:rPr lang="en-US" altLang="en-US" sz="2000" i="1" baseline="-25000" dirty="0" err="1">
                <a:solidFill>
                  <a:schemeClr val="bg1"/>
                </a:solidFill>
              </a:rPr>
              <a:t>r</a:t>
            </a:r>
            <a:r>
              <a:rPr lang="en-US" altLang="en-US" sz="2000" dirty="0">
                <a:solidFill>
                  <a:schemeClr val="bg1"/>
                </a:solidFill>
              </a:rPr>
              <a:t>	=	height of deck</a:t>
            </a:r>
          </a:p>
          <a:p>
            <a:r>
              <a:rPr lang="en-US" altLang="en-US" sz="2000" i="1" dirty="0" err="1">
                <a:solidFill>
                  <a:schemeClr val="bg1"/>
                </a:solidFill>
              </a:rPr>
              <a:t>t</a:t>
            </a:r>
            <a:r>
              <a:rPr lang="en-US" altLang="en-US" sz="2000" i="1" baseline="-25000" dirty="0" err="1">
                <a:solidFill>
                  <a:schemeClr val="bg1"/>
                </a:solidFill>
              </a:rPr>
              <a:t>c</a:t>
            </a:r>
            <a:r>
              <a:rPr lang="en-US" altLang="en-US" sz="2000" i="1" dirty="0">
                <a:solidFill>
                  <a:schemeClr val="bg1"/>
                </a:solidFill>
              </a:rPr>
              <a:t>	</a:t>
            </a:r>
            <a:r>
              <a:rPr lang="en-US" altLang="en-US" sz="2000" dirty="0">
                <a:solidFill>
                  <a:schemeClr val="bg1"/>
                </a:solidFill>
              </a:rPr>
              <a:t>=	thickness of concrete above the deck</a:t>
            </a:r>
          </a:p>
        </p:txBody>
      </p:sp>
      <p:sp>
        <p:nvSpPr>
          <p:cNvPr id="10286" name="Line 77"/>
          <p:cNvSpPr>
            <a:spLocks noChangeShapeType="1"/>
          </p:cNvSpPr>
          <p:nvPr/>
        </p:nvSpPr>
        <p:spPr bwMode="auto">
          <a:xfrm>
            <a:off x="8105775" y="4933950"/>
            <a:ext cx="196215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1655763" y="1412875"/>
            <a:ext cx="5751512" cy="4281488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11267" name="Freeform 105"/>
          <p:cNvSpPr>
            <a:spLocks/>
          </p:cNvSpPr>
          <p:nvPr/>
        </p:nvSpPr>
        <p:spPr bwMode="auto">
          <a:xfrm>
            <a:off x="1765300" y="2895600"/>
            <a:ext cx="4940300" cy="2038350"/>
          </a:xfrm>
          <a:custGeom>
            <a:avLst/>
            <a:gdLst>
              <a:gd name="T0" fmla="*/ 393144375 w 3112"/>
              <a:gd name="T1" fmla="*/ 1179433125 h 1284"/>
              <a:gd name="T2" fmla="*/ 393144375 w 3112"/>
              <a:gd name="T3" fmla="*/ 0 h 1284"/>
              <a:gd name="T4" fmla="*/ 2147483647 w 3112"/>
              <a:gd name="T5" fmla="*/ 0 h 1284"/>
              <a:gd name="T6" fmla="*/ 2147483647 w 3112"/>
              <a:gd name="T7" fmla="*/ 1108868750 h 1284"/>
              <a:gd name="T8" fmla="*/ 2147483647 w 3112"/>
              <a:gd name="T9" fmla="*/ 1048385000 h 1284"/>
              <a:gd name="T10" fmla="*/ 2147483647 w 3112"/>
              <a:gd name="T11" fmla="*/ 987901250 h 1284"/>
              <a:gd name="T12" fmla="*/ 2147483647 w 3112"/>
              <a:gd name="T13" fmla="*/ 977820625 h 1284"/>
              <a:gd name="T14" fmla="*/ 2147483647 w 3112"/>
              <a:gd name="T15" fmla="*/ 997981875 h 1284"/>
              <a:gd name="T16" fmla="*/ 2147483647 w 3112"/>
              <a:gd name="T17" fmla="*/ 1068546250 h 1284"/>
              <a:gd name="T18" fmla="*/ 2147483647 w 3112"/>
              <a:gd name="T19" fmla="*/ 1129030000 h 1284"/>
              <a:gd name="T20" fmla="*/ 2147483647 w 3112"/>
              <a:gd name="T21" fmla="*/ 1249997500 h 1284"/>
              <a:gd name="T22" fmla="*/ 2147483647 w 3112"/>
              <a:gd name="T23" fmla="*/ 1401206875 h 1284"/>
              <a:gd name="T24" fmla="*/ 2147483647 w 3112"/>
              <a:gd name="T25" fmla="*/ 1562496875 h 1284"/>
              <a:gd name="T26" fmla="*/ 2147483647 w 3112"/>
              <a:gd name="T27" fmla="*/ 1643141875 h 1284"/>
              <a:gd name="T28" fmla="*/ 2147483647 w 3112"/>
              <a:gd name="T29" fmla="*/ 1713706250 h 1284"/>
              <a:gd name="T30" fmla="*/ 2147483647 w 3112"/>
              <a:gd name="T31" fmla="*/ 1743948125 h 1284"/>
              <a:gd name="T32" fmla="*/ 2147483647 w 3112"/>
              <a:gd name="T33" fmla="*/ 1683464375 h 1284"/>
              <a:gd name="T34" fmla="*/ 2147483647 w 3112"/>
              <a:gd name="T35" fmla="*/ 2147483647 h 1284"/>
              <a:gd name="T36" fmla="*/ 383063750 w 3112"/>
              <a:gd name="T37" fmla="*/ 2147483647 h 1284"/>
              <a:gd name="T38" fmla="*/ 383063750 w 3112"/>
              <a:gd name="T39" fmla="*/ 1754028750 h 1284"/>
              <a:gd name="T40" fmla="*/ 312499375 w 3112"/>
              <a:gd name="T41" fmla="*/ 1764109375 h 1284"/>
              <a:gd name="T42" fmla="*/ 161290000 w 3112"/>
              <a:gd name="T43" fmla="*/ 1794351250 h 1284"/>
              <a:gd name="T44" fmla="*/ 70564375 w 3112"/>
              <a:gd name="T45" fmla="*/ 1794351250 h 1284"/>
              <a:gd name="T46" fmla="*/ 0 w 3112"/>
              <a:gd name="T47" fmla="*/ 1784270625 h 1284"/>
              <a:gd name="T48" fmla="*/ 60483750 w 3112"/>
              <a:gd name="T49" fmla="*/ 1693545000 h 1284"/>
              <a:gd name="T50" fmla="*/ 604837500 w 3112"/>
              <a:gd name="T51" fmla="*/ 1340723125 h 1284"/>
              <a:gd name="T52" fmla="*/ 786288750 w 3112"/>
              <a:gd name="T53" fmla="*/ 1199594375 h 1284"/>
              <a:gd name="T54" fmla="*/ 786288750 w 3112"/>
              <a:gd name="T55" fmla="*/ 1118949375 h 1284"/>
              <a:gd name="T56" fmla="*/ 745966250 w 3112"/>
              <a:gd name="T57" fmla="*/ 1028223750 h 1284"/>
              <a:gd name="T58" fmla="*/ 655240625 w 3112"/>
              <a:gd name="T59" fmla="*/ 1038304375 h 1284"/>
              <a:gd name="T60" fmla="*/ 393144375 w 3112"/>
              <a:gd name="T61" fmla="*/ 1179433125 h 128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112"/>
              <a:gd name="T94" fmla="*/ 0 h 1284"/>
              <a:gd name="T95" fmla="*/ 3112 w 3112"/>
              <a:gd name="T96" fmla="*/ 1284 h 128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112" h="1284">
                <a:moveTo>
                  <a:pt x="156" y="468"/>
                </a:moveTo>
                <a:lnTo>
                  <a:pt x="156" y="0"/>
                </a:lnTo>
                <a:lnTo>
                  <a:pt x="2968" y="0"/>
                </a:lnTo>
                <a:lnTo>
                  <a:pt x="2968" y="440"/>
                </a:lnTo>
                <a:lnTo>
                  <a:pt x="3020" y="416"/>
                </a:lnTo>
                <a:lnTo>
                  <a:pt x="3056" y="392"/>
                </a:lnTo>
                <a:lnTo>
                  <a:pt x="3088" y="388"/>
                </a:lnTo>
                <a:lnTo>
                  <a:pt x="3112" y="396"/>
                </a:lnTo>
                <a:lnTo>
                  <a:pt x="3112" y="424"/>
                </a:lnTo>
                <a:lnTo>
                  <a:pt x="3100" y="448"/>
                </a:lnTo>
                <a:lnTo>
                  <a:pt x="3040" y="496"/>
                </a:lnTo>
                <a:lnTo>
                  <a:pt x="2952" y="556"/>
                </a:lnTo>
                <a:lnTo>
                  <a:pt x="2856" y="620"/>
                </a:lnTo>
                <a:lnTo>
                  <a:pt x="2808" y="652"/>
                </a:lnTo>
                <a:lnTo>
                  <a:pt x="2800" y="680"/>
                </a:lnTo>
                <a:lnTo>
                  <a:pt x="2848" y="692"/>
                </a:lnTo>
                <a:lnTo>
                  <a:pt x="2960" y="668"/>
                </a:lnTo>
                <a:lnTo>
                  <a:pt x="2960" y="1284"/>
                </a:lnTo>
                <a:lnTo>
                  <a:pt x="152" y="1284"/>
                </a:lnTo>
                <a:lnTo>
                  <a:pt x="152" y="696"/>
                </a:lnTo>
                <a:lnTo>
                  <a:pt x="124" y="700"/>
                </a:lnTo>
                <a:lnTo>
                  <a:pt x="64" y="712"/>
                </a:lnTo>
                <a:lnTo>
                  <a:pt x="28" y="712"/>
                </a:lnTo>
                <a:lnTo>
                  <a:pt x="0" y="708"/>
                </a:lnTo>
                <a:lnTo>
                  <a:pt x="24" y="672"/>
                </a:lnTo>
                <a:lnTo>
                  <a:pt x="240" y="532"/>
                </a:lnTo>
                <a:lnTo>
                  <a:pt x="312" y="476"/>
                </a:lnTo>
                <a:lnTo>
                  <a:pt x="312" y="444"/>
                </a:lnTo>
                <a:lnTo>
                  <a:pt x="296" y="408"/>
                </a:lnTo>
                <a:lnTo>
                  <a:pt x="260" y="412"/>
                </a:lnTo>
                <a:lnTo>
                  <a:pt x="156" y="468"/>
                </a:lnTo>
                <a:close/>
              </a:path>
            </a:pathLst>
          </a:custGeom>
          <a:solidFill>
            <a:srgbClr val="949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lg" len="lg"/>
                <a:tailEnd type="none" w="lg" len="lg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extBox 37"/>
          <p:cNvSpPr txBox="1"/>
          <p:nvPr/>
        </p:nvSpPr>
        <p:spPr>
          <a:xfrm>
            <a:off x="7713663" y="1431925"/>
            <a:ext cx="2627312" cy="4262438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11269" name="Freeform 104"/>
          <p:cNvSpPr>
            <a:spLocks/>
          </p:cNvSpPr>
          <p:nvPr/>
        </p:nvSpPr>
        <p:spPr bwMode="auto">
          <a:xfrm>
            <a:off x="7929564" y="2543176"/>
            <a:ext cx="2147887" cy="328613"/>
          </a:xfrm>
          <a:custGeom>
            <a:avLst/>
            <a:gdLst>
              <a:gd name="T0" fmla="*/ 287297746 w 1353"/>
              <a:gd name="T1" fmla="*/ 521673931 h 207"/>
              <a:gd name="T2" fmla="*/ 287297746 w 1353"/>
              <a:gd name="T3" fmla="*/ 189012800 h 207"/>
              <a:gd name="T4" fmla="*/ 166330274 w 1353"/>
              <a:gd name="T5" fmla="*/ 219254721 h 207"/>
              <a:gd name="T6" fmla="*/ 52922475 w 1353"/>
              <a:gd name="T7" fmla="*/ 241935368 h 207"/>
              <a:gd name="T8" fmla="*/ 0 w 1353"/>
              <a:gd name="T9" fmla="*/ 234375682 h 207"/>
              <a:gd name="T10" fmla="*/ 75604670 w 1353"/>
              <a:gd name="T11" fmla="*/ 113407998 h 207"/>
              <a:gd name="T12" fmla="*/ 264615551 w 1353"/>
              <a:gd name="T13" fmla="*/ 0 h 207"/>
              <a:gd name="T14" fmla="*/ 2147483647 w 1353"/>
              <a:gd name="T15" fmla="*/ 0 h 207"/>
              <a:gd name="T16" fmla="*/ 2147483647 w 1353"/>
              <a:gd name="T17" fmla="*/ 105846724 h 207"/>
              <a:gd name="T18" fmla="*/ 2147483647 w 1353"/>
              <a:gd name="T19" fmla="*/ 196572487 h 207"/>
              <a:gd name="T20" fmla="*/ 2147483647 w 1353"/>
              <a:gd name="T21" fmla="*/ 272177289 h 207"/>
              <a:gd name="T22" fmla="*/ 2147483647 w 1353"/>
              <a:gd name="T23" fmla="*/ 234375682 h 207"/>
              <a:gd name="T24" fmla="*/ 2147483647 w 1353"/>
              <a:gd name="T25" fmla="*/ 211693447 h 207"/>
              <a:gd name="T26" fmla="*/ 2147483647 w 1353"/>
              <a:gd name="T27" fmla="*/ 521673931 h 207"/>
              <a:gd name="T28" fmla="*/ 287297746 w 1353"/>
              <a:gd name="T29" fmla="*/ 521673931 h 20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353"/>
              <a:gd name="T46" fmla="*/ 0 h 207"/>
              <a:gd name="T47" fmla="*/ 1353 w 1353"/>
              <a:gd name="T48" fmla="*/ 207 h 207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353" h="207">
                <a:moveTo>
                  <a:pt x="114" y="207"/>
                </a:moveTo>
                <a:lnTo>
                  <a:pt x="114" y="75"/>
                </a:lnTo>
                <a:lnTo>
                  <a:pt x="66" y="87"/>
                </a:lnTo>
                <a:lnTo>
                  <a:pt x="21" y="96"/>
                </a:lnTo>
                <a:lnTo>
                  <a:pt x="0" y="93"/>
                </a:lnTo>
                <a:lnTo>
                  <a:pt x="30" y="45"/>
                </a:lnTo>
                <a:lnTo>
                  <a:pt x="105" y="0"/>
                </a:lnTo>
                <a:lnTo>
                  <a:pt x="1338" y="0"/>
                </a:lnTo>
                <a:lnTo>
                  <a:pt x="1278" y="42"/>
                </a:lnTo>
                <a:lnTo>
                  <a:pt x="1236" y="78"/>
                </a:lnTo>
                <a:lnTo>
                  <a:pt x="1239" y="108"/>
                </a:lnTo>
                <a:lnTo>
                  <a:pt x="1314" y="93"/>
                </a:lnTo>
                <a:lnTo>
                  <a:pt x="1353" y="84"/>
                </a:lnTo>
                <a:lnTo>
                  <a:pt x="1353" y="207"/>
                </a:lnTo>
                <a:lnTo>
                  <a:pt x="114" y="207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lg" len="lg"/>
                <a:tailEnd type="none" w="lg" len="lg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0" name="Freeform 86" descr="Newsprint"/>
          <p:cNvSpPr>
            <a:spLocks/>
          </p:cNvSpPr>
          <p:nvPr/>
        </p:nvSpPr>
        <p:spPr bwMode="auto">
          <a:xfrm>
            <a:off x="8099426" y="2219326"/>
            <a:ext cx="2143125" cy="333375"/>
          </a:xfrm>
          <a:custGeom>
            <a:avLst/>
            <a:gdLst>
              <a:gd name="T0" fmla="*/ 25201563 w 1350"/>
              <a:gd name="T1" fmla="*/ 297378438 h 210"/>
              <a:gd name="T2" fmla="*/ 25201563 w 1350"/>
              <a:gd name="T3" fmla="*/ 0 h 210"/>
              <a:gd name="T4" fmla="*/ 2147483647 w 1350"/>
              <a:gd name="T5" fmla="*/ 0 h 210"/>
              <a:gd name="T6" fmla="*/ 2147483647 w 1350"/>
              <a:gd name="T7" fmla="*/ 332660625 h 210"/>
              <a:gd name="T8" fmla="*/ 2147483647 w 1350"/>
              <a:gd name="T9" fmla="*/ 277217188 h 210"/>
              <a:gd name="T10" fmla="*/ 2147483647 w 1350"/>
              <a:gd name="T11" fmla="*/ 221773750 h 210"/>
              <a:gd name="T12" fmla="*/ 2147483647 w 1350"/>
              <a:gd name="T13" fmla="*/ 216733438 h 210"/>
              <a:gd name="T14" fmla="*/ 2147483647 w 1350"/>
              <a:gd name="T15" fmla="*/ 241935000 h 210"/>
              <a:gd name="T16" fmla="*/ 2147483647 w 1350"/>
              <a:gd name="T17" fmla="*/ 272176875 h 210"/>
              <a:gd name="T18" fmla="*/ 2147483647 w 1350"/>
              <a:gd name="T19" fmla="*/ 327620313 h 210"/>
              <a:gd name="T20" fmla="*/ 2147483647 w 1350"/>
              <a:gd name="T21" fmla="*/ 468749063 h 210"/>
              <a:gd name="T22" fmla="*/ 2147483647 w 1350"/>
              <a:gd name="T23" fmla="*/ 529232813 h 210"/>
              <a:gd name="T24" fmla="*/ 0 w 1350"/>
              <a:gd name="T25" fmla="*/ 529232813 h 210"/>
              <a:gd name="T26" fmla="*/ 146169063 w 1350"/>
              <a:gd name="T27" fmla="*/ 433466875 h 210"/>
              <a:gd name="T28" fmla="*/ 277217188 w 1350"/>
              <a:gd name="T29" fmla="*/ 327620313 h 210"/>
              <a:gd name="T30" fmla="*/ 302418750 w 1350"/>
              <a:gd name="T31" fmla="*/ 267136563 h 210"/>
              <a:gd name="T32" fmla="*/ 292338125 w 1350"/>
              <a:gd name="T33" fmla="*/ 216733438 h 210"/>
              <a:gd name="T34" fmla="*/ 252015625 w 1350"/>
              <a:gd name="T35" fmla="*/ 196572188 h 210"/>
              <a:gd name="T36" fmla="*/ 176410938 w 1350"/>
              <a:gd name="T37" fmla="*/ 216733438 h 210"/>
              <a:gd name="T38" fmla="*/ 65524063 w 1350"/>
              <a:gd name="T39" fmla="*/ 282257500 h 210"/>
              <a:gd name="T40" fmla="*/ 25201563 w 1350"/>
              <a:gd name="T41" fmla="*/ 297378438 h 21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350"/>
              <a:gd name="T64" fmla="*/ 0 h 210"/>
              <a:gd name="T65" fmla="*/ 1350 w 1350"/>
              <a:gd name="T66" fmla="*/ 210 h 21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350" h="210">
                <a:moveTo>
                  <a:pt x="10" y="118"/>
                </a:moveTo>
                <a:lnTo>
                  <a:pt x="10" y="0"/>
                </a:lnTo>
                <a:lnTo>
                  <a:pt x="1238" y="0"/>
                </a:lnTo>
                <a:lnTo>
                  <a:pt x="1238" y="132"/>
                </a:lnTo>
                <a:lnTo>
                  <a:pt x="1276" y="110"/>
                </a:lnTo>
                <a:lnTo>
                  <a:pt x="1312" y="88"/>
                </a:lnTo>
                <a:lnTo>
                  <a:pt x="1334" y="86"/>
                </a:lnTo>
                <a:lnTo>
                  <a:pt x="1348" y="96"/>
                </a:lnTo>
                <a:lnTo>
                  <a:pt x="1350" y="108"/>
                </a:lnTo>
                <a:lnTo>
                  <a:pt x="1342" y="130"/>
                </a:lnTo>
                <a:lnTo>
                  <a:pt x="1268" y="186"/>
                </a:lnTo>
                <a:lnTo>
                  <a:pt x="1234" y="210"/>
                </a:lnTo>
                <a:lnTo>
                  <a:pt x="0" y="210"/>
                </a:lnTo>
                <a:lnTo>
                  <a:pt x="58" y="172"/>
                </a:lnTo>
                <a:lnTo>
                  <a:pt x="110" y="130"/>
                </a:lnTo>
                <a:lnTo>
                  <a:pt x="120" y="106"/>
                </a:lnTo>
                <a:lnTo>
                  <a:pt x="116" y="86"/>
                </a:lnTo>
                <a:lnTo>
                  <a:pt x="100" y="78"/>
                </a:lnTo>
                <a:lnTo>
                  <a:pt x="70" y="86"/>
                </a:lnTo>
                <a:lnTo>
                  <a:pt x="26" y="112"/>
                </a:lnTo>
                <a:lnTo>
                  <a:pt x="10" y="118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lg" len="lg"/>
                <a:tailEnd type="none" w="lg" len="lg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DD2350F-A4F6-481F-BF44-FFADB976C937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8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49" name="Footer Placeholder 4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Composite Beam Theory</a:t>
            </a:r>
            <a:endParaRPr lang="en-US" dirty="0"/>
          </a:p>
        </p:txBody>
      </p:sp>
      <p:grpSp>
        <p:nvGrpSpPr>
          <p:cNvPr id="11273" name="Group 35"/>
          <p:cNvGrpSpPr>
            <a:grpSpLocks/>
          </p:cNvGrpSpPr>
          <p:nvPr/>
        </p:nvGrpSpPr>
        <p:grpSpPr bwMode="auto">
          <a:xfrm>
            <a:off x="8743951" y="2882901"/>
            <a:ext cx="682625" cy="2074863"/>
            <a:chOff x="4704" y="2266"/>
            <a:chExt cx="430" cy="1307"/>
          </a:xfrm>
        </p:grpSpPr>
        <p:sp>
          <p:nvSpPr>
            <p:cNvPr id="11319" name="Freeform 36"/>
            <p:cNvSpPr>
              <a:spLocks/>
            </p:cNvSpPr>
            <p:nvPr/>
          </p:nvSpPr>
          <p:spPr bwMode="auto">
            <a:xfrm>
              <a:off x="4704" y="2266"/>
              <a:ext cx="428" cy="1304"/>
            </a:xfrm>
            <a:custGeom>
              <a:avLst/>
              <a:gdLst>
                <a:gd name="T0" fmla="*/ 2 w 428"/>
                <a:gd name="T1" fmla="*/ 70 h 1304"/>
                <a:gd name="T2" fmla="*/ 2 w 428"/>
                <a:gd name="T3" fmla="*/ 0 h 1304"/>
                <a:gd name="T4" fmla="*/ 428 w 428"/>
                <a:gd name="T5" fmla="*/ 0 h 1304"/>
                <a:gd name="T6" fmla="*/ 428 w 428"/>
                <a:gd name="T7" fmla="*/ 70 h 1304"/>
                <a:gd name="T8" fmla="*/ 284 w 428"/>
                <a:gd name="T9" fmla="*/ 70 h 1304"/>
                <a:gd name="T10" fmla="*/ 258 w 428"/>
                <a:gd name="T11" fmla="*/ 74 h 1304"/>
                <a:gd name="T12" fmla="*/ 236 w 428"/>
                <a:gd name="T13" fmla="*/ 98 h 1304"/>
                <a:gd name="T14" fmla="*/ 234 w 428"/>
                <a:gd name="T15" fmla="*/ 130 h 1304"/>
                <a:gd name="T16" fmla="*/ 234 w 428"/>
                <a:gd name="T17" fmla="*/ 1184 h 1304"/>
                <a:gd name="T18" fmla="*/ 242 w 428"/>
                <a:gd name="T19" fmla="*/ 1206 h 1304"/>
                <a:gd name="T20" fmla="*/ 262 w 428"/>
                <a:gd name="T21" fmla="*/ 1226 h 1304"/>
                <a:gd name="T22" fmla="*/ 288 w 428"/>
                <a:gd name="T23" fmla="*/ 1236 h 1304"/>
                <a:gd name="T24" fmla="*/ 426 w 428"/>
                <a:gd name="T25" fmla="*/ 1236 h 1304"/>
                <a:gd name="T26" fmla="*/ 426 w 428"/>
                <a:gd name="T27" fmla="*/ 1304 h 1304"/>
                <a:gd name="T28" fmla="*/ 0 w 428"/>
                <a:gd name="T29" fmla="*/ 1304 h 1304"/>
                <a:gd name="T30" fmla="*/ 0 w 428"/>
                <a:gd name="T31" fmla="*/ 1236 h 1304"/>
                <a:gd name="T32" fmla="*/ 146 w 428"/>
                <a:gd name="T33" fmla="*/ 1236 h 1304"/>
                <a:gd name="T34" fmla="*/ 167 w 428"/>
                <a:gd name="T35" fmla="*/ 1224 h 1304"/>
                <a:gd name="T36" fmla="*/ 192 w 428"/>
                <a:gd name="T37" fmla="*/ 1198 h 1304"/>
                <a:gd name="T38" fmla="*/ 196 w 428"/>
                <a:gd name="T39" fmla="*/ 1183 h 1304"/>
                <a:gd name="T40" fmla="*/ 196 w 428"/>
                <a:gd name="T41" fmla="*/ 118 h 1304"/>
                <a:gd name="T42" fmla="*/ 188 w 428"/>
                <a:gd name="T43" fmla="*/ 96 h 1304"/>
                <a:gd name="T44" fmla="*/ 168 w 428"/>
                <a:gd name="T45" fmla="*/ 80 h 1304"/>
                <a:gd name="T46" fmla="*/ 134 w 428"/>
                <a:gd name="T47" fmla="*/ 68 h 1304"/>
                <a:gd name="T48" fmla="*/ 2 w 428"/>
                <a:gd name="T49" fmla="*/ 70 h 13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28"/>
                <a:gd name="T76" fmla="*/ 0 h 1304"/>
                <a:gd name="T77" fmla="*/ 428 w 428"/>
                <a:gd name="T78" fmla="*/ 1304 h 13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28" h="1304">
                  <a:moveTo>
                    <a:pt x="2" y="70"/>
                  </a:moveTo>
                  <a:lnTo>
                    <a:pt x="2" y="0"/>
                  </a:lnTo>
                  <a:lnTo>
                    <a:pt x="428" y="0"/>
                  </a:lnTo>
                  <a:lnTo>
                    <a:pt x="428" y="70"/>
                  </a:lnTo>
                  <a:lnTo>
                    <a:pt x="284" y="70"/>
                  </a:lnTo>
                  <a:lnTo>
                    <a:pt x="258" y="74"/>
                  </a:lnTo>
                  <a:lnTo>
                    <a:pt x="236" y="98"/>
                  </a:lnTo>
                  <a:lnTo>
                    <a:pt x="234" y="130"/>
                  </a:lnTo>
                  <a:lnTo>
                    <a:pt x="234" y="1184"/>
                  </a:lnTo>
                  <a:lnTo>
                    <a:pt x="242" y="1206"/>
                  </a:lnTo>
                  <a:lnTo>
                    <a:pt x="262" y="1226"/>
                  </a:lnTo>
                  <a:lnTo>
                    <a:pt x="288" y="1236"/>
                  </a:lnTo>
                  <a:lnTo>
                    <a:pt x="426" y="1236"/>
                  </a:lnTo>
                  <a:lnTo>
                    <a:pt x="426" y="1304"/>
                  </a:lnTo>
                  <a:lnTo>
                    <a:pt x="0" y="1304"/>
                  </a:lnTo>
                  <a:lnTo>
                    <a:pt x="0" y="1236"/>
                  </a:lnTo>
                  <a:lnTo>
                    <a:pt x="146" y="1236"/>
                  </a:lnTo>
                  <a:lnTo>
                    <a:pt x="167" y="1224"/>
                  </a:lnTo>
                  <a:lnTo>
                    <a:pt x="192" y="1198"/>
                  </a:lnTo>
                  <a:lnTo>
                    <a:pt x="196" y="1183"/>
                  </a:lnTo>
                  <a:lnTo>
                    <a:pt x="196" y="118"/>
                  </a:lnTo>
                  <a:lnTo>
                    <a:pt x="188" y="96"/>
                  </a:lnTo>
                  <a:lnTo>
                    <a:pt x="168" y="80"/>
                  </a:lnTo>
                  <a:lnTo>
                    <a:pt x="134" y="68"/>
                  </a:lnTo>
                  <a:lnTo>
                    <a:pt x="2" y="70"/>
                  </a:lnTo>
                  <a:close/>
                </a:path>
              </a:pathLst>
            </a:custGeom>
            <a:solidFill>
              <a:srgbClr val="696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20" name="Arc 37"/>
            <p:cNvSpPr>
              <a:spLocks noChangeAspect="1"/>
            </p:cNvSpPr>
            <p:nvPr/>
          </p:nvSpPr>
          <p:spPr bwMode="auto">
            <a:xfrm>
              <a:off x="4837" y="2338"/>
              <a:ext cx="63" cy="5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1" name="Arc 38"/>
            <p:cNvSpPr>
              <a:spLocks noChangeAspect="1"/>
            </p:cNvSpPr>
            <p:nvPr/>
          </p:nvSpPr>
          <p:spPr bwMode="auto">
            <a:xfrm flipH="1">
              <a:off x="4938" y="2336"/>
              <a:ext cx="53" cy="5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2" name="Arc 39"/>
            <p:cNvSpPr>
              <a:spLocks noChangeAspect="1"/>
            </p:cNvSpPr>
            <p:nvPr/>
          </p:nvSpPr>
          <p:spPr bwMode="auto">
            <a:xfrm flipV="1">
              <a:off x="4839" y="3437"/>
              <a:ext cx="61" cy="6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3" name="Arc 40"/>
            <p:cNvSpPr>
              <a:spLocks noChangeAspect="1"/>
            </p:cNvSpPr>
            <p:nvPr/>
          </p:nvSpPr>
          <p:spPr bwMode="auto">
            <a:xfrm flipH="1" flipV="1">
              <a:off x="4938" y="3439"/>
              <a:ext cx="59" cy="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4" name="Freeform 41"/>
            <p:cNvSpPr>
              <a:spLocks/>
            </p:cNvSpPr>
            <p:nvPr/>
          </p:nvSpPr>
          <p:spPr bwMode="auto">
            <a:xfrm>
              <a:off x="4704" y="2268"/>
              <a:ext cx="430" cy="70"/>
            </a:xfrm>
            <a:custGeom>
              <a:avLst/>
              <a:gdLst>
                <a:gd name="T0" fmla="*/ 136 w 430"/>
                <a:gd name="T1" fmla="*/ 70 h 70"/>
                <a:gd name="T2" fmla="*/ 0 w 430"/>
                <a:gd name="T3" fmla="*/ 70 h 70"/>
                <a:gd name="T4" fmla="*/ 0 w 430"/>
                <a:gd name="T5" fmla="*/ 0 h 70"/>
                <a:gd name="T6" fmla="*/ 430 w 430"/>
                <a:gd name="T7" fmla="*/ 0 h 70"/>
                <a:gd name="T8" fmla="*/ 430 w 430"/>
                <a:gd name="T9" fmla="*/ 70 h 70"/>
                <a:gd name="T10" fmla="*/ 276 w 430"/>
                <a:gd name="T11" fmla="*/ 70 h 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30"/>
                <a:gd name="T19" fmla="*/ 0 h 70"/>
                <a:gd name="T20" fmla="*/ 430 w 430"/>
                <a:gd name="T21" fmla="*/ 70 h 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30" h="70">
                  <a:moveTo>
                    <a:pt x="136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430" y="0"/>
                  </a:lnTo>
                  <a:lnTo>
                    <a:pt x="430" y="70"/>
                  </a:lnTo>
                  <a:lnTo>
                    <a:pt x="276" y="70"/>
                  </a:ln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25" name="Freeform 42"/>
            <p:cNvSpPr>
              <a:spLocks/>
            </p:cNvSpPr>
            <p:nvPr/>
          </p:nvSpPr>
          <p:spPr bwMode="auto">
            <a:xfrm>
              <a:off x="4704" y="3501"/>
              <a:ext cx="428" cy="72"/>
            </a:xfrm>
            <a:custGeom>
              <a:avLst/>
              <a:gdLst>
                <a:gd name="T0" fmla="*/ 136 w 428"/>
                <a:gd name="T1" fmla="*/ 0 h 72"/>
                <a:gd name="T2" fmla="*/ 0 w 428"/>
                <a:gd name="T3" fmla="*/ 0 h 72"/>
                <a:gd name="T4" fmla="*/ 0 w 428"/>
                <a:gd name="T5" fmla="*/ 72 h 72"/>
                <a:gd name="T6" fmla="*/ 428 w 428"/>
                <a:gd name="T7" fmla="*/ 72 h 72"/>
                <a:gd name="T8" fmla="*/ 428 w 428"/>
                <a:gd name="T9" fmla="*/ 0 h 72"/>
                <a:gd name="T10" fmla="*/ 284 w 428"/>
                <a:gd name="T11" fmla="*/ 0 h 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8"/>
                <a:gd name="T19" fmla="*/ 0 h 72"/>
                <a:gd name="T20" fmla="*/ 428 w 428"/>
                <a:gd name="T21" fmla="*/ 72 h 7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8" h="72">
                  <a:moveTo>
                    <a:pt x="136" y="0"/>
                  </a:moveTo>
                  <a:lnTo>
                    <a:pt x="0" y="0"/>
                  </a:lnTo>
                  <a:lnTo>
                    <a:pt x="0" y="72"/>
                  </a:lnTo>
                  <a:lnTo>
                    <a:pt x="428" y="72"/>
                  </a:lnTo>
                  <a:lnTo>
                    <a:pt x="428" y="0"/>
                  </a:lnTo>
                  <a:lnTo>
                    <a:pt x="284" y="0"/>
                  </a:ln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26" name="Line 43"/>
            <p:cNvSpPr>
              <a:spLocks noChangeShapeType="1"/>
            </p:cNvSpPr>
            <p:nvPr/>
          </p:nvSpPr>
          <p:spPr bwMode="auto">
            <a:xfrm>
              <a:off x="4900" y="2391"/>
              <a:ext cx="0" cy="1054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27" name="Line 44"/>
            <p:cNvSpPr>
              <a:spLocks noChangeShapeType="1"/>
            </p:cNvSpPr>
            <p:nvPr/>
          </p:nvSpPr>
          <p:spPr bwMode="auto">
            <a:xfrm>
              <a:off x="4938" y="2390"/>
              <a:ext cx="0" cy="1055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274" name="Line 47"/>
          <p:cNvSpPr>
            <a:spLocks noChangeShapeType="1"/>
          </p:cNvSpPr>
          <p:nvPr/>
        </p:nvSpPr>
        <p:spPr bwMode="auto">
          <a:xfrm>
            <a:off x="2019300" y="2019300"/>
            <a:ext cx="44577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5" name="Text Box 17"/>
          <p:cNvSpPr txBox="1">
            <a:spLocks noChangeArrowheads="1"/>
          </p:cNvSpPr>
          <p:nvPr/>
        </p:nvSpPr>
        <p:spPr bwMode="auto">
          <a:xfrm>
            <a:off x="4064000" y="1503363"/>
            <a:ext cx="1208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i="1">
                <a:solidFill>
                  <a:schemeClr val="bg1"/>
                </a:solidFill>
              </a:rPr>
              <a:t>b</a:t>
            </a:r>
            <a:r>
              <a:rPr lang="en-US" altLang="en-US" i="1" baseline="-25000">
                <a:solidFill>
                  <a:schemeClr val="bg1"/>
                </a:solidFill>
              </a:rPr>
              <a:t>eff</a:t>
            </a:r>
          </a:p>
        </p:txBody>
      </p:sp>
      <p:sp>
        <p:nvSpPr>
          <p:cNvPr id="11276" name="Freeform 49" descr="Newsprint"/>
          <p:cNvSpPr>
            <a:spLocks/>
          </p:cNvSpPr>
          <p:nvPr/>
        </p:nvSpPr>
        <p:spPr bwMode="auto">
          <a:xfrm>
            <a:off x="2028826" y="2228851"/>
            <a:ext cx="4448175" cy="657225"/>
          </a:xfrm>
          <a:custGeom>
            <a:avLst/>
            <a:gdLst>
              <a:gd name="T0" fmla="*/ 0 w 2802"/>
              <a:gd name="T1" fmla="*/ 483870000 h 414"/>
              <a:gd name="T2" fmla="*/ 0 w 2802"/>
              <a:gd name="T3" fmla="*/ 0 h 414"/>
              <a:gd name="T4" fmla="*/ 2147483647 w 2802"/>
              <a:gd name="T5" fmla="*/ 0 h 414"/>
              <a:gd name="T6" fmla="*/ 2147483647 w 2802"/>
              <a:gd name="T7" fmla="*/ 498990938 h 414"/>
              <a:gd name="T8" fmla="*/ 2147483647 w 2802"/>
              <a:gd name="T9" fmla="*/ 498990938 h 414"/>
              <a:gd name="T10" fmla="*/ 2147483647 w 2802"/>
              <a:gd name="T11" fmla="*/ 1043344688 h 414"/>
              <a:gd name="T12" fmla="*/ 2147483647 w 2802"/>
              <a:gd name="T13" fmla="*/ 1043344688 h 414"/>
              <a:gd name="T14" fmla="*/ 2147483647 w 2802"/>
              <a:gd name="T15" fmla="*/ 498990938 h 414"/>
              <a:gd name="T16" fmla="*/ 2147483647 w 2802"/>
              <a:gd name="T17" fmla="*/ 498990938 h 414"/>
              <a:gd name="T18" fmla="*/ 2147483647 w 2802"/>
              <a:gd name="T19" fmla="*/ 1043344688 h 414"/>
              <a:gd name="T20" fmla="*/ 2147483647 w 2802"/>
              <a:gd name="T21" fmla="*/ 1043344688 h 414"/>
              <a:gd name="T22" fmla="*/ 2147483647 w 2802"/>
              <a:gd name="T23" fmla="*/ 483870000 h 414"/>
              <a:gd name="T24" fmla="*/ 1799391563 w 2802"/>
              <a:gd name="T25" fmla="*/ 483870000 h 414"/>
              <a:gd name="T26" fmla="*/ 1587698438 w 2802"/>
              <a:gd name="T27" fmla="*/ 1043344688 h 414"/>
              <a:gd name="T28" fmla="*/ 680442188 w 2802"/>
              <a:gd name="T29" fmla="*/ 1043344688 h 414"/>
              <a:gd name="T30" fmla="*/ 514111875 w 2802"/>
              <a:gd name="T31" fmla="*/ 483870000 h 414"/>
              <a:gd name="T32" fmla="*/ 0 w 2802"/>
              <a:gd name="T33" fmla="*/ 483870000 h 41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02"/>
              <a:gd name="T52" fmla="*/ 0 h 414"/>
              <a:gd name="T53" fmla="*/ 2802 w 2802"/>
              <a:gd name="T54" fmla="*/ 414 h 41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02" h="414">
                <a:moveTo>
                  <a:pt x="0" y="192"/>
                </a:moveTo>
                <a:lnTo>
                  <a:pt x="0" y="0"/>
                </a:lnTo>
                <a:lnTo>
                  <a:pt x="2802" y="0"/>
                </a:lnTo>
                <a:lnTo>
                  <a:pt x="2802" y="198"/>
                </a:lnTo>
                <a:lnTo>
                  <a:pt x="2478" y="198"/>
                </a:lnTo>
                <a:lnTo>
                  <a:pt x="2400" y="414"/>
                </a:lnTo>
                <a:lnTo>
                  <a:pt x="2034" y="414"/>
                </a:lnTo>
                <a:lnTo>
                  <a:pt x="1962" y="198"/>
                </a:lnTo>
                <a:lnTo>
                  <a:pt x="1596" y="198"/>
                </a:lnTo>
                <a:lnTo>
                  <a:pt x="1524" y="414"/>
                </a:lnTo>
                <a:lnTo>
                  <a:pt x="1158" y="414"/>
                </a:lnTo>
                <a:lnTo>
                  <a:pt x="1092" y="192"/>
                </a:lnTo>
                <a:lnTo>
                  <a:pt x="714" y="192"/>
                </a:lnTo>
                <a:lnTo>
                  <a:pt x="630" y="414"/>
                </a:lnTo>
                <a:lnTo>
                  <a:pt x="270" y="414"/>
                </a:lnTo>
                <a:lnTo>
                  <a:pt x="204" y="192"/>
                </a:lnTo>
                <a:lnTo>
                  <a:pt x="0" y="192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28575" cap="flat" cmpd="sng">
            <a:solidFill>
              <a:schemeClr val="bg1"/>
            </a:solidFill>
            <a:prstDash val="solid"/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en-US"/>
          </a:p>
        </p:txBody>
      </p:sp>
      <p:grpSp>
        <p:nvGrpSpPr>
          <p:cNvPr id="11277" name="Group 92"/>
          <p:cNvGrpSpPr>
            <a:grpSpLocks/>
          </p:cNvGrpSpPr>
          <p:nvPr/>
        </p:nvGrpSpPr>
        <p:grpSpPr bwMode="auto">
          <a:xfrm>
            <a:off x="4059239" y="2349501"/>
            <a:ext cx="250825" cy="536575"/>
            <a:chOff x="1597" y="1480"/>
            <a:chExt cx="158" cy="338"/>
          </a:xfrm>
        </p:grpSpPr>
        <p:sp>
          <p:nvSpPr>
            <p:cNvPr id="11317" name="Rectangle 50"/>
            <p:cNvSpPr>
              <a:spLocks noChangeArrowheads="1"/>
            </p:cNvSpPr>
            <p:nvPr/>
          </p:nvSpPr>
          <p:spPr bwMode="auto">
            <a:xfrm>
              <a:off x="1597" y="1480"/>
              <a:ext cx="158" cy="44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18" name="Rectangle 51"/>
            <p:cNvSpPr>
              <a:spLocks noChangeArrowheads="1"/>
            </p:cNvSpPr>
            <p:nvPr/>
          </p:nvSpPr>
          <p:spPr bwMode="auto">
            <a:xfrm>
              <a:off x="1653" y="1524"/>
              <a:ext cx="46" cy="294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1278" name="Line 52"/>
          <p:cNvSpPr>
            <a:spLocks noChangeShapeType="1"/>
          </p:cNvSpPr>
          <p:nvPr/>
        </p:nvSpPr>
        <p:spPr bwMode="auto">
          <a:xfrm>
            <a:off x="6543676" y="2219325"/>
            <a:ext cx="50482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9" name="Line 53"/>
          <p:cNvSpPr>
            <a:spLocks noChangeShapeType="1"/>
          </p:cNvSpPr>
          <p:nvPr/>
        </p:nvSpPr>
        <p:spPr bwMode="auto">
          <a:xfrm>
            <a:off x="6534150" y="2533650"/>
            <a:ext cx="533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80" name="Line 54"/>
          <p:cNvSpPr>
            <a:spLocks noChangeShapeType="1"/>
          </p:cNvSpPr>
          <p:nvPr/>
        </p:nvSpPr>
        <p:spPr bwMode="auto">
          <a:xfrm>
            <a:off x="6524625" y="2867025"/>
            <a:ext cx="5715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81" name="Line 55"/>
          <p:cNvSpPr>
            <a:spLocks noChangeShapeType="1"/>
          </p:cNvSpPr>
          <p:nvPr/>
        </p:nvSpPr>
        <p:spPr bwMode="auto">
          <a:xfrm>
            <a:off x="6781800" y="2209800"/>
            <a:ext cx="0" cy="3238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82" name="Line 56"/>
          <p:cNvSpPr>
            <a:spLocks noChangeShapeType="1"/>
          </p:cNvSpPr>
          <p:nvPr/>
        </p:nvSpPr>
        <p:spPr bwMode="auto">
          <a:xfrm>
            <a:off x="6781800" y="2524125"/>
            <a:ext cx="0" cy="3619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83" name="Text Box 17"/>
          <p:cNvSpPr txBox="1">
            <a:spLocks noChangeArrowheads="1"/>
          </p:cNvSpPr>
          <p:nvPr/>
        </p:nvSpPr>
        <p:spPr bwMode="auto">
          <a:xfrm>
            <a:off x="6806406" y="2474119"/>
            <a:ext cx="8747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i="1" dirty="0" err="1">
                <a:solidFill>
                  <a:schemeClr val="bg1"/>
                </a:solidFill>
              </a:rPr>
              <a:t>h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r</a:t>
            </a:r>
            <a:endParaRPr lang="en-US" altLang="en-US" i="1" baseline="-25000" dirty="0">
              <a:solidFill>
                <a:schemeClr val="bg1"/>
              </a:solidFill>
            </a:endParaRPr>
          </a:p>
        </p:txBody>
      </p:sp>
      <p:sp>
        <p:nvSpPr>
          <p:cNvPr id="11284" name="Line 61"/>
          <p:cNvSpPr>
            <a:spLocks noChangeShapeType="1"/>
          </p:cNvSpPr>
          <p:nvPr/>
        </p:nvSpPr>
        <p:spPr bwMode="auto">
          <a:xfrm>
            <a:off x="2009775" y="2895600"/>
            <a:ext cx="44577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85" name="Line 63"/>
          <p:cNvSpPr>
            <a:spLocks noChangeShapeType="1"/>
          </p:cNvSpPr>
          <p:nvPr/>
        </p:nvSpPr>
        <p:spPr bwMode="auto">
          <a:xfrm>
            <a:off x="2009775" y="2981325"/>
            <a:ext cx="4452938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86" name="Line 64"/>
          <p:cNvSpPr>
            <a:spLocks noChangeShapeType="1"/>
          </p:cNvSpPr>
          <p:nvPr/>
        </p:nvSpPr>
        <p:spPr bwMode="auto">
          <a:xfrm>
            <a:off x="2014539" y="4848225"/>
            <a:ext cx="44481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87" name="Line 65"/>
          <p:cNvSpPr>
            <a:spLocks noChangeShapeType="1"/>
          </p:cNvSpPr>
          <p:nvPr/>
        </p:nvSpPr>
        <p:spPr bwMode="auto">
          <a:xfrm>
            <a:off x="2024063" y="1785939"/>
            <a:ext cx="0" cy="18764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88" name="Line 66"/>
          <p:cNvSpPr>
            <a:spLocks noChangeShapeType="1"/>
          </p:cNvSpPr>
          <p:nvPr/>
        </p:nvSpPr>
        <p:spPr bwMode="auto">
          <a:xfrm>
            <a:off x="2019300" y="3990975"/>
            <a:ext cx="0" cy="11239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89" name="Freeform 67"/>
          <p:cNvSpPr>
            <a:spLocks/>
          </p:cNvSpPr>
          <p:nvPr/>
        </p:nvSpPr>
        <p:spPr bwMode="auto">
          <a:xfrm>
            <a:off x="1733550" y="3544888"/>
            <a:ext cx="565150" cy="506412"/>
          </a:xfrm>
          <a:custGeom>
            <a:avLst/>
            <a:gdLst>
              <a:gd name="T0" fmla="*/ 446068450 w 356"/>
              <a:gd name="T1" fmla="*/ 169246596 h 328"/>
              <a:gd name="T2" fmla="*/ 763608138 w 356"/>
              <a:gd name="T3" fmla="*/ 4767684 h 328"/>
              <a:gd name="T4" fmla="*/ 778729075 w 356"/>
              <a:gd name="T5" fmla="*/ 190699629 h 328"/>
              <a:gd name="T6" fmla="*/ 52924075 w 356"/>
              <a:gd name="T7" fmla="*/ 698437872 h 328"/>
              <a:gd name="T8" fmla="*/ 461189388 w 356"/>
              <a:gd name="T9" fmla="*/ 698437872 h 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6"/>
              <a:gd name="T16" fmla="*/ 0 h 328"/>
              <a:gd name="T17" fmla="*/ 356 w 356"/>
              <a:gd name="T18" fmla="*/ 328 h 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6" h="328">
                <a:moveTo>
                  <a:pt x="177" y="71"/>
                </a:moveTo>
                <a:cubicBezTo>
                  <a:pt x="229" y="35"/>
                  <a:pt x="281" y="0"/>
                  <a:pt x="303" y="2"/>
                </a:cubicBezTo>
                <a:cubicBezTo>
                  <a:pt x="325" y="4"/>
                  <a:pt x="356" y="32"/>
                  <a:pt x="309" y="80"/>
                </a:cubicBezTo>
                <a:cubicBezTo>
                  <a:pt x="262" y="128"/>
                  <a:pt x="42" y="258"/>
                  <a:pt x="21" y="293"/>
                </a:cubicBezTo>
                <a:cubicBezTo>
                  <a:pt x="0" y="328"/>
                  <a:pt x="91" y="310"/>
                  <a:pt x="183" y="293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90" name="Line 68"/>
          <p:cNvSpPr>
            <a:spLocks noChangeShapeType="1"/>
          </p:cNvSpPr>
          <p:nvPr/>
        </p:nvSpPr>
        <p:spPr bwMode="auto">
          <a:xfrm>
            <a:off x="6477000" y="1785938"/>
            <a:ext cx="0" cy="18335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91" name="Line 69"/>
          <p:cNvSpPr>
            <a:spLocks noChangeShapeType="1"/>
          </p:cNvSpPr>
          <p:nvPr/>
        </p:nvSpPr>
        <p:spPr bwMode="auto">
          <a:xfrm>
            <a:off x="6467475" y="3952876"/>
            <a:ext cx="0" cy="11525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92" name="Freeform 70"/>
          <p:cNvSpPr>
            <a:spLocks/>
          </p:cNvSpPr>
          <p:nvPr/>
        </p:nvSpPr>
        <p:spPr bwMode="auto">
          <a:xfrm>
            <a:off x="6181725" y="3506788"/>
            <a:ext cx="565150" cy="506412"/>
          </a:xfrm>
          <a:custGeom>
            <a:avLst/>
            <a:gdLst>
              <a:gd name="T0" fmla="*/ 446068450 w 356"/>
              <a:gd name="T1" fmla="*/ 169246596 h 328"/>
              <a:gd name="T2" fmla="*/ 763608138 w 356"/>
              <a:gd name="T3" fmla="*/ 4767684 h 328"/>
              <a:gd name="T4" fmla="*/ 778729075 w 356"/>
              <a:gd name="T5" fmla="*/ 190699629 h 328"/>
              <a:gd name="T6" fmla="*/ 52924075 w 356"/>
              <a:gd name="T7" fmla="*/ 698437872 h 328"/>
              <a:gd name="T8" fmla="*/ 461189388 w 356"/>
              <a:gd name="T9" fmla="*/ 698437872 h 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6"/>
              <a:gd name="T16" fmla="*/ 0 h 328"/>
              <a:gd name="T17" fmla="*/ 356 w 356"/>
              <a:gd name="T18" fmla="*/ 328 h 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6" h="328">
                <a:moveTo>
                  <a:pt x="177" y="71"/>
                </a:moveTo>
                <a:cubicBezTo>
                  <a:pt x="229" y="35"/>
                  <a:pt x="281" y="0"/>
                  <a:pt x="303" y="2"/>
                </a:cubicBezTo>
                <a:cubicBezTo>
                  <a:pt x="325" y="4"/>
                  <a:pt x="356" y="32"/>
                  <a:pt x="309" y="80"/>
                </a:cubicBezTo>
                <a:cubicBezTo>
                  <a:pt x="262" y="128"/>
                  <a:pt x="42" y="258"/>
                  <a:pt x="21" y="293"/>
                </a:cubicBezTo>
                <a:cubicBezTo>
                  <a:pt x="0" y="328"/>
                  <a:pt x="91" y="310"/>
                  <a:pt x="183" y="293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93" name="Line 74"/>
          <p:cNvSpPr>
            <a:spLocks noChangeShapeType="1"/>
          </p:cNvSpPr>
          <p:nvPr/>
        </p:nvSpPr>
        <p:spPr bwMode="auto">
          <a:xfrm>
            <a:off x="8105775" y="2876550"/>
            <a:ext cx="19685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94" name="Line 75"/>
          <p:cNvSpPr>
            <a:spLocks noChangeShapeType="1"/>
          </p:cNvSpPr>
          <p:nvPr/>
        </p:nvSpPr>
        <p:spPr bwMode="auto">
          <a:xfrm>
            <a:off x="8093075" y="2552700"/>
            <a:ext cx="19748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95" name="Line 76"/>
          <p:cNvSpPr>
            <a:spLocks noChangeShapeType="1"/>
          </p:cNvSpPr>
          <p:nvPr/>
        </p:nvSpPr>
        <p:spPr bwMode="auto">
          <a:xfrm>
            <a:off x="8102600" y="2219325"/>
            <a:ext cx="196215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96" name="Freeform 77"/>
          <p:cNvSpPr>
            <a:spLocks noChangeAspect="1"/>
          </p:cNvSpPr>
          <p:nvPr/>
        </p:nvSpPr>
        <p:spPr bwMode="auto">
          <a:xfrm>
            <a:off x="7905751" y="2344738"/>
            <a:ext cx="411163" cy="368300"/>
          </a:xfrm>
          <a:custGeom>
            <a:avLst/>
            <a:gdLst>
              <a:gd name="T0" fmla="*/ 236103423 w 356"/>
              <a:gd name="T1" fmla="*/ 89518234 h 328"/>
              <a:gd name="T2" fmla="*/ 404176694 w 356"/>
              <a:gd name="T3" fmla="*/ 2521957 h 328"/>
              <a:gd name="T4" fmla="*/ 412179358 w 356"/>
              <a:gd name="T5" fmla="*/ 100865917 h 328"/>
              <a:gd name="T6" fmla="*/ 28012212 w 356"/>
              <a:gd name="T7" fmla="*/ 369422866 h 328"/>
              <a:gd name="T8" fmla="*/ 244106087 w 356"/>
              <a:gd name="T9" fmla="*/ 369422866 h 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6"/>
              <a:gd name="T16" fmla="*/ 0 h 328"/>
              <a:gd name="T17" fmla="*/ 356 w 356"/>
              <a:gd name="T18" fmla="*/ 328 h 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6" h="328">
                <a:moveTo>
                  <a:pt x="177" y="71"/>
                </a:moveTo>
                <a:cubicBezTo>
                  <a:pt x="229" y="35"/>
                  <a:pt x="281" y="0"/>
                  <a:pt x="303" y="2"/>
                </a:cubicBezTo>
                <a:cubicBezTo>
                  <a:pt x="325" y="4"/>
                  <a:pt x="356" y="32"/>
                  <a:pt x="309" y="80"/>
                </a:cubicBezTo>
                <a:cubicBezTo>
                  <a:pt x="262" y="128"/>
                  <a:pt x="42" y="258"/>
                  <a:pt x="21" y="293"/>
                </a:cubicBezTo>
                <a:cubicBezTo>
                  <a:pt x="0" y="328"/>
                  <a:pt x="91" y="310"/>
                  <a:pt x="183" y="293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97" name="Line 79"/>
          <p:cNvSpPr>
            <a:spLocks noChangeShapeType="1"/>
          </p:cNvSpPr>
          <p:nvPr/>
        </p:nvSpPr>
        <p:spPr bwMode="auto">
          <a:xfrm>
            <a:off x="10067925" y="2673351"/>
            <a:ext cx="0" cy="5429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98" name="Line 80"/>
          <p:cNvSpPr>
            <a:spLocks noChangeShapeType="1"/>
          </p:cNvSpPr>
          <p:nvPr/>
        </p:nvSpPr>
        <p:spPr bwMode="auto">
          <a:xfrm>
            <a:off x="10067925" y="1905001"/>
            <a:ext cx="0" cy="5238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99" name="Line 81"/>
          <p:cNvSpPr>
            <a:spLocks noChangeShapeType="1"/>
          </p:cNvSpPr>
          <p:nvPr/>
        </p:nvSpPr>
        <p:spPr bwMode="auto">
          <a:xfrm>
            <a:off x="8112125" y="2667001"/>
            <a:ext cx="0" cy="5429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00" name="Line 82"/>
          <p:cNvSpPr>
            <a:spLocks noChangeShapeType="1"/>
          </p:cNvSpPr>
          <p:nvPr/>
        </p:nvSpPr>
        <p:spPr bwMode="auto">
          <a:xfrm>
            <a:off x="8115300" y="1908176"/>
            <a:ext cx="0" cy="5238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01" name="Freeform 83"/>
          <p:cNvSpPr>
            <a:spLocks noChangeAspect="1"/>
          </p:cNvSpPr>
          <p:nvPr/>
        </p:nvSpPr>
        <p:spPr bwMode="auto">
          <a:xfrm>
            <a:off x="9858376" y="2354263"/>
            <a:ext cx="411163" cy="368300"/>
          </a:xfrm>
          <a:custGeom>
            <a:avLst/>
            <a:gdLst>
              <a:gd name="T0" fmla="*/ 236103423 w 356"/>
              <a:gd name="T1" fmla="*/ 89518234 h 328"/>
              <a:gd name="T2" fmla="*/ 404176694 w 356"/>
              <a:gd name="T3" fmla="*/ 2521957 h 328"/>
              <a:gd name="T4" fmla="*/ 412179358 w 356"/>
              <a:gd name="T5" fmla="*/ 100865917 h 328"/>
              <a:gd name="T6" fmla="*/ 28012212 w 356"/>
              <a:gd name="T7" fmla="*/ 369422866 h 328"/>
              <a:gd name="T8" fmla="*/ 244106087 w 356"/>
              <a:gd name="T9" fmla="*/ 369422866 h 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6"/>
              <a:gd name="T16" fmla="*/ 0 h 328"/>
              <a:gd name="T17" fmla="*/ 356 w 356"/>
              <a:gd name="T18" fmla="*/ 328 h 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6" h="328">
                <a:moveTo>
                  <a:pt x="177" y="71"/>
                </a:moveTo>
                <a:cubicBezTo>
                  <a:pt x="229" y="35"/>
                  <a:pt x="281" y="0"/>
                  <a:pt x="303" y="2"/>
                </a:cubicBezTo>
                <a:cubicBezTo>
                  <a:pt x="325" y="4"/>
                  <a:pt x="356" y="32"/>
                  <a:pt x="309" y="80"/>
                </a:cubicBezTo>
                <a:cubicBezTo>
                  <a:pt x="262" y="128"/>
                  <a:pt x="42" y="258"/>
                  <a:pt x="21" y="293"/>
                </a:cubicBezTo>
                <a:cubicBezTo>
                  <a:pt x="0" y="328"/>
                  <a:pt x="91" y="310"/>
                  <a:pt x="183" y="293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02" name="Line 87"/>
          <p:cNvSpPr>
            <a:spLocks noChangeShapeType="1"/>
          </p:cNvSpPr>
          <p:nvPr/>
        </p:nvSpPr>
        <p:spPr bwMode="auto">
          <a:xfrm>
            <a:off x="2019300" y="2219325"/>
            <a:ext cx="44577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03" name="Freeform 88"/>
          <p:cNvSpPr>
            <a:spLocks/>
          </p:cNvSpPr>
          <p:nvPr/>
        </p:nvSpPr>
        <p:spPr bwMode="auto">
          <a:xfrm>
            <a:off x="4829176" y="1666875"/>
            <a:ext cx="485775" cy="1638300"/>
          </a:xfrm>
          <a:custGeom>
            <a:avLst/>
            <a:gdLst>
              <a:gd name="T0" fmla="*/ 0 w 306"/>
              <a:gd name="T1" fmla="*/ 2147483647 h 1032"/>
              <a:gd name="T2" fmla="*/ 0 w 306"/>
              <a:gd name="T3" fmla="*/ 0 h 1032"/>
              <a:gd name="T4" fmla="*/ 771167813 w 306"/>
              <a:gd name="T5" fmla="*/ 0 h 1032"/>
              <a:gd name="T6" fmla="*/ 0 60000 65536"/>
              <a:gd name="T7" fmla="*/ 0 60000 65536"/>
              <a:gd name="T8" fmla="*/ 0 60000 65536"/>
              <a:gd name="T9" fmla="*/ 0 w 306"/>
              <a:gd name="T10" fmla="*/ 0 h 1032"/>
              <a:gd name="T11" fmla="*/ 306 w 306"/>
              <a:gd name="T12" fmla="*/ 1032 h 10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06" h="1032">
                <a:moveTo>
                  <a:pt x="0" y="1032"/>
                </a:moveTo>
                <a:lnTo>
                  <a:pt x="0" y="0"/>
                </a:lnTo>
                <a:lnTo>
                  <a:pt x="306" y="0"/>
                </a:lnTo>
              </a:path>
            </a:pathLst>
          </a:custGeom>
          <a:noFill/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arrow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04" name="Text Box 17"/>
          <p:cNvSpPr txBox="1">
            <a:spLocks noChangeArrowheads="1"/>
          </p:cNvSpPr>
          <p:nvPr/>
        </p:nvSpPr>
        <p:spPr bwMode="auto">
          <a:xfrm>
            <a:off x="5254626" y="1389064"/>
            <a:ext cx="8747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chemeClr val="bg1"/>
                </a:solidFill>
              </a:rPr>
              <a:t>A</a:t>
            </a:r>
            <a:endParaRPr lang="en-US" altLang="en-US" sz="3200" b="1" baseline="-25000">
              <a:solidFill>
                <a:schemeClr val="bg1"/>
              </a:solidFill>
            </a:endParaRPr>
          </a:p>
        </p:txBody>
      </p:sp>
      <p:sp>
        <p:nvSpPr>
          <p:cNvPr id="11305" name="Text Box 17"/>
          <p:cNvSpPr txBox="1">
            <a:spLocks noChangeArrowheads="1"/>
          </p:cNvSpPr>
          <p:nvPr/>
        </p:nvSpPr>
        <p:spPr bwMode="auto">
          <a:xfrm>
            <a:off x="8369301" y="4970464"/>
            <a:ext cx="8747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chemeClr val="bg1"/>
                </a:solidFill>
              </a:rPr>
              <a:t>A</a:t>
            </a:r>
            <a:endParaRPr lang="en-US" altLang="en-US" sz="3200" b="1" baseline="-25000">
              <a:solidFill>
                <a:schemeClr val="bg1"/>
              </a:solidFill>
            </a:endParaRPr>
          </a:p>
        </p:txBody>
      </p:sp>
      <p:sp>
        <p:nvSpPr>
          <p:cNvPr id="11306" name="Line 91"/>
          <p:cNvSpPr>
            <a:spLocks noChangeShapeType="1"/>
          </p:cNvSpPr>
          <p:nvPr/>
        </p:nvSpPr>
        <p:spPr bwMode="auto">
          <a:xfrm>
            <a:off x="8401051" y="5514975"/>
            <a:ext cx="1381125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1307" name="Group 93"/>
          <p:cNvGrpSpPr>
            <a:grpSpLocks/>
          </p:cNvGrpSpPr>
          <p:nvPr/>
        </p:nvGrpSpPr>
        <p:grpSpPr bwMode="auto">
          <a:xfrm>
            <a:off x="2601914" y="2339976"/>
            <a:ext cx="250825" cy="536575"/>
            <a:chOff x="1597" y="1480"/>
            <a:chExt cx="158" cy="338"/>
          </a:xfrm>
        </p:grpSpPr>
        <p:sp>
          <p:nvSpPr>
            <p:cNvPr id="11315" name="Rectangle 94"/>
            <p:cNvSpPr>
              <a:spLocks noChangeArrowheads="1"/>
            </p:cNvSpPr>
            <p:nvPr/>
          </p:nvSpPr>
          <p:spPr bwMode="auto">
            <a:xfrm>
              <a:off x="1597" y="1480"/>
              <a:ext cx="158" cy="44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16" name="Rectangle 95"/>
            <p:cNvSpPr>
              <a:spLocks noChangeArrowheads="1"/>
            </p:cNvSpPr>
            <p:nvPr/>
          </p:nvSpPr>
          <p:spPr bwMode="auto">
            <a:xfrm>
              <a:off x="1653" y="1524"/>
              <a:ext cx="46" cy="294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1308" name="Group 96"/>
          <p:cNvGrpSpPr>
            <a:grpSpLocks/>
          </p:cNvGrpSpPr>
          <p:nvPr/>
        </p:nvGrpSpPr>
        <p:grpSpPr bwMode="auto">
          <a:xfrm>
            <a:off x="5430839" y="2330451"/>
            <a:ext cx="250825" cy="536575"/>
            <a:chOff x="1597" y="1480"/>
            <a:chExt cx="158" cy="338"/>
          </a:xfrm>
        </p:grpSpPr>
        <p:sp>
          <p:nvSpPr>
            <p:cNvPr id="11313" name="Rectangle 97"/>
            <p:cNvSpPr>
              <a:spLocks noChangeArrowheads="1"/>
            </p:cNvSpPr>
            <p:nvPr/>
          </p:nvSpPr>
          <p:spPr bwMode="auto">
            <a:xfrm>
              <a:off x="1597" y="1480"/>
              <a:ext cx="158" cy="44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314" name="Rectangle 98"/>
            <p:cNvSpPr>
              <a:spLocks noChangeArrowheads="1"/>
            </p:cNvSpPr>
            <p:nvPr/>
          </p:nvSpPr>
          <p:spPr bwMode="auto">
            <a:xfrm>
              <a:off x="1653" y="1524"/>
              <a:ext cx="46" cy="294"/>
            </a:xfrm>
            <a:prstGeom prst="rect">
              <a:avLst/>
            </a:prstGeom>
            <a:solidFill>
              <a:srgbClr val="7F7F7F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1309" name="TextBox 28"/>
          <p:cNvSpPr txBox="1">
            <a:spLocks noChangeArrowheads="1"/>
          </p:cNvSpPr>
          <p:nvPr/>
        </p:nvSpPr>
        <p:spPr bwMode="auto">
          <a:xfrm>
            <a:off x="1684338" y="369421"/>
            <a:ext cx="8659812" cy="52322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solidFill>
                  <a:schemeClr val="bg1"/>
                </a:solidFill>
              </a:rPr>
              <a:t>Metal Deck Slab - Ribs Perpendicular to Beam Span</a:t>
            </a:r>
          </a:p>
        </p:txBody>
      </p:sp>
      <p:sp>
        <p:nvSpPr>
          <p:cNvPr id="11310" name="Line 100"/>
          <p:cNvSpPr>
            <a:spLocks noChangeShapeType="1"/>
          </p:cNvSpPr>
          <p:nvPr/>
        </p:nvSpPr>
        <p:spPr bwMode="auto">
          <a:xfrm>
            <a:off x="8064500" y="2574925"/>
            <a:ext cx="19748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11" name="Text Box 17"/>
          <p:cNvSpPr txBox="1">
            <a:spLocks noChangeArrowheads="1"/>
          </p:cNvSpPr>
          <p:nvPr/>
        </p:nvSpPr>
        <p:spPr bwMode="auto">
          <a:xfrm>
            <a:off x="6836570" y="2107803"/>
            <a:ext cx="684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i="1" dirty="0" err="1">
                <a:solidFill>
                  <a:schemeClr val="bg1"/>
                </a:solidFill>
              </a:rPr>
              <a:t>t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c</a:t>
            </a:r>
            <a:endParaRPr lang="en-US" altLang="en-US" i="1" baseline="-25000" dirty="0">
              <a:solidFill>
                <a:schemeClr val="bg1"/>
              </a:solidFill>
            </a:endParaRPr>
          </a:p>
        </p:txBody>
      </p:sp>
      <p:sp>
        <p:nvSpPr>
          <p:cNvPr id="11312" name="Line 103"/>
          <p:cNvSpPr>
            <a:spLocks noChangeShapeType="1"/>
          </p:cNvSpPr>
          <p:nvPr/>
        </p:nvSpPr>
        <p:spPr bwMode="auto">
          <a:xfrm>
            <a:off x="2028825" y="4943475"/>
            <a:ext cx="443865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none" w="lg" len="lg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28"/>
          <p:cNvSpPr txBox="1">
            <a:spLocks noChangeArrowheads="1"/>
          </p:cNvSpPr>
          <p:nvPr/>
        </p:nvSpPr>
        <p:spPr bwMode="auto">
          <a:xfrm>
            <a:off x="1970088" y="914401"/>
            <a:ext cx="8140700" cy="4524375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3600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en-US" sz="3600" dirty="0">
                <a:solidFill>
                  <a:srgbClr val="FF0000"/>
                </a:solidFill>
              </a:rPr>
              <a:t>REFERENCES: COMPOSITE BEAMS</a:t>
            </a:r>
          </a:p>
          <a:p>
            <a:pPr eaLnBrk="1" hangingPunct="1"/>
            <a:endParaRPr lang="en-US" altLang="en-US" sz="3600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en-US" sz="3600" dirty="0">
                <a:solidFill>
                  <a:srgbClr val="FF0000"/>
                </a:solidFill>
              </a:rPr>
              <a:t>Steel Deck Institute web pages</a:t>
            </a:r>
          </a:p>
          <a:p>
            <a:pPr eaLnBrk="1" hangingPunct="1"/>
            <a:r>
              <a:rPr lang="en-US" altLang="en-US" sz="3600" dirty="0">
                <a:solidFill>
                  <a:srgbClr val="FF0000"/>
                </a:solidFill>
              </a:rPr>
              <a:t>Nelson Headed Studs web pages</a:t>
            </a:r>
          </a:p>
          <a:p>
            <a:pPr eaLnBrk="1" hangingPunct="1"/>
            <a:r>
              <a:rPr lang="en-US" altLang="en-US" sz="3600" dirty="0">
                <a:solidFill>
                  <a:srgbClr val="FF0000"/>
                </a:solidFill>
              </a:rPr>
              <a:t>Steel Deck Manufacturer Catalogs</a:t>
            </a:r>
          </a:p>
          <a:p>
            <a:pPr eaLnBrk="1" hangingPunct="1"/>
            <a:r>
              <a:rPr lang="en-US" altLang="en-US" sz="3600" dirty="0">
                <a:solidFill>
                  <a:srgbClr val="FF0000"/>
                </a:solidFill>
              </a:rPr>
              <a:t>	These can be found online</a:t>
            </a:r>
          </a:p>
          <a:p>
            <a:pPr eaLnBrk="1" hangingPunct="1"/>
            <a:endParaRPr lang="en-US" altLang="en-US" sz="3600" dirty="0">
              <a:solidFill>
                <a:srgbClr val="FF0000"/>
              </a:solidFill>
            </a:endParaRPr>
          </a:p>
        </p:txBody>
      </p:sp>
      <p:grpSp>
        <p:nvGrpSpPr>
          <p:cNvPr id="12291" name="Group 2"/>
          <p:cNvGrpSpPr>
            <a:grpSpLocks/>
          </p:cNvGrpSpPr>
          <p:nvPr/>
        </p:nvGrpSpPr>
        <p:grpSpPr bwMode="auto">
          <a:xfrm>
            <a:off x="7564438" y="3727450"/>
            <a:ext cx="3103562" cy="3130550"/>
            <a:chOff x="762000" y="-304800"/>
            <a:chExt cx="7924800" cy="7162800"/>
          </a:xfrm>
        </p:grpSpPr>
        <p:pic>
          <p:nvPicPr>
            <p:cNvPr id="12294" name="Picture 2" descr="C:\Documents and Settings\David Fortin\Local Settings\Temporary Internet Files\Content.IE5\05AVGDUF\MCj0432569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0" y="-304800"/>
              <a:ext cx="7162800" cy="7162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5" name="Picture 4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457200"/>
              <a:ext cx="6172200" cy="617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7A91C23-2308-497C-AF49-E013C9A8D19A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9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Composite Beam Theory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1490591791</TotalTime>
  <Pages>1237561</Pages>
  <Words>940</Words>
  <Application>Microsoft Office PowerPoint</Application>
  <PresentationFormat>Widescreen</PresentationFormat>
  <Paragraphs>246</Paragraphs>
  <Slides>27</Slides>
  <Notes>27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7" baseType="lpstr">
      <vt:lpstr>Arial</vt:lpstr>
      <vt:lpstr>Book Antiqua</vt:lpstr>
      <vt:lpstr>Lucida Sans</vt:lpstr>
      <vt:lpstr>Symbol</vt:lpstr>
      <vt:lpstr>Times New Roman</vt:lpstr>
      <vt:lpstr>Wingdings</vt:lpstr>
      <vt:lpstr>Wingdings 2</vt:lpstr>
      <vt:lpstr>Wingdings 3</vt:lpstr>
      <vt:lpstr>Apex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Retrofit of Steel Moment Frame Connections: Current Testing Program</dc:title>
  <dc:creator>UT</dc:creator>
  <cp:lastModifiedBy>Kristi Sattler</cp:lastModifiedBy>
  <cp:revision>1346190716</cp:revision>
  <cp:lastPrinted>2001-05-09T19:19:51Z</cp:lastPrinted>
  <dcterms:created xsi:type="dcterms:W3CDTF">1998-02-18T16:27:01Z</dcterms:created>
  <dcterms:modified xsi:type="dcterms:W3CDTF">2024-08-19T20:54:36Z</dcterms:modified>
</cp:coreProperties>
</file>