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60" r:id="rId3"/>
    <p:sldId id="261" r:id="rId4"/>
    <p:sldId id="262" r:id="rId5"/>
  </p:sldIdLst>
  <p:sldSz cx="6858000" cy="9144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864" autoAdjust="0"/>
  </p:normalViewPr>
  <p:slideViewPr>
    <p:cSldViewPr snapToGrid="0">
      <p:cViewPr varScale="1">
        <p:scale>
          <a:sx n="84" d="100"/>
          <a:sy n="84" d="100"/>
        </p:scale>
        <p:origin x="2916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04DEDE-4D01-4765-92F8-4910C21AB5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6883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30C89-9A6F-4948-B860-4ED87F1431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5284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86325" y="812800"/>
            <a:ext cx="1457325" cy="7315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812800"/>
            <a:ext cx="4219575" cy="7315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281915-ED49-4FA0-B34B-2A500DF651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7524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F98B94-1C46-4627-AF7E-6988B3164C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8208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21ACB1-06F7-46A3-8216-68734DB9E3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7027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2641600"/>
            <a:ext cx="283845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641600"/>
            <a:ext cx="283845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38896A-7DA2-4408-895E-A804F9F466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6622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E0265A-58BD-493C-BC2B-34DF3C8E3F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8143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8B3C3E-828B-46DC-951C-8551816C54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1475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7B8CFB-4A2B-4B22-A609-53D51D9658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316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CA4110-0161-45D4-9D4E-550E5A73C7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0378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D22EF8-A658-4A88-863F-9C5689EF2A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0684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812800"/>
            <a:ext cx="58293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2641600"/>
            <a:ext cx="58293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8331200"/>
            <a:ext cx="1428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31200"/>
            <a:ext cx="2171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31200"/>
            <a:ext cx="1428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0B2F680-EB06-4C35-B294-F0A80A684BA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119"/>
          <p:cNvSpPr>
            <a:spLocks/>
          </p:cNvSpPr>
          <p:nvPr/>
        </p:nvSpPr>
        <p:spPr bwMode="auto">
          <a:xfrm>
            <a:off x="1366838" y="2065338"/>
            <a:ext cx="469900" cy="854075"/>
          </a:xfrm>
          <a:custGeom>
            <a:avLst/>
            <a:gdLst>
              <a:gd name="T0" fmla="*/ 2147483647 w 296"/>
              <a:gd name="T1" fmla="*/ 2147483647 h 538"/>
              <a:gd name="T2" fmla="*/ 0 w 296"/>
              <a:gd name="T3" fmla="*/ 2147483647 h 538"/>
              <a:gd name="T4" fmla="*/ 0 w 296"/>
              <a:gd name="T5" fmla="*/ 0 h 538"/>
              <a:gd name="T6" fmla="*/ 2147483647 w 296"/>
              <a:gd name="T7" fmla="*/ 0 h 538"/>
              <a:gd name="T8" fmla="*/ 2147483647 w 296"/>
              <a:gd name="T9" fmla="*/ 2147483647 h 538"/>
              <a:gd name="T10" fmla="*/ 2147483647 w 296"/>
              <a:gd name="T11" fmla="*/ 2147483647 h 538"/>
              <a:gd name="T12" fmla="*/ 2147483647 w 296"/>
              <a:gd name="T13" fmla="*/ 2147483647 h 538"/>
              <a:gd name="T14" fmla="*/ 2147483647 w 296"/>
              <a:gd name="T15" fmla="*/ 2147483647 h 538"/>
              <a:gd name="T16" fmla="*/ 2147483647 w 296"/>
              <a:gd name="T17" fmla="*/ 2147483647 h 538"/>
              <a:gd name="T18" fmla="*/ 2147483647 w 296"/>
              <a:gd name="T19" fmla="*/ 2147483647 h 538"/>
              <a:gd name="T20" fmla="*/ 2147483647 w 296"/>
              <a:gd name="T21" fmla="*/ 2147483647 h 538"/>
              <a:gd name="T22" fmla="*/ 2147483647 w 296"/>
              <a:gd name="T23" fmla="*/ 2147483647 h 538"/>
              <a:gd name="T24" fmla="*/ 2147483647 w 296"/>
              <a:gd name="T25" fmla="*/ 2147483647 h 538"/>
              <a:gd name="T26" fmla="*/ 2147483647 w 296"/>
              <a:gd name="T27" fmla="*/ 2147483647 h 538"/>
              <a:gd name="T28" fmla="*/ 2147483647 w 296"/>
              <a:gd name="T29" fmla="*/ 2147483647 h 538"/>
              <a:gd name="T30" fmla="*/ 2147483647 w 296"/>
              <a:gd name="T31" fmla="*/ 2147483647 h 538"/>
              <a:gd name="T32" fmla="*/ 2147483647 w 296"/>
              <a:gd name="T33" fmla="*/ 2147483647 h 538"/>
              <a:gd name="T34" fmla="*/ 2147483647 w 296"/>
              <a:gd name="T35" fmla="*/ 2147483647 h 538"/>
              <a:gd name="T36" fmla="*/ 2147483647 w 296"/>
              <a:gd name="T37" fmla="*/ 2147483647 h 538"/>
              <a:gd name="T38" fmla="*/ 2147483647 w 296"/>
              <a:gd name="T39" fmla="*/ 2147483647 h 538"/>
              <a:gd name="T40" fmla="*/ 2147483647 w 296"/>
              <a:gd name="T41" fmla="*/ 2147483647 h 538"/>
              <a:gd name="T42" fmla="*/ 2147483647 w 296"/>
              <a:gd name="T43" fmla="*/ 2147483647 h 538"/>
              <a:gd name="T44" fmla="*/ 2147483647 w 296"/>
              <a:gd name="T45" fmla="*/ 2147483647 h 538"/>
              <a:gd name="T46" fmla="*/ 2147483647 w 296"/>
              <a:gd name="T47" fmla="*/ 2147483647 h 53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96" h="538">
                <a:moveTo>
                  <a:pt x="111" y="36"/>
                </a:moveTo>
                <a:lnTo>
                  <a:pt x="0" y="36"/>
                </a:lnTo>
                <a:lnTo>
                  <a:pt x="0" y="0"/>
                </a:lnTo>
                <a:lnTo>
                  <a:pt x="287" y="0"/>
                </a:lnTo>
                <a:lnTo>
                  <a:pt x="287" y="37"/>
                </a:lnTo>
                <a:lnTo>
                  <a:pt x="177" y="37"/>
                </a:lnTo>
                <a:lnTo>
                  <a:pt x="164" y="54"/>
                </a:lnTo>
                <a:lnTo>
                  <a:pt x="156" y="64"/>
                </a:lnTo>
                <a:lnTo>
                  <a:pt x="155" y="471"/>
                </a:lnTo>
                <a:lnTo>
                  <a:pt x="164" y="486"/>
                </a:lnTo>
                <a:lnTo>
                  <a:pt x="173" y="493"/>
                </a:lnTo>
                <a:lnTo>
                  <a:pt x="182" y="502"/>
                </a:lnTo>
                <a:lnTo>
                  <a:pt x="296" y="502"/>
                </a:lnTo>
                <a:lnTo>
                  <a:pt x="296" y="538"/>
                </a:lnTo>
                <a:lnTo>
                  <a:pt x="6" y="538"/>
                </a:lnTo>
                <a:lnTo>
                  <a:pt x="6" y="504"/>
                </a:lnTo>
                <a:lnTo>
                  <a:pt x="117" y="504"/>
                </a:lnTo>
                <a:lnTo>
                  <a:pt x="128" y="492"/>
                </a:lnTo>
                <a:lnTo>
                  <a:pt x="135" y="481"/>
                </a:lnTo>
                <a:lnTo>
                  <a:pt x="138" y="471"/>
                </a:lnTo>
                <a:lnTo>
                  <a:pt x="138" y="69"/>
                </a:lnTo>
                <a:lnTo>
                  <a:pt x="129" y="51"/>
                </a:lnTo>
                <a:lnTo>
                  <a:pt x="120" y="45"/>
                </a:lnTo>
                <a:lnTo>
                  <a:pt x="111" y="36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1" name="TextBox 84"/>
          <p:cNvSpPr txBox="1">
            <a:spLocks noChangeArrowheads="1"/>
          </p:cNvSpPr>
          <p:nvPr/>
        </p:nvSpPr>
        <p:spPr bwMode="auto">
          <a:xfrm>
            <a:off x="493713" y="274638"/>
            <a:ext cx="3914775" cy="3619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/>
              <a:t>Computing M</a:t>
            </a:r>
            <a:r>
              <a:rPr lang="en-US" altLang="en-US" sz="1600" b="1" baseline="-25000"/>
              <a:t>n</a:t>
            </a:r>
            <a:r>
              <a:rPr lang="en-US" altLang="en-US" sz="1600" b="1"/>
              <a:t> of a Fully Composite Beam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141288" y="3506788"/>
            <a:ext cx="6605587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b</a:t>
            </a:r>
            <a:r>
              <a:rPr lang="en-US" altLang="en-US" sz="1400" i="1" baseline="-25000"/>
              <a:t>e	</a:t>
            </a:r>
            <a:r>
              <a:rPr lang="en-US" altLang="en-US" sz="1400"/>
              <a:t>=	effective width of the concrete slab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h</a:t>
            </a:r>
            <a:r>
              <a:rPr lang="en-US" altLang="en-US" sz="1400" i="1" baseline="-25000"/>
              <a:t>r	</a:t>
            </a:r>
            <a:r>
              <a:rPr lang="en-US" altLang="en-US" sz="1400"/>
              <a:t>=	height of deck ribs (concrete in deck ribs is not considered effective)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t</a:t>
            </a:r>
            <a:r>
              <a:rPr lang="en-US" altLang="en-US" sz="1400" i="1" baseline="-25000"/>
              <a:t>c	</a:t>
            </a:r>
            <a:r>
              <a:rPr lang="en-US" altLang="en-US" sz="1400"/>
              <a:t>=	thickness of concrete above the deck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d	</a:t>
            </a:r>
            <a:r>
              <a:rPr lang="en-US" altLang="en-US" sz="1400"/>
              <a:t>=	depth of steel beam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a	</a:t>
            </a:r>
            <a:r>
              <a:rPr lang="en-US" altLang="en-US" sz="1400"/>
              <a:t>=	depth of compression block in concrete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Y2	=	distance from top of steel beam to a/2 (the location of conc. compressive force, C</a:t>
            </a:r>
            <a:r>
              <a:rPr lang="en-US" altLang="en-US" sz="1400" baseline="-25000"/>
              <a:t>c</a:t>
            </a:r>
            <a:r>
              <a:rPr lang="en-US" altLang="en-US" sz="1400"/>
              <a:t>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For Case 1, no compression in steel beam:   </a:t>
            </a:r>
            <a:r>
              <a:rPr lang="en-US" altLang="en-US" sz="1400" i="1"/>
              <a:t>A</a:t>
            </a:r>
            <a:r>
              <a:rPr lang="en-US" altLang="en-US" sz="1400" i="1" baseline="-25000"/>
              <a:t>s</a:t>
            </a:r>
            <a:r>
              <a:rPr lang="en-US" altLang="en-US" sz="1400" i="1"/>
              <a:t>F</a:t>
            </a:r>
            <a:r>
              <a:rPr lang="en-US" altLang="en-US" sz="1400" i="1" baseline="-25000"/>
              <a:t>y</a:t>
            </a:r>
            <a:r>
              <a:rPr lang="en-US" altLang="en-US" sz="1400" i="1"/>
              <a:t>  ≤  </a:t>
            </a:r>
            <a:r>
              <a:rPr lang="en-US" altLang="en-US" sz="1400"/>
              <a:t>0.85</a:t>
            </a:r>
            <a:r>
              <a:rPr lang="en-US" altLang="en-US" sz="1400" i="1"/>
              <a:t>f’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b</a:t>
            </a:r>
            <a:r>
              <a:rPr lang="en-US" altLang="en-US" sz="1400" i="1" baseline="-25000"/>
              <a:t>e</a:t>
            </a:r>
            <a:r>
              <a:rPr lang="en-US" altLang="en-US" sz="1400" i="1"/>
              <a:t>t</a:t>
            </a:r>
            <a:r>
              <a:rPr lang="en-US" altLang="en-US" sz="1400" i="1" baseline="-25000"/>
              <a:t>c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/>
              <a:t>				</a:t>
            </a:r>
            <a:r>
              <a:rPr lang="en-US" altLang="en-US" sz="1600" b="1" i="1"/>
              <a:t>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= T</a:t>
            </a:r>
          </a:p>
          <a:p>
            <a:pPr>
              <a:lnSpc>
                <a:spcPct val="50000"/>
              </a:lnSpc>
              <a:spcBef>
                <a:spcPct val="0"/>
              </a:spcBef>
              <a:buFontTx/>
              <a:buNone/>
            </a:pPr>
            <a:endParaRPr lang="en-US" altLang="en-US" sz="1600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C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	</a:t>
            </a:r>
            <a:r>
              <a:rPr lang="en-US" altLang="en-US" sz="1400"/>
              <a:t>=	0.85</a:t>
            </a:r>
            <a:r>
              <a:rPr lang="en-US" altLang="en-US" sz="1400" i="1"/>
              <a:t>f’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b</a:t>
            </a:r>
            <a:r>
              <a:rPr lang="en-US" altLang="en-US" sz="1400" i="1" baseline="-25000"/>
              <a:t>e</a:t>
            </a:r>
            <a:r>
              <a:rPr lang="en-US" altLang="en-US" sz="1400" i="1"/>
              <a:t>a       </a:t>
            </a:r>
            <a:r>
              <a:rPr lang="en-US" altLang="en-US" sz="1400"/>
              <a:t>(</a:t>
            </a:r>
            <a:r>
              <a:rPr lang="en-US" altLang="en-US" sz="1400" i="1"/>
              <a:t>a  </a:t>
            </a:r>
            <a:r>
              <a:rPr lang="en-US" altLang="en-US" sz="1400" i="1">
                <a:cs typeface="Times New Roman" panose="02020603050405020304" pitchFamily="18" charset="0"/>
              </a:rPr>
              <a:t>≤  t</a:t>
            </a:r>
            <a:r>
              <a:rPr lang="en-US" altLang="en-US" sz="1400" i="1" baseline="-25000">
                <a:cs typeface="Times New Roman" panose="02020603050405020304" pitchFamily="18" charset="0"/>
              </a:rPr>
              <a:t>c</a:t>
            </a:r>
            <a:r>
              <a:rPr lang="en-US" altLang="en-US" sz="1400">
                <a:cs typeface="Times New Roman" panose="02020603050405020304" pitchFamily="18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T	</a:t>
            </a:r>
            <a:r>
              <a:rPr lang="en-US" altLang="en-US" sz="1400"/>
              <a:t>=	</a:t>
            </a:r>
            <a:r>
              <a:rPr lang="en-US" altLang="en-US" sz="1400" i="1"/>
              <a:t>A</a:t>
            </a:r>
            <a:r>
              <a:rPr lang="en-US" altLang="en-US" sz="1400" i="1" baseline="-25000"/>
              <a:t>s</a:t>
            </a:r>
            <a:r>
              <a:rPr lang="en-US" altLang="en-US" sz="1400" i="1"/>
              <a:t>F</a:t>
            </a:r>
            <a:r>
              <a:rPr lang="en-US" altLang="en-US" sz="1400" i="1" baseline="-25000"/>
              <a:t>y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	</a:t>
            </a:r>
            <a:endParaRPr lang="en-US" altLang="en-US" sz="1400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</a:t>
            </a:r>
            <a:r>
              <a:rPr lang="en-US" altLang="en-US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</a:t>
            </a:r>
            <a:r>
              <a:rPr lang="en-US" altLang="en-US" sz="1600" b="1" i="1"/>
              <a:t>M</a:t>
            </a:r>
            <a:r>
              <a:rPr lang="en-US" altLang="en-US" sz="1600" b="1" i="1" baseline="-25000"/>
              <a:t>n</a:t>
            </a:r>
            <a:r>
              <a:rPr lang="en-US" altLang="en-US" sz="1600" b="1" i="1"/>
              <a:t> = 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*e = T*e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 i="1"/>
              <a:t>			</a:t>
            </a:r>
            <a:endParaRPr lang="en-US" altLang="en-US" sz="1400"/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              </a:t>
            </a:r>
          </a:p>
        </p:txBody>
      </p:sp>
      <p:sp>
        <p:nvSpPr>
          <p:cNvPr id="2053" name="TextBox 84"/>
          <p:cNvSpPr txBox="1">
            <a:spLocks noChangeArrowheads="1"/>
          </p:cNvSpPr>
          <p:nvPr/>
        </p:nvSpPr>
        <p:spPr bwMode="auto">
          <a:xfrm>
            <a:off x="500063" y="682625"/>
            <a:ext cx="4886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Case 1) Plastic Neutral Axis at or above top of top flange</a:t>
            </a:r>
          </a:p>
        </p:txBody>
      </p:sp>
      <p:sp>
        <p:nvSpPr>
          <p:cNvPr id="2054" name="TextBox 112"/>
          <p:cNvSpPr txBox="1">
            <a:spLocks noChangeArrowheads="1"/>
          </p:cNvSpPr>
          <p:nvPr/>
        </p:nvSpPr>
        <p:spPr bwMode="auto">
          <a:xfrm>
            <a:off x="4786313" y="150812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2055" name="TextBox 112"/>
          <p:cNvSpPr txBox="1">
            <a:spLocks noChangeArrowheads="1"/>
          </p:cNvSpPr>
          <p:nvPr/>
        </p:nvSpPr>
        <p:spPr bwMode="auto">
          <a:xfrm>
            <a:off x="2027238" y="1981200"/>
            <a:ext cx="5889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PNA</a:t>
            </a:r>
          </a:p>
        </p:txBody>
      </p:sp>
      <p:sp>
        <p:nvSpPr>
          <p:cNvPr id="2056" name="TextBox 112"/>
          <p:cNvSpPr txBox="1">
            <a:spLocks noChangeArrowheads="1"/>
          </p:cNvSpPr>
          <p:nvPr/>
        </p:nvSpPr>
        <p:spPr bwMode="auto">
          <a:xfrm>
            <a:off x="4919663" y="2227263"/>
            <a:ext cx="296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</a:p>
        </p:txBody>
      </p:sp>
      <p:sp>
        <p:nvSpPr>
          <p:cNvPr id="2057" name="TextBox 112"/>
          <p:cNvSpPr txBox="1">
            <a:spLocks noChangeArrowheads="1"/>
          </p:cNvSpPr>
          <p:nvPr/>
        </p:nvSpPr>
        <p:spPr bwMode="auto">
          <a:xfrm>
            <a:off x="3159125" y="2103438"/>
            <a:ext cx="444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</a:t>
            </a:r>
            <a:r>
              <a:rPr lang="en-US" altLang="en-US" sz="1600"/>
              <a:t>/2</a:t>
            </a:r>
          </a:p>
        </p:txBody>
      </p:sp>
      <p:sp>
        <p:nvSpPr>
          <p:cNvPr id="2058" name="TextBox 112"/>
          <p:cNvSpPr txBox="1">
            <a:spLocks noChangeArrowheads="1"/>
          </p:cNvSpPr>
          <p:nvPr/>
        </p:nvSpPr>
        <p:spPr bwMode="auto">
          <a:xfrm>
            <a:off x="3984625" y="293370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2059" name="TextBox 112"/>
          <p:cNvSpPr txBox="1">
            <a:spLocks noChangeArrowheads="1"/>
          </p:cNvSpPr>
          <p:nvPr/>
        </p:nvSpPr>
        <p:spPr bwMode="auto">
          <a:xfrm>
            <a:off x="4637088" y="1846263"/>
            <a:ext cx="2746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e</a:t>
            </a:r>
          </a:p>
        </p:txBody>
      </p:sp>
      <p:sp>
        <p:nvSpPr>
          <p:cNvPr id="2060" name="TextBox 112"/>
          <p:cNvSpPr txBox="1">
            <a:spLocks noChangeArrowheads="1"/>
          </p:cNvSpPr>
          <p:nvPr/>
        </p:nvSpPr>
        <p:spPr bwMode="auto">
          <a:xfrm>
            <a:off x="453866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2061" name="TextBox 112"/>
          <p:cNvSpPr txBox="1">
            <a:spLocks noChangeArrowheads="1"/>
          </p:cNvSpPr>
          <p:nvPr/>
        </p:nvSpPr>
        <p:spPr bwMode="auto">
          <a:xfrm>
            <a:off x="3190875" y="1673225"/>
            <a:ext cx="3984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Y2</a:t>
            </a:r>
            <a:endParaRPr lang="en-US" altLang="en-US" sz="1600" i="1" baseline="-25000"/>
          </a:p>
        </p:txBody>
      </p:sp>
      <p:sp>
        <p:nvSpPr>
          <p:cNvPr id="2062" name="Line 113"/>
          <p:cNvSpPr>
            <a:spLocks noChangeShapeType="1"/>
          </p:cNvSpPr>
          <p:nvPr/>
        </p:nvSpPr>
        <p:spPr bwMode="auto">
          <a:xfrm>
            <a:off x="1577975" y="2165350"/>
            <a:ext cx="0" cy="6445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3" name="Line 114"/>
          <p:cNvSpPr>
            <a:spLocks noChangeShapeType="1"/>
          </p:cNvSpPr>
          <p:nvPr/>
        </p:nvSpPr>
        <p:spPr bwMode="auto">
          <a:xfrm>
            <a:off x="1622425" y="2173288"/>
            <a:ext cx="0" cy="6413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4" name="Arc 115"/>
          <p:cNvSpPr>
            <a:spLocks/>
          </p:cNvSpPr>
          <p:nvPr/>
        </p:nvSpPr>
        <p:spPr bwMode="auto">
          <a:xfrm flipV="1">
            <a:off x="1500188" y="2779713"/>
            <a:ext cx="79375" cy="88900"/>
          </a:xfrm>
          <a:custGeom>
            <a:avLst/>
            <a:gdLst>
              <a:gd name="T0" fmla="*/ 8772587 w 21170"/>
              <a:gd name="T1" fmla="*/ 0 h 18067"/>
              <a:gd name="T2" fmla="*/ 15686813 w 21170"/>
              <a:gd name="T3" fmla="*/ 39740701 h 18067"/>
              <a:gd name="T4" fmla="*/ 0 w 21170"/>
              <a:gd name="T5" fmla="*/ 52115235 h 180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170" h="18067" fill="none" extrusionOk="0">
                <a:moveTo>
                  <a:pt x="11838" y="0"/>
                </a:moveTo>
                <a:cubicBezTo>
                  <a:pt x="16664" y="3162"/>
                  <a:pt x="20023" y="8123"/>
                  <a:pt x="21169" y="13777"/>
                </a:cubicBezTo>
              </a:path>
              <a:path w="21170" h="18067" stroke="0" extrusionOk="0">
                <a:moveTo>
                  <a:pt x="11838" y="0"/>
                </a:moveTo>
                <a:cubicBezTo>
                  <a:pt x="16664" y="3162"/>
                  <a:pt x="20023" y="8123"/>
                  <a:pt x="21169" y="13777"/>
                </a:cubicBezTo>
                <a:lnTo>
                  <a:pt x="0" y="18067"/>
                </a:lnTo>
                <a:lnTo>
                  <a:pt x="11838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5" name="Arc 116"/>
          <p:cNvSpPr>
            <a:spLocks/>
          </p:cNvSpPr>
          <p:nvPr/>
        </p:nvSpPr>
        <p:spPr bwMode="auto">
          <a:xfrm flipH="1" flipV="1">
            <a:off x="1620838" y="2779713"/>
            <a:ext cx="84137" cy="80962"/>
          </a:xfrm>
          <a:custGeom>
            <a:avLst/>
            <a:gdLst>
              <a:gd name="T0" fmla="*/ 15007036 w 20421"/>
              <a:gd name="T1" fmla="*/ 0 h 17515"/>
              <a:gd name="T2" fmla="*/ 24245304 w 20421"/>
              <a:gd name="T3" fmla="*/ 22110054 h 17515"/>
              <a:gd name="T4" fmla="*/ 0 w 20421"/>
              <a:gd name="T5" fmla="*/ 36962872 h 1751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421" h="17515" fill="none" extrusionOk="0">
                <a:moveTo>
                  <a:pt x="12640" y="-1"/>
                </a:moveTo>
                <a:cubicBezTo>
                  <a:pt x="16252" y="2606"/>
                  <a:pt x="18969" y="6265"/>
                  <a:pt x="20421" y="10476"/>
                </a:cubicBezTo>
              </a:path>
              <a:path w="20421" h="17515" stroke="0" extrusionOk="0">
                <a:moveTo>
                  <a:pt x="12640" y="-1"/>
                </a:moveTo>
                <a:cubicBezTo>
                  <a:pt x="16252" y="2606"/>
                  <a:pt x="18969" y="6265"/>
                  <a:pt x="20421" y="10476"/>
                </a:cubicBezTo>
                <a:lnTo>
                  <a:pt x="0" y="17515"/>
                </a:lnTo>
                <a:lnTo>
                  <a:pt x="12640" y="-1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6" name="Arc 117"/>
          <p:cNvSpPr>
            <a:spLocks/>
          </p:cNvSpPr>
          <p:nvPr/>
        </p:nvSpPr>
        <p:spPr bwMode="auto">
          <a:xfrm>
            <a:off x="1489075" y="2122488"/>
            <a:ext cx="88900" cy="71437"/>
          </a:xfrm>
          <a:custGeom>
            <a:avLst/>
            <a:gdLst>
              <a:gd name="T0" fmla="*/ 17085377 w 20695"/>
              <a:gd name="T1" fmla="*/ 0 h 18170"/>
              <a:gd name="T2" fmla="*/ 30272432 w 20695"/>
              <a:gd name="T3" fmla="*/ 11256529 h 18170"/>
              <a:gd name="T4" fmla="*/ 0 w 20695"/>
              <a:gd name="T5" fmla="*/ 17068529 h 1817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695" h="18170" fill="none" extrusionOk="0">
                <a:moveTo>
                  <a:pt x="11679" y="0"/>
                </a:moveTo>
                <a:cubicBezTo>
                  <a:pt x="16019" y="2789"/>
                  <a:pt x="19217" y="7040"/>
                  <a:pt x="20694" y="11983"/>
                </a:cubicBezTo>
              </a:path>
              <a:path w="20695" h="18170" stroke="0" extrusionOk="0">
                <a:moveTo>
                  <a:pt x="11679" y="0"/>
                </a:moveTo>
                <a:cubicBezTo>
                  <a:pt x="16019" y="2789"/>
                  <a:pt x="19217" y="7040"/>
                  <a:pt x="20694" y="11983"/>
                </a:cubicBezTo>
                <a:lnTo>
                  <a:pt x="0" y="18170"/>
                </a:lnTo>
                <a:lnTo>
                  <a:pt x="11679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7" name="Arc 118"/>
          <p:cNvSpPr>
            <a:spLocks/>
          </p:cNvSpPr>
          <p:nvPr/>
        </p:nvSpPr>
        <p:spPr bwMode="auto">
          <a:xfrm flipH="1">
            <a:off x="1620838" y="2124075"/>
            <a:ext cx="84137" cy="84138"/>
          </a:xfrm>
          <a:custGeom>
            <a:avLst/>
            <a:gdLst>
              <a:gd name="T0" fmla="*/ 13692205 w 20473"/>
              <a:gd name="T1" fmla="*/ 0 h 18170"/>
              <a:gd name="T2" fmla="*/ 23999865 w 20473"/>
              <a:gd name="T3" fmla="*/ 24026252 h 18170"/>
              <a:gd name="T4" fmla="*/ 0 w 20473"/>
              <a:gd name="T5" fmla="*/ 38684828 h 1817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473" h="18170" fill="none" extrusionOk="0">
                <a:moveTo>
                  <a:pt x="11679" y="0"/>
                </a:moveTo>
                <a:cubicBezTo>
                  <a:pt x="15807" y="2653"/>
                  <a:pt x="18909" y="6633"/>
                  <a:pt x="20473" y="11284"/>
                </a:cubicBezTo>
              </a:path>
              <a:path w="20473" h="18170" stroke="0" extrusionOk="0">
                <a:moveTo>
                  <a:pt x="11679" y="0"/>
                </a:moveTo>
                <a:cubicBezTo>
                  <a:pt x="15807" y="2653"/>
                  <a:pt x="18909" y="6633"/>
                  <a:pt x="20473" y="11284"/>
                </a:cubicBezTo>
                <a:lnTo>
                  <a:pt x="0" y="18170"/>
                </a:lnTo>
                <a:lnTo>
                  <a:pt x="11679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" name="Freeform 120"/>
          <p:cNvSpPr>
            <a:spLocks/>
          </p:cNvSpPr>
          <p:nvPr/>
        </p:nvSpPr>
        <p:spPr bwMode="auto">
          <a:xfrm>
            <a:off x="1365250" y="2065338"/>
            <a:ext cx="457200" cy="58737"/>
          </a:xfrm>
          <a:custGeom>
            <a:avLst/>
            <a:gdLst>
              <a:gd name="T0" fmla="*/ 2147483647 w 288"/>
              <a:gd name="T1" fmla="*/ 2147483647 h 37"/>
              <a:gd name="T2" fmla="*/ 0 w 288"/>
              <a:gd name="T3" fmla="*/ 2147483647 h 37"/>
              <a:gd name="T4" fmla="*/ 0 w 288"/>
              <a:gd name="T5" fmla="*/ 0 h 37"/>
              <a:gd name="T6" fmla="*/ 2147483647 w 288"/>
              <a:gd name="T7" fmla="*/ 0 h 37"/>
              <a:gd name="T8" fmla="*/ 2147483647 w 288"/>
              <a:gd name="T9" fmla="*/ 2147483647 h 37"/>
              <a:gd name="T10" fmla="*/ 2147483647 w 288"/>
              <a:gd name="T11" fmla="*/ 2147483647 h 3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37">
                <a:moveTo>
                  <a:pt x="112" y="36"/>
                </a:moveTo>
                <a:lnTo>
                  <a:pt x="0" y="36"/>
                </a:lnTo>
                <a:lnTo>
                  <a:pt x="0" y="0"/>
                </a:lnTo>
                <a:lnTo>
                  <a:pt x="288" y="0"/>
                </a:lnTo>
                <a:lnTo>
                  <a:pt x="288" y="37"/>
                </a:lnTo>
                <a:lnTo>
                  <a:pt x="180" y="37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9" name="Freeform 121"/>
          <p:cNvSpPr>
            <a:spLocks/>
          </p:cNvSpPr>
          <p:nvPr/>
        </p:nvSpPr>
        <p:spPr bwMode="auto">
          <a:xfrm>
            <a:off x="1376363" y="2860675"/>
            <a:ext cx="460375" cy="63500"/>
          </a:xfrm>
          <a:custGeom>
            <a:avLst/>
            <a:gdLst>
              <a:gd name="T0" fmla="*/ 2147483647 w 290"/>
              <a:gd name="T1" fmla="*/ 0 h 40"/>
              <a:gd name="T2" fmla="*/ 2147483647 w 290"/>
              <a:gd name="T3" fmla="*/ 0 h 40"/>
              <a:gd name="T4" fmla="*/ 2147483647 w 290"/>
              <a:gd name="T5" fmla="*/ 2147483647 h 40"/>
              <a:gd name="T6" fmla="*/ 0 w 290"/>
              <a:gd name="T7" fmla="*/ 2147483647 h 40"/>
              <a:gd name="T8" fmla="*/ 0 w 290"/>
              <a:gd name="T9" fmla="*/ 2147483647 h 40"/>
              <a:gd name="T10" fmla="*/ 2147483647 w 290"/>
              <a:gd name="T11" fmla="*/ 2147483647 h 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90" h="40">
                <a:moveTo>
                  <a:pt x="171" y="0"/>
                </a:moveTo>
                <a:lnTo>
                  <a:pt x="290" y="0"/>
                </a:lnTo>
                <a:lnTo>
                  <a:pt x="290" y="40"/>
                </a:lnTo>
                <a:lnTo>
                  <a:pt x="0" y="40"/>
                </a:lnTo>
                <a:lnTo>
                  <a:pt x="0" y="3"/>
                </a:lnTo>
                <a:lnTo>
                  <a:pt x="110" y="3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0" name="Line 130"/>
          <p:cNvSpPr>
            <a:spLocks noChangeShapeType="1"/>
          </p:cNvSpPr>
          <p:nvPr/>
        </p:nvSpPr>
        <p:spPr bwMode="auto">
          <a:xfrm>
            <a:off x="1600200" y="1257300"/>
            <a:ext cx="0" cy="19240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1" name="Rectangle 131" descr="Light downward diagonal"/>
          <p:cNvSpPr>
            <a:spLocks noChangeArrowheads="1"/>
          </p:cNvSpPr>
          <p:nvPr/>
        </p:nvSpPr>
        <p:spPr bwMode="auto">
          <a:xfrm>
            <a:off x="695325" y="1541463"/>
            <a:ext cx="1803400" cy="114300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072" name="Rectangle 126"/>
          <p:cNvSpPr>
            <a:spLocks noChangeArrowheads="1"/>
          </p:cNvSpPr>
          <p:nvPr/>
        </p:nvSpPr>
        <p:spPr bwMode="auto">
          <a:xfrm>
            <a:off x="695325" y="1543050"/>
            <a:ext cx="1800225" cy="2857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073" name="Line 133"/>
          <p:cNvSpPr>
            <a:spLocks noChangeShapeType="1"/>
          </p:cNvSpPr>
          <p:nvPr/>
        </p:nvSpPr>
        <p:spPr bwMode="auto">
          <a:xfrm flipH="1">
            <a:off x="387350" y="153670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4" name="Line 135"/>
          <p:cNvSpPr>
            <a:spLocks noChangeShapeType="1"/>
          </p:cNvSpPr>
          <p:nvPr/>
        </p:nvSpPr>
        <p:spPr bwMode="auto">
          <a:xfrm flipH="1">
            <a:off x="381000" y="182245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5" name="Line 136"/>
          <p:cNvSpPr>
            <a:spLocks noChangeShapeType="1"/>
          </p:cNvSpPr>
          <p:nvPr/>
        </p:nvSpPr>
        <p:spPr bwMode="auto">
          <a:xfrm flipH="1">
            <a:off x="387350" y="2063750"/>
            <a:ext cx="895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6" name="Line 137"/>
          <p:cNvSpPr>
            <a:spLocks noChangeShapeType="1"/>
          </p:cNvSpPr>
          <p:nvPr/>
        </p:nvSpPr>
        <p:spPr bwMode="auto">
          <a:xfrm>
            <a:off x="514350" y="1524000"/>
            <a:ext cx="0" cy="311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7" name="Line 138"/>
          <p:cNvSpPr>
            <a:spLocks noChangeShapeType="1"/>
          </p:cNvSpPr>
          <p:nvPr/>
        </p:nvSpPr>
        <p:spPr bwMode="auto">
          <a:xfrm>
            <a:off x="514350" y="1797050"/>
            <a:ext cx="0" cy="285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8" name="Line 139"/>
          <p:cNvSpPr>
            <a:spLocks noChangeShapeType="1"/>
          </p:cNvSpPr>
          <p:nvPr/>
        </p:nvSpPr>
        <p:spPr bwMode="auto">
          <a:xfrm flipH="1">
            <a:off x="384175" y="2927350"/>
            <a:ext cx="946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9" name="Line 140"/>
          <p:cNvSpPr>
            <a:spLocks noChangeShapeType="1"/>
          </p:cNvSpPr>
          <p:nvPr/>
        </p:nvSpPr>
        <p:spPr bwMode="auto">
          <a:xfrm>
            <a:off x="514350" y="2047875"/>
            <a:ext cx="0" cy="892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0" name="TextBox 112"/>
          <p:cNvSpPr txBox="1">
            <a:spLocks noChangeArrowheads="1"/>
          </p:cNvSpPr>
          <p:nvPr/>
        </p:nvSpPr>
        <p:spPr bwMode="auto">
          <a:xfrm>
            <a:off x="225425" y="1479550"/>
            <a:ext cx="3032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2081" name="TextBox 112"/>
          <p:cNvSpPr txBox="1">
            <a:spLocks noChangeArrowheads="1"/>
          </p:cNvSpPr>
          <p:nvPr/>
        </p:nvSpPr>
        <p:spPr bwMode="auto">
          <a:xfrm>
            <a:off x="195263" y="1751013"/>
            <a:ext cx="33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h</a:t>
            </a:r>
            <a:r>
              <a:rPr lang="en-US" altLang="en-US" sz="1600" i="1" baseline="-25000"/>
              <a:t>r</a:t>
            </a:r>
          </a:p>
        </p:txBody>
      </p:sp>
      <p:sp>
        <p:nvSpPr>
          <p:cNvPr id="2082" name="TextBox 112"/>
          <p:cNvSpPr txBox="1">
            <a:spLocks noChangeArrowheads="1"/>
          </p:cNvSpPr>
          <p:nvPr/>
        </p:nvSpPr>
        <p:spPr bwMode="auto">
          <a:xfrm>
            <a:off x="217488" y="2274888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</a:t>
            </a:r>
            <a:endParaRPr lang="en-US" altLang="en-US" sz="1600" i="1" baseline="-25000"/>
          </a:p>
        </p:txBody>
      </p:sp>
      <p:sp>
        <p:nvSpPr>
          <p:cNvPr id="2083" name="Line 144"/>
          <p:cNvSpPr>
            <a:spLocks noChangeShapeType="1"/>
          </p:cNvSpPr>
          <p:nvPr/>
        </p:nvSpPr>
        <p:spPr bwMode="auto">
          <a:xfrm flipV="1">
            <a:off x="695325" y="1323975"/>
            <a:ext cx="0" cy="184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4" name="Line 145"/>
          <p:cNvSpPr>
            <a:spLocks noChangeShapeType="1"/>
          </p:cNvSpPr>
          <p:nvPr/>
        </p:nvSpPr>
        <p:spPr bwMode="auto">
          <a:xfrm flipV="1">
            <a:off x="2495550" y="1333500"/>
            <a:ext cx="0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5" name="Line 146"/>
          <p:cNvSpPr>
            <a:spLocks noChangeShapeType="1"/>
          </p:cNvSpPr>
          <p:nvPr/>
        </p:nvSpPr>
        <p:spPr bwMode="auto">
          <a:xfrm>
            <a:off x="688975" y="1406525"/>
            <a:ext cx="1806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6" name="TextBox 112"/>
          <p:cNvSpPr txBox="1">
            <a:spLocks noChangeArrowheads="1"/>
          </p:cNvSpPr>
          <p:nvPr/>
        </p:nvSpPr>
        <p:spPr bwMode="auto">
          <a:xfrm>
            <a:off x="1395413" y="1096963"/>
            <a:ext cx="347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</a:p>
        </p:txBody>
      </p:sp>
      <p:sp>
        <p:nvSpPr>
          <p:cNvPr id="2087" name="Line 148"/>
          <p:cNvSpPr>
            <a:spLocks noChangeShapeType="1"/>
          </p:cNvSpPr>
          <p:nvPr/>
        </p:nvSpPr>
        <p:spPr bwMode="auto">
          <a:xfrm>
            <a:off x="1933575" y="2933700"/>
            <a:ext cx="2066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8" name="Line 149"/>
          <p:cNvSpPr>
            <a:spLocks noChangeShapeType="1"/>
          </p:cNvSpPr>
          <p:nvPr/>
        </p:nvSpPr>
        <p:spPr bwMode="auto">
          <a:xfrm>
            <a:off x="1885950" y="2057400"/>
            <a:ext cx="21002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9" name="Line 150"/>
          <p:cNvSpPr>
            <a:spLocks noChangeShapeType="1"/>
          </p:cNvSpPr>
          <p:nvPr/>
        </p:nvSpPr>
        <p:spPr bwMode="auto">
          <a:xfrm>
            <a:off x="2547938" y="1533525"/>
            <a:ext cx="1704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0" name="Line 151"/>
          <p:cNvSpPr>
            <a:spLocks noChangeShapeType="1"/>
          </p:cNvSpPr>
          <p:nvPr/>
        </p:nvSpPr>
        <p:spPr bwMode="auto">
          <a:xfrm>
            <a:off x="2552700" y="1657350"/>
            <a:ext cx="1714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1" name="Line 152"/>
          <p:cNvSpPr>
            <a:spLocks noChangeShapeType="1"/>
          </p:cNvSpPr>
          <p:nvPr/>
        </p:nvSpPr>
        <p:spPr bwMode="auto">
          <a:xfrm>
            <a:off x="4300538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2" name="Line 153"/>
          <p:cNvSpPr>
            <a:spLocks noChangeShapeType="1"/>
          </p:cNvSpPr>
          <p:nvPr/>
        </p:nvSpPr>
        <p:spPr bwMode="auto">
          <a:xfrm>
            <a:off x="4057650" y="2062163"/>
            <a:ext cx="0" cy="881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3" name="Line 154"/>
          <p:cNvSpPr>
            <a:spLocks noChangeShapeType="1"/>
          </p:cNvSpPr>
          <p:nvPr/>
        </p:nvSpPr>
        <p:spPr bwMode="auto">
          <a:xfrm>
            <a:off x="4057650" y="29337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4" name="Line 155"/>
          <p:cNvSpPr>
            <a:spLocks noChangeShapeType="1"/>
          </p:cNvSpPr>
          <p:nvPr/>
        </p:nvSpPr>
        <p:spPr bwMode="auto">
          <a:xfrm>
            <a:off x="4057650" y="2062163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5" name="Line 156"/>
          <p:cNvSpPr>
            <a:spLocks noChangeShapeType="1"/>
          </p:cNvSpPr>
          <p:nvPr/>
        </p:nvSpPr>
        <p:spPr bwMode="auto">
          <a:xfrm>
            <a:off x="4052888" y="27717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6" name="Line 157"/>
          <p:cNvSpPr>
            <a:spLocks noChangeShapeType="1"/>
          </p:cNvSpPr>
          <p:nvPr/>
        </p:nvSpPr>
        <p:spPr bwMode="auto">
          <a:xfrm>
            <a:off x="4057650" y="28575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7" name="Line 158"/>
          <p:cNvSpPr>
            <a:spLocks noChangeShapeType="1"/>
          </p:cNvSpPr>
          <p:nvPr/>
        </p:nvSpPr>
        <p:spPr bwMode="auto">
          <a:xfrm>
            <a:off x="4052888" y="26812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8" name="Line 159"/>
          <p:cNvSpPr>
            <a:spLocks noChangeShapeType="1"/>
          </p:cNvSpPr>
          <p:nvPr/>
        </p:nvSpPr>
        <p:spPr bwMode="auto">
          <a:xfrm>
            <a:off x="4052888" y="25955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9" name="Line 160"/>
          <p:cNvSpPr>
            <a:spLocks noChangeShapeType="1"/>
          </p:cNvSpPr>
          <p:nvPr/>
        </p:nvSpPr>
        <p:spPr bwMode="auto">
          <a:xfrm>
            <a:off x="4052888" y="25146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" name="Line 161"/>
          <p:cNvSpPr>
            <a:spLocks noChangeShapeType="1"/>
          </p:cNvSpPr>
          <p:nvPr/>
        </p:nvSpPr>
        <p:spPr bwMode="auto">
          <a:xfrm>
            <a:off x="4052888" y="2433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1" name="Line 162"/>
          <p:cNvSpPr>
            <a:spLocks noChangeShapeType="1"/>
          </p:cNvSpPr>
          <p:nvPr/>
        </p:nvSpPr>
        <p:spPr bwMode="auto">
          <a:xfrm>
            <a:off x="4062413" y="23431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2" name="Line 163"/>
          <p:cNvSpPr>
            <a:spLocks noChangeShapeType="1"/>
          </p:cNvSpPr>
          <p:nvPr/>
        </p:nvSpPr>
        <p:spPr bwMode="auto">
          <a:xfrm>
            <a:off x="4062413" y="22526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3" name="Line 164"/>
          <p:cNvSpPr>
            <a:spLocks noChangeShapeType="1"/>
          </p:cNvSpPr>
          <p:nvPr/>
        </p:nvSpPr>
        <p:spPr bwMode="auto">
          <a:xfrm>
            <a:off x="4057650" y="2162175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4" name="Line 165"/>
          <p:cNvSpPr>
            <a:spLocks noChangeShapeType="1"/>
          </p:cNvSpPr>
          <p:nvPr/>
        </p:nvSpPr>
        <p:spPr bwMode="auto">
          <a:xfrm>
            <a:off x="1243013" y="2481263"/>
            <a:ext cx="42195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5" name="Line 166"/>
          <p:cNvSpPr>
            <a:spLocks noChangeShapeType="1"/>
          </p:cNvSpPr>
          <p:nvPr/>
        </p:nvSpPr>
        <p:spPr bwMode="auto">
          <a:xfrm>
            <a:off x="3571875" y="2058988"/>
            <a:ext cx="0" cy="4238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med"/>
            <a:tailEnd type="non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6" name="Line 168"/>
          <p:cNvSpPr>
            <a:spLocks noChangeShapeType="1"/>
          </p:cNvSpPr>
          <p:nvPr/>
        </p:nvSpPr>
        <p:spPr bwMode="auto">
          <a:xfrm>
            <a:off x="4460875" y="2479675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7" name="Line 169"/>
          <p:cNvSpPr>
            <a:spLocks noChangeShapeType="1"/>
          </p:cNvSpPr>
          <p:nvPr/>
        </p:nvSpPr>
        <p:spPr bwMode="auto">
          <a:xfrm>
            <a:off x="457200" y="2886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8" name="Line 170"/>
          <p:cNvSpPr>
            <a:spLocks noChangeShapeType="1"/>
          </p:cNvSpPr>
          <p:nvPr/>
        </p:nvSpPr>
        <p:spPr bwMode="auto">
          <a:xfrm>
            <a:off x="452438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9" name="Line 171"/>
          <p:cNvSpPr>
            <a:spLocks noChangeShapeType="1"/>
          </p:cNvSpPr>
          <p:nvPr/>
        </p:nvSpPr>
        <p:spPr bwMode="auto">
          <a:xfrm>
            <a:off x="457200" y="17716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0" name="Line 172"/>
          <p:cNvSpPr>
            <a:spLocks noChangeShapeType="1"/>
          </p:cNvSpPr>
          <p:nvPr/>
        </p:nvSpPr>
        <p:spPr bwMode="auto">
          <a:xfrm>
            <a:off x="461963" y="1495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1" name="Line 173"/>
          <p:cNvSpPr>
            <a:spLocks noChangeShapeType="1"/>
          </p:cNvSpPr>
          <p:nvPr/>
        </p:nvSpPr>
        <p:spPr bwMode="auto">
          <a:xfrm>
            <a:off x="3514725" y="24352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2" name="Line 175"/>
          <p:cNvSpPr>
            <a:spLocks noChangeShapeType="1"/>
          </p:cNvSpPr>
          <p:nvPr/>
        </p:nvSpPr>
        <p:spPr bwMode="auto">
          <a:xfrm>
            <a:off x="2833688" y="1314450"/>
            <a:ext cx="0" cy="466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3" name="Line 176"/>
          <p:cNvSpPr>
            <a:spLocks noChangeShapeType="1"/>
          </p:cNvSpPr>
          <p:nvPr/>
        </p:nvSpPr>
        <p:spPr bwMode="auto">
          <a:xfrm>
            <a:off x="2776538" y="16192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4" name="Line 177"/>
          <p:cNvSpPr>
            <a:spLocks noChangeShapeType="1"/>
          </p:cNvSpPr>
          <p:nvPr/>
        </p:nvSpPr>
        <p:spPr bwMode="auto">
          <a:xfrm>
            <a:off x="2776538" y="14859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5" name="TextBox 112"/>
          <p:cNvSpPr txBox="1">
            <a:spLocks noChangeArrowheads="1"/>
          </p:cNvSpPr>
          <p:nvPr/>
        </p:nvSpPr>
        <p:spPr bwMode="auto">
          <a:xfrm>
            <a:off x="2579688" y="1212850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a</a:t>
            </a:r>
            <a:endParaRPr lang="en-US" altLang="en-US" sz="1600" i="1" baseline="-25000"/>
          </a:p>
        </p:txBody>
      </p:sp>
      <p:sp>
        <p:nvSpPr>
          <p:cNvPr id="2116" name="Line 179"/>
          <p:cNvSpPr>
            <a:spLocks noChangeShapeType="1"/>
          </p:cNvSpPr>
          <p:nvPr/>
        </p:nvSpPr>
        <p:spPr bwMode="auto">
          <a:xfrm>
            <a:off x="4062413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7" name="Line 180"/>
          <p:cNvSpPr>
            <a:spLocks noChangeShapeType="1"/>
          </p:cNvSpPr>
          <p:nvPr/>
        </p:nvSpPr>
        <p:spPr bwMode="auto">
          <a:xfrm>
            <a:off x="4300538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8" name="Line 182"/>
          <p:cNvSpPr>
            <a:spLocks noChangeShapeType="1"/>
          </p:cNvSpPr>
          <p:nvPr/>
        </p:nvSpPr>
        <p:spPr bwMode="auto">
          <a:xfrm>
            <a:off x="4062413" y="3295650"/>
            <a:ext cx="2381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9" name="Line 183"/>
          <p:cNvSpPr>
            <a:spLocks noChangeShapeType="1"/>
          </p:cNvSpPr>
          <p:nvPr/>
        </p:nvSpPr>
        <p:spPr bwMode="auto">
          <a:xfrm>
            <a:off x="4243388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0" name="Line 184"/>
          <p:cNvSpPr>
            <a:spLocks noChangeShapeType="1"/>
          </p:cNvSpPr>
          <p:nvPr/>
        </p:nvSpPr>
        <p:spPr bwMode="auto">
          <a:xfrm>
            <a:off x="4005263" y="32432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1" name="Line 185"/>
          <p:cNvSpPr>
            <a:spLocks noChangeShapeType="1"/>
          </p:cNvSpPr>
          <p:nvPr/>
        </p:nvSpPr>
        <p:spPr bwMode="auto">
          <a:xfrm>
            <a:off x="4471988" y="1528763"/>
            <a:ext cx="0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2" name="Line 186"/>
          <p:cNvSpPr>
            <a:spLocks noChangeShapeType="1"/>
          </p:cNvSpPr>
          <p:nvPr/>
        </p:nvSpPr>
        <p:spPr bwMode="auto">
          <a:xfrm flipH="1">
            <a:off x="4300538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3" name="Line 187"/>
          <p:cNvSpPr>
            <a:spLocks noChangeShapeType="1"/>
          </p:cNvSpPr>
          <p:nvPr/>
        </p:nvSpPr>
        <p:spPr bwMode="auto">
          <a:xfrm flipH="1">
            <a:off x="4295775" y="1657350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4" name="Line 188"/>
          <p:cNvSpPr>
            <a:spLocks noChangeShapeType="1"/>
          </p:cNvSpPr>
          <p:nvPr/>
        </p:nvSpPr>
        <p:spPr bwMode="auto">
          <a:xfrm flipH="1">
            <a:off x="4300538" y="159543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5" name="Line 189"/>
          <p:cNvSpPr>
            <a:spLocks noChangeShapeType="1"/>
          </p:cNvSpPr>
          <p:nvPr/>
        </p:nvSpPr>
        <p:spPr bwMode="auto">
          <a:xfrm flipV="1">
            <a:off x="430053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6" name="Line 190"/>
          <p:cNvSpPr>
            <a:spLocks noChangeShapeType="1"/>
          </p:cNvSpPr>
          <p:nvPr/>
        </p:nvSpPr>
        <p:spPr bwMode="auto">
          <a:xfrm flipH="1" flipV="1">
            <a:off x="447040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7" name="Line 191"/>
          <p:cNvSpPr>
            <a:spLocks noChangeShapeType="1"/>
          </p:cNvSpPr>
          <p:nvPr/>
        </p:nvSpPr>
        <p:spPr bwMode="auto">
          <a:xfrm>
            <a:off x="430053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8" name="Line 192"/>
          <p:cNvSpPr>
            <a:spLocks noChangeShapeType="1"/>
          </p:cNvSpPr>
          <p:nvPr/>
        </p:nvSpPr>
        <p:spPr bwMode="auto">
          <a:xfrm>
            <a:off x="425291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9" name="Line 193"/>
          <p:cNvSpPr>
            <a:spLocks noChangeShapeType="1"/>
          </p:cNvSpPr>
          <p:nvPr/>
        </p:nvSpPr>
        <p:spPr bwMode="auto">
          <a:xfrm>
            <a:off x="441483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0" name="Line 194"/>
          <p:cNvSpPr>
            <a:spLocks noChangeShapeType="1"/>
          </p:cNvSpPr>
          <p:nvPr/>
        </p:nvSpPr>
        <p:spPr bwMode="auto">
          <a:xfrm flipH="1">
            <a:off x="4492625" y="15922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1" name="Line 195"/>
          <p:cNvSpPr>
            <a:spLocks noChangeShapeType="1"/>
          </p:cNvSpPr>
          <p:nvPr/>
        </p:nvSpPr>
        <p:spPr bwMode="auto">
          <a:xfrm>
            <a:off x="4694238" y="1600200"/>
            <a:ext cx="0" cy="8699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2" name="Line 196"/>
          <p:cNvSpPr>
            <a:spLocks noChangeShapeType="1"/>
          </p:cNvSpPr>
          <p:nvPr/>
        </p:nvSpPr>
        <p:spPr bwMode="auto">
          <a:xfrm>
            <a:off x="4643438" y="1557338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3" name="Line 197"/>
          <p:cNvSpPr>
            <a:spLocks noChangeShapeType="1"/>
          </p:cNvSpPr>
          <p:nvPr/>
        </p:nvSpPr>
        <p:spPr bwMode="auto">
          <a:xfrm>
            <a:off x="4637088" y="24114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4" name="Line 198"/>
          <p:cNvSpPr>
            <a:spLocks noChangeShapeType="1"/>
          </p:cNvSpPr>
          <p:nvPr/>
        </p:nvSpPr>
        <p:spPr bwMode="auto">
          <a:xfrm flipV="1">
            <a:off x="3571875" y="1593850"/>
            <a:ext cx="0" cy="4603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5" name="Line 199"/>
          <p:cNvSpPr>
            <a:spLocks noChangeShapeType="1"/>
          </p:cNvSpPr>
          <p:nvPr/>
        </p:nvSpPr>
        <p:spPr bwMode="auto">
          <a:xfrm flipH="1">
            <a:off x="3419475" y="1593850"/>
            <a:ext cx="20129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6" name="Line 200"/>
          <p:cNvSpPr>
            <a:spLocks noChangeShapeType="1"/>
          </p:cNvSpPr>
          <p:nvPr/>
        </p:nvSpPr>
        <p:spPr bwMode="auto">
          <a:xfrm>
            <a:off x="3513138" y="15478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7" name="Line 201"/>
          <p:cNvSpPr>
            <a:spLocks noChangeShapeType="1"/>
          </p:cNvSpPr>
          <p:nvPr/>
        </p:nvSpPr>
        <p:spPr bwMode="auto">
          <a:xfrm>
            <a:off x="3513138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138" name="Object 202"/>
          <p:cNvGraphicFramePr>
            <a:graphicFrameLocks noChangeAspect="1"/>
          </p:cNvGraphicFramePr>
          <p:nvPr/>
        </p:nvGraphicFramePr>
        <p:xfrm>
          <a:off x="2362200" y="6640513"/>
          <a:ext cx="10033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2" name="Equation" r:id="rId3" imgW="914400" imgH="457200" progId="Equation.DSMT4">
                  <p:embed/>
                </p:oleObj>
              </mc:Choice>
              <mc:Fallback>
                <p:oleObj name="Equation" r:id="rId3" imgW="914400" imgH="457200" progId="Equation.DSMT4">
                  <p:embed/>
                  <p:pic>
                    <p:nvPicPr>
                      <p:cNvPr id="0" name="Object 2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6640513"/>
                        <a:ext cx="1003300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39" name="Line 203"/>
          <p:cNvSpPr>
            <a:spLocks noChangeShapeType="1"/>
          </p:cNvSpPr>
          <p:nvPr/>
        </p:nvSpPr>
        <p:spPr bwMode="auto">
          <a:xfrm>
            <a:off x="64928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40" name="Line 204"/>
          <p:cNvSpPr>
            <a:spLocks noChangeShapeType="1"/>
          </p:cNvSpPr>
          <p:nvPr/>
        </p:nvSpPr>
        <p:spPr bwMode="auto">
          <a:xfrm>
            <a:off x="243363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141" name="Object 3"/>
          <p:cNvGraphicFramePr>
            <a:graphicFrameLocks noChangeAspect="1"/>
          </p:cNvGraphicFramePr>
          <p:nvPr/>
        </p:nvGraphicFramePr>
        <p:xfrm>
          <a:off x="2347913" y="7761288"/>
          <a:ext cx="396240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3" name="Equation" r:id="rId5" imgW="2286000" imgH="342900" progId="Equation.DSMT4">
                  <p:embed/>
                </p:oleObj>
              </mc:Choice>
              <mc:Fallback>
                <p:oleObj name="Equation" r:id="rId5" imgW="2286000" imgH="3429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7913" y="7761288"/>
                        <a:ext cx="3962400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220"/>
          <p:cNvSpPr>
            <a:spLocks/>
          </p:cNvSpPr>
          <p:nvPr/>
        </p:nvSpPr>
        <p:spPr bwMode="auto">
          <a:xfrm>
            <a:off x="1362075" y="2066925"/>
            <a:ext cx="457200" cy="863600"/>
          </a:xfrm>
          <a:custGeom>
            <a:avLst/>
            <a:gdLst>
              <a:gd name="T0" fmla="*/ 2147483647 w 288"/>
              <a:gd name="T1" fmla="*/ 2147483647 h 544"/>
              <a:gd name="T2" fmla="*/ 0 w 288"/>
              <a:gd name="T3" fmla="*/ 2147483647 h 544"/>
              <a:gd name="T4" fmla="*/ 0 w 288"/>
              <a:gd name="T5" fmla="*/ 0 h 544"/>
              <a:gd name="T6" fmla="*/ 2147483647 w 288"/>
              <a:gd name="T7" fmla="*/ 0 h 544"/>
              <a:gd name="T8" fmla="*/ 2147483647 w 288"/>
              <a:gd name="T9" fmla="*/ 2147483647 h 544"/>
              <a:gd name="T10" fmla="*/ 2147483647 w 288"/>
              <a:gd name="T11" fmla="*/ 2147483647 h 544"/>
              <a:gd name="T12" fmla="*/ 2147483647 w 288"/>
              <a:gd name="T13" fmla="*/ 2147483647 h 544"/>
              <a:gd name="T14" fmla="*/ 2147483647 w 288"/>
              <a:gd name="T15" fmla="*/ 2147483647 h 544"/>
              <a:gd name="T16" fmla="*/ 2147483647 w 288"/>
              <a:gd name="T17" fmla="*/ 2147483647 h 544"/>
              <a:gd name="T18" fmla="*/ 2147483647 w 288"/>
              <a:gd name="T19" fmla="*/ 2147483647 h 544"/>
              <a:gd name="T20" fmla="*/ 2147483647 w 288"/>
              <a:gd name="T21" fmla="*/ 2147483647 h 544"/>
              <a:gd name="T22" fmla="*/ 2147483647 w 288"/>
              <a:gd name="T23" fmla="*/ 2147483647 h 544"/>
              <a:gd name="T24" fmla="*/ 2147483647 w 288"/>
              <a:gd name="T25" fmla="*/ 2147483647 h 544"/>
              <a:gd name="T26" fmla="*/ 2147483647 w 288"/>
              <a:gd name="T27" fmla="*/ 2147483647 h 544"/>
              <a:gd name="T28" fmla="*/ 2147483647 w 288"/>
              <a:gd name="T29" fmla="*/ 2147483647 h 544"/>
              <a:gd name="T30" fmla="*/ 2147483647 w 288"/>
              <a:gd name="T31" fmla="*/ 2147483647 h 544"/>
              <a:gd name="T32" fmla="*/ 2147483647 w 288"/>
              <a:gd name="T33" fmla="*/ 2147483647 h 544"/>
              <a:gd name="T34" fmla="*/ 2147483647 w 288"/>
              <a:gd name="T35" fmla="*/ 2147483647 h 544"/>
              <a:gd name="T36" fmla="*/ 2147483647 w 288"/>
              <a:gd name="T37" fmla="*/ 2147483647 h 544"/>
              <a:gd name="T38" fmla="*/ 2147483647 w 288"/>
              <a:gd name="T39" fmla="*/ 2147483647 h 544"/>
              <a:gd name="T40" fmla="*/ 2147483647 w 288"/>
              <a:gd name="T41" fmla="*/ 2147483647 h 544"/>
              <a:gd name="T42" fmla="*/ 2147483647 w 288"/>
              <a:gd name="T43" fmla="*/ 2147483647 h 544"/>
              <a:gd name="T44" fmla="*/ 2147483647 w 288"/>
              <a:gd name="T45" fmla="*/ 2147483647 h 54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544">
                <a:moveTo>
                  <a:pt x="104" y="52"/>
                </a:moveTo>
                <a:lnTo>
                  <a:pt x="0" y="52"/>
                </a:lnTo>
                <a:lnTo>
                  <a:pt x="0" y="0"/>
                </a:lnTo>
                <a:lnTo>
                  <a:pt x="288" y="0"/>
                </a:lnTo>
                <a:lnTo>
                  <a:pt x="288" y="54"/>
                </a:lnTo>
                <a:lnTo>
                  <a:pt x="194" y="54"/>
                </a:lnTo>
                <a:lnTo>
                  <a:pt x="180" y="70"/>
                </a:lnTo>
                <a:lnTo>
                  <a:pt x="172" y="82"/>
                </a:lnTo>
                <a:lnTo>
                  <a:pt x="170" y="444"/>
                </a:lnTo>
                <a:lnTo>
                  <a:pt x="178" y="466"/>
                </a:lnTo>
                <a:lnTo>
                  <a:pt x="194" y="480"/>
                </a:lnTo>
                <a:lnTo>
                  <a:pt x="208" y="488"/>
                </a:lnTo>
                <a:lnTo>
                  <a:pt x="286" y="488"/>
                </a:lnTo>
                <a:lnTo>
                  <a:pt x="286" y="544"/>
                </a:lnTo>
                <a:lnTo>
                  <a:pt x="2" y="544"/>
                </a:lnTo>
                <a:lnTo>
                  <a:pt x="2" y="486"/>
                </a:lnTo>
                <a:lnTo>
                  <a:pt x="106" y="486"/>
                </a:lnTo>
                <a:lnTo>
                  <a:pt x="116" y="474"/>
                </a:lnTo>
                <a:lnTo>
                  <a:pt x="124" y="460"/>
                </a:lnTo>
                <a:lnTo>
                  <a:pt x="130" y="450"/>
                </a:lnTo>
                <a:lnTo>
                  <a:pt x="130" y="84"/>
                </a:lnTo>
                <a:lnTo>
                  <a:pt x="118" y="68"/>
                </a:lnTo>
                <a:lnTo>
                  <a:pt x="104" y="52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" name="TextBox 84"/>
          <p:cNvSpPr txBox="1">
            <a:spLocks noChangeArrowheads="1"/>
          </p:cNvSpPr>
          <p:nvPr/>
        </p:nvSpPr>
        <p:spPr bwMode="auto">
          <a:xfrm>
            <a:off x="493713" y="274638"/>
            <a:ext cx="3914775" cy="3619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/>
              <a:t>Computing M</a:t>
            </a:r>
            <a:r>
              <a:rPr lang="en-US" altLang="en-US" sz="1600" b="1" baseline="-25000"/>
              <a:t>n</a:t>
            </a:r>
            <a:r>
              <a:rPr lang="en-US" altLang="en-US" sz="1600" b="1"/>
              <a:t> of a Fully Composite Beam</a:t>
            </a:r>
          </a:p>
        </p:txBody>
      </p:sp>
      <p:sp>
        <p:nvSpPr>
          <p:cNvPr id="3076" name="TextBox 84"/>
          <p:cNvSpPr txBox="1">
            <a:spLocks noChangeArrowheads="1"/>
          </p:cNvSpPr>
          <p:nvPr/>
        </p:nvSpPr>
        <p:spPr bwMode="auto">
          <a:xfrm>
            <a:off x="500063" y="682625"/>
            <a:ext cx="39862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Case 2) Plastic Neutral Axis in the Steel Beam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385763" y="3660775"/>
            <a:ext cx="614362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600200" algn="l"/>
                <a:tab pos="3371850" algn="l"/>
                <a:tab pos="3600450" algn="l"/>
                <a:tab pos="46863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600200" algn="l"/>
                <a:tab pos="3371850" algn="l"/>
                <a:tab pos="3600450" algn="l"/>
                <a:tab pos="46863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600200" algn="l"/>
                <a:tab pos="3371850" algn="l"/>
                <a:tab pos="3600450" algn="l"/>
                <a:tab pos="4686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600200" algn="l"/>
                <a:tab pos="3371850" algn="l"/>
                <a:tab pos="3600450" algn="l"/>
                <a:tab pos="46863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600200" algn="l"/>
                <a:tab pos="3371850" algn="l"/>
                <a:tab pos="3600450" algn="l"/>
                <a:tab pos="46863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00200" algn="l"/>
                <a:tab pos="3371850" algn="l"/>
                <a:tab pos="3600450" algn="l"/>
                <a:tab pos="46863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00200" algn="l"/>
                <a:tab pos="3371850" algn="l"/>
                <a:tab pos="3600450" algn="l"/>
                <a:tab pos="46863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00200" algn="l"/>
                <a:tab pos="3371850" algn="l"/>
                <a:tab pos="3600450" algn="l"/>
                <a:tab pos="46863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00200" algn="l"/>
                <a:tab pos="3371850" algn="l"/>
                <a:tab pos="3600450" algn="l"/>
                <a:tab pos="46863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400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For Case 2, PNA in steel beam:   </a:t>
            </a:r>
            <a:r>
              <a:rPr lang="en-US" altLang="en-US" sz="1600" i="1"/>
              <a:t>A</a:t>
            </a:r>
            <a:r>
              <a:rPr lang="en-US" altLang="en-US" sz="1600" i="1" baseline="-25000"/>
              <a:t>s</a:t>
            </a: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  <a:r>
              <a:rPr lang="en-US" altLang="en-US" sz="1600" i="1"/>
              <a:t>  </a:t>
            </a:r>
            <a:r>
              <a:rPr lang="en-US" altLang="en-US" sz="1600" i="1">
                <a:cs typeface="Times New Roman" panose="02020603050405020304" pitchFamily="18" charset="0"/>
              </a:rPr>
              <a:t>&gt;</a:t>
            </a:r>
            <a:r>
              <a:rPr lang="en-US" altLang="en-US" sz="1600" i="1"/>
              <a:t>  </a:t>
            </a: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  <a:r>
              <a:rPr lang="en-US" altLang="en-US" sz="1600" i="1"/>
              <a:t>t</a:t>
            </a:r>
            <a:r>
              <a:rPr lang="en-US" altLang="en-US" sz="1600" i="1" baseline="-25000"/>
              <a:t>c</a:t>
            </a:r>
            <a:r>
              <a:rPr lang="en-US" altLang="en-US" sz="1600" i="1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 b="1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Since </a:t>
            </a:r>
            <a:r>
              <a:rPr lang="el-GR" altLang="en-US" sz="1600">
                <a:cs typeface="Times New Roman" panose="02020603050405020304" pitchFamily="18" charset="0"/>
              </a:rPr>
              <a:t>Σ</a:t>
            </a:r>
            <a:r>
              <a:rPr lang="en-US" altLang="en-US" sz="1600">
                <a:cs typeface="Times New Roman" panose="02020603050405020304" pitchFamily="18" charset="0"/>
              </a:rPr>
              <a:t>C = </a:t>
            </a:r>
            <a:r>
              <a:rPr lang="el-GR" altLang="en-US" sz="1600">
                <a:cs typeface="Times New Roman" panose="02020603050405020304" pitchFamily="18" charset="0"/>
              </a:rPr>
              <a:t>Σ</a:t>
            </a:r>
            <a:r>
              <a:rPr lang="en-US" altLang="en-US" sz="1600">
                <a:cs typeface="Times New Roman" panose="02020603050405020304" pitchFamily="18" charset="0"/>
              </a:rPr>
              <a:t>T</a:t>
            </a:r>
            <a:r>
              <a:rPr lang="en-US" altLang="en-US" sz="1600"/>
              <a:t>, part of the steel beam must be in compression.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The compressive force in the steel beam, C</a:t>
            </a:r>
            <a:r>
              <a:rPr lang="en-US" altLang="en-US" sz="1600" baseline="-25000"/>
              <a:t>s</a:t>
            </a:r>
            <a:r>
              <a:rPr lang="en-US" altLang="en-US" sz="1600"/>
              <a:t>	= 	  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The area of steel that must be in comp.,  A</a:t>
            </a:r>
            <a:r>
              <a:rPr lang="en-US" altLang="en-US" sz="1600" baseline="-25000"/>
              <a:t>sc</a:t>
            </a:r>
            <a:r>
              <a:rPr lang="en-US" altLang="en-US" sz="1600"/>
              <a:t>	=  C</a:t>
            </a:r>
            <a:r>
              <a:rPr lang="en-US" altLang="en-US" sz="1600" baseline="-25000"/>
              <a:t>s</a:t>
            </a:r>
            <a:r>
              <a:rPr lang="en-US" altLang="en-US" sz="1600"/>
              <a:t>/F</a:t>
            </a:r>
            <a:r>
              <a:rPr lang="en-US" altLang="en-US" sz="1600" baseline="-25000"/>
              <a:t>y</a:t>
            </a:r>
            <a:r>
              <a:rPr lang="en-US" altLang="en-US" sz="1600"/>
              <a:t>	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If A</a:t>
            </a:r>
            <a:r>
              <a:rPr lang="en-US" altLang="en-US" sz="1600" baseline="-25000"/>
              <a:t>sc</a:t>
            </a:r>
            <a:r>
              <a:rPr lang="en-US" altLang="en-US" sz="1600"/>
              <a:t> &lt; A</a:t>
            </a:r>
            <a:r>
              <a:rPr lang="en-US" altLang="en-US" sz="1600" baseline="-25000"/>
              <a:t>flange</a:t>
            </a:r>
            <a:r>
              <a:rPr lang="en-US" altLang="en-US" sz="1600"/>
              <a:t>, then the PNA will be in the beam top flange.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Otherwise, the PNA will be in the beam web.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 i="1"/>
          </a:p>
        </p:txBody>
      </p:sp>
      <p:sp>
        <p:nvSpPr>
          <p:cNvPr id="3078" name="TextBox 112"/>
          <p:cNvSpPr txBox="1">
            <a:spLocks noChangeArrowheads="1"/>
          </p:cNvSpPr>
          <p:nvPr/>
        </p:nvSpPr>
        <p:spPr bwMode="auto">
          <a:xfrm>
            <a:off x="4795838" y="14255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3079" name="TextBox 112"/>
          <p:cNvSpPr txBox="1">
            <a:spLocks noChangeArrowheads="1"/>
          </p:cNvSpPr>
          <p:nvPr/>
        </p:nvSpPr>
        <p:spPr bwMode="auto">
          <a:xfrm>
            <a:off x="2024063" y="2133600"/>
            <a:ext cx="5889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PNA</a:t>
            </a:r>
          </a:p>
        </p:txBody>
      </p:sp>
      <p:sp>
        <p:nvSpPr>
          <p:cNvPr id="3080" name="TextBox 112"/>
          <p:cNvSpPr txBox="1">
            <a:spLocks noChangeArrowheads="1"/>
          </p:cNvSpPr>
          <p:nvPr/>
        </p:nvSpPr>
        <p:spPr bwMode="auto">
          <a:xfrm>
            <a:off x="4821238" y="2490788"/>
            <a:ext cx="3508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3081" name="TextBox 112"/>
          <p:cNvSpPr txBox="1">
            <a:spLocks noChangeArrowheads="1"/>
          </p:cNvSpPr>
          <p:nvPr/>
        </p:nvSpPr>
        <p:spPr bwMode="auto">
          <a:xfrm>
            <a:off x="3984625" y="293370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3082" name="TextBox 112"/>
          <p:cNvSpPr txBox="1">
            <a:spLocks noChangeArrowheads="1"/>
          </p:cNvSpPr>
          <p:nvPr/>
        </p:nvSpPr>
        <p:spPr bwMode="auto">
          <a:xfrm>
            <a:off x="453866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3083" name="Line 139"/>
          <p:cNvSpPr>
            <a:spLocks noChangeShapeType="1"/>
          </p:cNvSpPr>
          <p:nvPr/>
        </p:nvSpPr>
        <p:spPr bwMode="auto">
          <a:xfrm>
            <a:off x="1568450" y="2200275"/>
            <a:ext cx="0" cy="574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4" name="Line 140"/>
          <p:cNvSpPr>
            <a:spLocks noChangeShapeType="1"/>
          </p:cNvSpPr>
          <p:nvPr/>
        </p:nvSpPr>
        <p:spPr bwMode="auto">
          <a:xfrm>
            <a:off x="1631950" y="2208213"/>
            <a:ext cx="0" cy="561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5" name="Arc 141"/>
          <p:cNvSpPr>
            <a:spLocks/>
          </p:cNvSpPr>
          <p:nvPr/>
        </p:nvSpPr>
        <p:spPr bwMode="auto">
          <a:xfrm flipV="1">
            <a:off x="1481138" y="2749550"/>
            <a:ext cx="88900" cy="92075"/>
          </a:xfrm>
          <a:custGeom>
            <a:avLst/>
            <a:gdLst>
              <a:gd name="T0" fmla="*/ 12368043 w 21170"/>
              <a:gd name="T1" fmla="*/ 0 h 19413"/>
              <a:gd name="T2" fmla="*/ 27645536 w 21170"/>
              <a:gd name="T3" fmla="*/ 36298229 h 19413"/>
              <a:gd name="T4" fmla="*/ 0 w 21170"/>
              <a:gd name="T5" fmla="*/ 46594906 h 194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170" h="19413" fill="none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</a:path>
              <a:path w="21170" h="19413" stroke="0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  <a:lnTo>
                  <a:pt x="0" y="19413"/>
                </a:lnTo>
                <a:lnTo>
                  <a:pt x="947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Arc 142"/>
          <p:cNvSpPr>
            <a:spLocks/>
          </p:cNvSpPr>
          <p:nvPr/>
        </p:nvSpPr>
        <p:spPr bwMode="auto">
          <a:xfrm flipH="1" flipV="1">
            <a:off x="1630363" y="2736850"/>
            <a:ext cx="66675" cy="106363"/>
          </a:xfrm>
          <a:custGeom>
            <a:avLst/>
            <a:gdLst>
              <a:gd name="T0" fmla="*/ 519324 w 20742"/>
              <a:gd name="T1" fmla="*/ 0 h 21547"/>
              <a:gd name="T2" fmla="*/ 7118882 w 20742"/>
              <a:gd name="T3" fmla="*/ 45492497 h 21547"/>
              <a:gd name="T4" fmla="*/ 0 w 20742"/>
              <a:gd name="T5" fmla="*/ 63154649 h 2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42" h="21547" fill="none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</a:path>
              <a:path w="20742" h="21547" stroke="0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  <a:lnTo>
                  <a:pt x="0" y="21547"/>
                </a:lnTo>
                <a:lnTo>
                  <a:pt x="1512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Arc 143"/>
          <p:cNvSpPr>
            <a:spLocks/>
          </p:cNvSpPr>
          <p:nvPr/>
        </p:nvSpPr>
        <p:spPr bwMode="auto">
          <a:xfrm>
            <a:off x="1485900" y="2149475"/>
            <a:ext cx="84138" cy="79375"/>
          </a:xfrm>
          <a:custGeom>
            <a:avLst/>
            <a:gdLst>
              <a:gd name="T0" fmla="*/ 8362159 w 20508"/>
              <a:gd name="T1" fmla="*/ 0 h 20367"/>
              <a:gd name="T2" fmla="*/ 23837861 w 20508"/>
              <a:gd name="T3" fmla="*/ 12214517 h 20367"/>
              <a:gd name="T4" fmla="*/ 0 w 20508"/>
              <a:gd name="T5" fmla="*/ 18310932 h 203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508" h="20367" fill="none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</a:path>
              <a:path w="20508" h="20367" stroke="0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  <a:lnTo>
                  <a:pt x="0" y="20367"/>
                </a:lnTo>
                <a:lnTo>
                  <a:pt x="7193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Arc 144"/>
          <p:cNvSpPr>
            <a:spLocks/>
          </p:cNvSpPr>
          <p:nvPr/>
        </p:nvSpPr>
        <p:spPr bwMode="auto">
          <a:xfrm flipH="1">
            <a:off x="1630363" y="2149475"/>
            <a:ext cx="80962" cy="87313"/>
          </a:xfrm>
          <a:custGeom>
            <a:avLst/>
            <a:gdLst>
              <a:gd name="T0" fmla="*/ 8739534 w 21085"/>
              <a:gd name="T1" fmla="*/ 0 h 18893"/>
              <a:gd name="T2" fmla="*/ 17599952 w 21085"/>
              <a:gd name="T3" fmla="*/ 29945646 h 18893"/>
              <a:gd name="T4" fmla="*/ 0 w 21085"/>
              <a:gd name="T5" fmla="*/ 39828167 h 1889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085" h="18893" fill="none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</a:path>
              <a:path w="21085" h="18893" stroke="0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  <a:lnTo>
                  <a:pt x="0" y="18893"/>
                </a:lnTo>
                <a:lnTo>
                  <a:pt x="10469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9" name="Line 147"/>
          <p:cNvSpPr>
            <a:spLocks noChangeShapeType="1"/>
          </p:cNvSpPr>
          <p:nvPr/>
        </p:nvSpPr>
        <p:spPr bwMode="auto">
          <a:xfrm>
            <a:off x="1600200" y="1257300"/>
            <a:ext cx="0" cy="19240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0" name="Rectangle 149" descr="Light downward diagonal"/>
          <p:cNvSpPr>
            <a:spLocks noChangeArrowheads="1"/>
          </p:cNvSpPr>
          <p:nvPr/>
        </p:nvSpPr>
        <p:spPr bwMode="auto">
          <a:xfrm>
            <a:off x="695325" y="1543050"/>
            <a:ext cx="1800225" cy="285750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091" name="Line 150"/>
          <p:cNvSpPr>
            <a:spLocks noChangeShapeType="1"/>
          </p:cNvSpPr>
          <p:nvPr/>
        </p:nvSpPr>
        <p:spPr bwMode="auto">
          <a:xfrm flipH="1">
            <a:off x="387350" y="153670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2" name="Line 151"/>
          <p:cNvSpPr>
            <a:spLocks noChangeShapeType="1"/>
          </p:cNvSpPr>
          <p:nvPr/>
        </p:nvSpPr>
        <p:spPr bwMode="auto">
          <a:xfrm flipH="1">
            <a:off x="381000" y="182245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3" name="Line 152"/>
          <p:cNvSpPr>
            <a:spLocks noChangeShapeType="1"/>
          </p:cNvSpPr>
          <p:nvPr/>
        </p:nvSpPr>
        <p:spPr bwMode="auto">
          <a:xfrm flipH="1">
            <a:off x="387350" y="2063750"/>
            <a:ext cx="895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4" name="Line 153"/>
          <p:cNvSpPr>
            <a:spLocks noChangeShapeType="1"/>
          </p:cNvSpPr>
          <p:nvPr/>
        </p:nvSpPr>
        <p:spPr bwMode="auto">
          <a:xfrm>
            <a:off x="514350" y="1524000"/>
            <a:ext cx="0" cy="311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5" name="Line 154"/>
          <p:cNvSpPr>
            <a:spLocks noChangeShapeType="1"/>
          </p:cNvSpPr>
          <p:nvPr/>
        </p:nvSpPr>
        <p:spPr bwMode="auto">
          <a:xfrm>
            <a:off x="514350" y="1797050"/>
            <a:ext cx="0" cy="285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6" name="Line 155"/>
          <p:cNvSpPr>
            <a:spLocks noChangeShapeType="1"/>
          </p:cNvSpPr>
          <p:nvPr/>
        </p:nvSpPr>
        <p:spPr bwMode="auto">
          <a:xfrm flipH="1">
            <a:off x="384175" y="2927350"/>
            <a:ext cx="946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7" name="Line 156"/>
          <p:cNvSpPr>
            <a:spLocks noChangeShapeType="1"/>
          </p:cNvSpPr>
          <p:nvPr/>
        </p:nvSpPr>
        <p:spPr bwMode="auto">
          <a:xfrm>
            <a:off x="514350" y="2047875"/>
            <a:ext cx="0" cy="892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8" name="TextBox 112"/>
          <p:cNvSpPr txBox="1">
            <a:spLocks noChangeArrowheads="1"/>
          </p:cNvSpPr>
          <p:nvPr/>
        </p:nvSpPr>
        <p:spPr bwMode="auto">
          <a:xfrm>
            <a:off x="225425" y="1479550"/>
            <a:ext cx="3032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3099" name="TextBox 112"/>
          <p:cNvSpPr txBox="1">
            <a:spLocks noChangeArrowheads="1"/>
          </p:cNvSpPr>
          <p:nvPr/>
        </p:nvSpPr>
        <p:spPr bwMode="auto">
          <a:xfrm>
            <a:off x="195263" y="1751013"/>
            <a:ext cx="33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h</a:t>
            </a:r>
            <a:r>
              <a:rPr lang="en-US" altLang="en-US" sz="1600" i="1" baseline="-25000"/>
              <a:t>r</a:t>
            </a:r>
          </a:p>
        </p:txBody>
      </p:sp>
      <p:sp>
        <p:nvSpPr>
          <p:cNvPr id="3100" name="TextBox 112"/>
          <p:cNvSpPr txBox="1">
            <a:spLocks noChangeArrowheads="1"/>
          </p:cNvSpPr>
          <p:nvPr/>
        </p:nvSpPr>
        <p:spPr bwMode="auto">
          <a:xfrm>
            <a:off x="217488" y="2274888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</a:t>
            </a:r>
            <a:endParaRPr lang="en-US" altLang="en-US" sz="1600" i="1" baseline="-25000"/>
          </a:p>
        </p:txBody>
      </p:sp>
      <p:sp>
        <p:nvSpPr>
          <p:cNvPr id="3101" name="Line 160"/>
          <p:cNvSpPr>
            <a:spLocks noChangeShapeType="1"/>
          </p:cNvSpPr>
          <p:nvPr/>
        </p:nvSpPr>
        <p:spPr bwMode="auto">
          <a:xfrm flipV="1">
            <a:off x="695325" y="1323975"/>
            <a:ext cx="0" cy="184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2" name="Line 161"/>
          <p:cNvSpPr>
            <a:spLocks noChangeShapeType="1"/>
          </p:cNvSpPr>
          <p:nvPr/>
        </p:nvSpPr>
        <p:spPr bwMode="auto">
          <a:xfrm flipV="1">
            <a:off x="2495550" y="1333500"/>
            <a:ext cx="0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3" name="Line 162"/>
          <p:cNvSpPr>
            <a:spLocks noChangeShapeType="1"/>
          </p:cNvSpPr>
          <p:nvPr/>
        </p:nvSpPr>
        <p:spPr bwMode="auto">
          <a:xfrm>
            <a:off x="688975" y="1406525"/>
            <a:ext cx="1806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4" name="TextBox 112"/>
          <p:cNvSpPr txBox="1">
            <a:spLocks noChangeArrowheads="1"/>
          </p:cNvSpPr>
          <p:nvPr/>
        </p:nvSpPr>
        <p:spPr bwMode="auto">
          <a:xfrm>
            <a:off x="1395413" y="1096963"/>
            <a:ext cx="347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</a:p>
        </p:txBody>
      </p:sp>
      <p:sp>
        <p:nvSpPr>
          <p:cNvPr id="3105" name="Line 164"/>
          <p:cNvSpPr>
            <a:spLocks noChangeShapeType="1"/>
          </p:cNvSpPr>
          <p:nvPr/>
        </p:nvSpPr>
        <p:spPr bwMode="auto">
          <a:xfrm>
            <a:off x="1933575" y="2933700"/>
            <a:ext cx="2066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6" name="Line 165"/>
          <p:cNvSpPr>
            <a:spLocks noChangeShapeType="1"/>
          </p:cNvSpPr>
          <p:nvPr/>
        </p:nvSpPr>
        <p:spPr bwMode="auto">
          <a:xfrm>
            <a:off x="1885950" y="2057400"/>
            <a:ext cx="23510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7" name="Line 166"/>
          <p:cNvSpPr>
            <a:spLocks noChangeShapeType="1"/>
          </p:cNvSpPr>
          <p:nvPr/>
        </p:nvSpPr>
        <p:spPr bwMode="auto">
          <a:xfrm>
            <a:off x="2547938" y="1533525"/>
            <a:ext cx="1704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8" name="Line 167"/>
          <p:cNvSpPr>
            <a:spLocks noChangeShapeType="1"/>
          </p:cNvSpPr>
          <p:nvPr/>
        </p:nvSpPr>
        <p:spPr bwMode="auto">
          <a:xfrm>
            <a:off x="2549525" y="1831975"/>
            <a:ext cx="1714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9" name="Line 168"/>
          <p:cNvSpPr>
            <a:spLocks noChangeShapeType="1"/>
          </p:cNvSpPr>
          <p:nvPr/>
        </p:nvSpPr>
        <p:spPr bwMode="auto">
          <a:xfrm>
            <a:off x="4300538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0" name="Line 169"/>
          <p:cNvSpPr>
            <a:spLocks noChangeShapeType="1"/>
          </p:cNvSpPr>
          <p:nvPr/>
        </p:nvSpPr>
        <p:spPr bwMode="auto">
          <a:xfrm>
            <a:off x="4057650" y="2201863"/>
            <a:ext cx="0" cy="741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1" name="Line 170"/>
          <p:cNvSpPr>
            <a:spLocks noChangeShapeType="1"/>
          </p:cNvSpPr>
          <p:nvPr/>
        </p:nvSpPr>
        <p:spPr bwMode="auto">
          <a:xfrm>
            <a:off x="4057650" y="29337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2" name="Line 172"/>
          <p:cNvSpPr>
            <a:spLocks noChangeShapeType="1"/>
          </p:cNvSpPr>
          <p:nvPr/>
        </p:nvSpPr>
        <p:spPr bwMode="auto">
          <a:xfrm>
            <a:off x="4052888" y="27717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3" name="Line 173"/>
          <p:cNvSpPr>
            <a:spLocks noChangeShapeType="1"/>
          </p:cNvSpPr>
          <p:nvPr/>
        </p:nvSpPr>
        <p:spPr bwMode="auto">
          <a:xfrm>
            <a:off x="4057650" y="28575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4" name="Line 174"/>
          <p:cNvSpPr>
            <a:spLocks noChangeShapeType="1"/>
          </p:cNvSpPr>
          <p:nvPr/>
        </p:nvSpPr>
        <p:spPr bwMode="auto">
          <a:xfrm>
            <a:off x="4052888" y="26812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5" name="Line 175"/>
          <p:cNvSpPr>
            <a:spLocks noChangeShapeType="1"/>
          </p:cNvSpPr>
          <p:nvPr/>
        </p:nvSpPr>
        <p:spPr bwMode="auto">
          <a:xfrm>
            <a:off x="4052888" y="25955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6" name="Line 176"/>
          <p:cNvSpPr>
            <a:spLocks noChangeShapeType="1"/>
          </p:cNvSpPr>
          <p:nvPr/>
        </p:nvSpPr>
        <p:spPr bwMode="auto">
          <a:xfrm>
            <a:off x="4052888" y="25146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7" name="Line 177"/>
          <p:cNvSpPr>
            <a:spLocks noChangeShapeType="1"/>
          </p:cNvSpPr>
          <p:nvPr/>
        </p:nvSpPr>
        <p:spPr bwMode="auto">
          <a:xfrm>
            <a:off x="4052888" y="2433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8" name="Line 178"/>
          <p:cNvSpPr>
            <a:spLocks noChangeShapeType="1"/>
          </p:cNvSpPr>
          <p:nvPr/>
        </p:nvSpPr>
        <p:spPr bwMode="auto">
          <a:xfrm>
            <a:off x="4056063" y="23526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9" name="Line 179"/>
          <p:cNvSpPr>
            <a:spLocks noChangeShapeType="1"/>
          </p:cNvSpPr>
          <p:nvPr/>
        </p:nvSpPr>
        <p:spPr bwMode="auto">
          <a:xfrm>
            <a:off x="4056063" y="22113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0" name="Line 183"/>
          <p:cNvSpPr>
            <a:spLocks noChangeShapeType="1"/>
          </p:cNvSpPr>
          <p:nvPr/>
        </p:nvSpPr>
        <p:spPr bwMode="auto">
          <a:xfrm>
            <a:off x="4381500" y="2638425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1" name="Line 184"/>
          <p:cNvSpPr>
            <a:spLocks noChangeShapeType="1"/>
          </p:cNvSpPr>
          <p:nvPr/>
        </p:nvSpPr>
        <p:spPr bwMode="auto">
          <a:xfrm>
            <a:off x="457200" y="2886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2" name="Line 185"/>
          <p:cNvSpPr>
            <a:spLocks noChangeShapeType="1"/>
          </p:cNvSpPr>
          <p:nvPr/>
        </p:nvSpPr>
        <p:spPr bwMode="auto">
          <a:xfrm>
            <a:off x="452438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3" name="Line 186"/>
          <p:cNvSpPr>
            <a:spLocks noChangeShapeType="1"/>
          </p:cNvSpPr>
          <p:nvPr/>
        </p:nvSpPr>
        <p:spPr bwMode="auto">
          <a:xfrm>
            <a:off x="457200" y="17716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4" name="Line 187"/>
          <p:cNvSpPr>
            <a:spLocks noChangeShapeType="1"/>
          </p:cNvSpPr>
          <p:nvPr/>
        </p:nvSpPr>
        <p:spPr bwMode="auto">
          <a:xfrm>
            <a:off x="461963" y="1495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5" name="Line 193"/>
          <p:cNvSpPr>
            <a:spLocks noChangeShapeType="1"/>
          </p:cNvSpPr>
          <p:nvPr/>
        </p:nvSpPr>
        <p:spPr bwMode="auto">
          <a:xfrm>
            <a:off x="4062413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6" name="Line 194"/>
          <p:cNvSpPr>
            <a:spLocks noChangeShapeType="1"/>
          </p:cNvSpPr>
          <p:nvPr/>
        </p:nvSpPr>
        <p:spPr bwMode="auto">
          <a:xfrm>
            <a:off x="4300538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7" name="Line 195"/>
          <p:cNvSpPr>
            <a:spLocks noChangeShapeType="1"/>
          </p:cNvSpPr>
          <p:nvPr/>
        </p:nvSpPr>
        <p:spPr bwMode="auto">
          <a:xfrm>
            <a:off x="4062413" y="3295650"/>
            <a:ext cx="2381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8" name="Line 196"/>
          <p:cNvSpPr>
            <a:spLocks noChangeShapeType="1"/>
          </p:cNvSpPr>
          <p:nvPr/>
        </p:nvSpPr>
        <p:spPr bwMode="auto">
          <a:xfrm>
            <a:off x="4243388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9" name="Line 197"/>
          <p:cNvSpPr>
            <a:spLocks noChangeShapeType="1"/>
          </p:cNvSpPr>
          <p:nvPr/>
        </p:nvSpPr>
        <p:spPr bwMode="auto">
          <a:xfrm>
            <a:off x="4005263" y="32432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0" name="Line 198"/>
          <p:cNvSpPr>
            <a:spLocks noChangeShapeType="1"/>
          </p:cNvSpPr>
          <p:nvPr/>
        </p:nvSpPr>
        <p:spPr bwMode="auto">
          <a:xfrm>
            <a:off x="4471988" y="1528763"/>
            <a:ext cx="0" cy="298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1" name="Line 199"/>
          <p:cNvSpPr>
            <a:spLocks noChangeShapeType="1"/>
          </p:cNvSpPr>
          <p:nvPr/>
        </p:nvSpPr>
        <p:spPr bwMode="auto">
          <a:xfrm flipH="1">
            <a:off x="4300538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2" name="Line 200"/>
          <p:cNvSpPr>
            <a:spLocks noChangeShapeType="1"/>
          </p:cNvSpPr>
          <p:nvPr/>
        </p:nvSpPr>
        <p:spPr bwMode="auto">
          <a:xfrm flipH="1">
            <a:off x="4295775" y="1825625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3" name="Line 201"/>
          <p:cNvSpPr>
            <a:spLocks noChangeShapeType="1"/>
          </p:cNvSpPr>
          <p:nvPr/>
        </p:nvSpPr>
        <p:spPr bwMode="auto">
          <a:xfrm flipH="1">
            <a:off x="4297363" y="17414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4" name="Line 202"/>
          <p:cNvSpPr>
            <a:spLocks noChangeShapeType="1"/>
          </p:cNvSpPr>
          <p:nvPr/>
        </p:nvSpPr>
        <p:spPr bwMode="auto">
          <a:xfrm flipV="1">
            <a:off x="430053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5" name="Line 203"/>
          <p:cNvSpPr>
            <a:spLocks noChangeShapeType="1"/>
          </p:cNvSpPr>
          <p:nvPr/>
        </p:nvSpPr>
        <p:spPr bwMode="auto">
          <a:xfrm flipH="1" flipV="1">
            <a:off x="447040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6" name="Line 204"/>
          <p:cNvSpPr>
            <a:spLocks noChangeShapeType="1"/>
          </p:cNvSpPr>
          <p:nvPr/>
        </p:nvSpPr>
        <p:spPr bwMode="auto">
          <a:xfrm>
            <a:off x="430053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7" name="Line 205"/>
          <p:cNvSpPr>
            <a:spLocks noChangeShapeType="1"/>
          </p:cNvSpPr>
          <p:nvPr/>
        </p:nvSpPr>
        <p:spPr bwMode="auto">
          <a:xfrm>
            <a:off x="425291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8" name="Line 206"/>
          <p:cNvSpPr>
            <a:spLocks noChangeShapeType="1"/>
          </p:cNvSpPr>
          <p:nvPr/>
        </p:nvSpPr>
        <p:spPr bwMode="auto">
          <a:xfrm>
            <a:off x="441483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9" name="Line 207"/>
          <p:cNvSpPr>
            <a:spLocks noChangeShapeType="1"/>
          </p:cNvSpPr>
          <p:nvPr/>
        </p:nvSpPr>
        <p:spPr bwMode="auto">
          <a:xfrm flipH="1">
            <a:off x="4489450" y="16811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0" name="Line 212"/>
          <p:cNvSpPr>
            <a:spLocks noChangeShapeType="1"/>
          </p:cNvSpPr>
          <p:nvPr/>
        </p:nvSpPr>
        <p:spPr bwMode="auto">
          <a:xfrm flipH="1">
            <a:off x="3413125" y="1679575"/>
            <a:ext cx="20129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1" name="Freeform 222"/>
          <p:cNvSpPr>
            <a:spLocks/>
          </p:cNvSpPr>
          <p:nvPr/>
        </p:nvSpPr>
        <p:spPr bwMode="auto">
          <a:xfrm>
            <a:off x="1362075" y="2063750"/>
            <a:ext cx="457200" cy="88900"/>
          </a:xfrm>
          <a:custGeom>
            <a:avLst/>
            <a:gdLst>
              <a:gd name="T0" fmla="*/ 2147483647 w 288"/>
              <a:gd name="T1" fmla="*/ 2147483647 h 56"/>
              <a:gd name="T2" fmla="*/ 0 w 288"/>
              <a:gd name="T3" fmla="*/ 2147483647 h 56"/>
              <a:gd name="T4" fmla="*/ 0 w 288"/>
              <a:gd name="T5" fmla="*/ 0 h 56"/>
              <a:gd name="T6" fmla="*/ 2147483647 w 288"/>
              <a:gd name="T7" fmla="*/ 0 h 56"/>
              <a:gd name="T8" fmla="*/ 2147483647 w 288"/>
              <a:gd name="T9" fmla="*/ 2147483647 h 56"/>
              <a:gd name="T10" fmla="*/ 2147483647 w 288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6">
                <a:moveTo>
                  <a:pt x="100" y="54"/>
                </a:moveTo>
                <a:lnTo>
                  <a:pt x="0" y="54"/>
                </a:lnTo>
                <a:lnTo>
                  <a:pt x="0" y="0"/>
                </a:lnTo>
                <a:lnTo>
                  <a:pt x="288" y="0"/>
                </a:lnTo>
                <a:lnTo>
                  <a:pt x="288" y="56"/>
                </a:lnTo>
                <a:lnTo>
                  <a:pt x="190" y="5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2" name="Freeform 223"/>
          <p:cNvSpPr>
            <a:spLocks/>
          </p:cNvSpPr>
          <p:nvPr/>
        </p:nvSpPr>
        <p:spPr bwMode="auto">
          <a:xfrm>
            <a:off x="1362075" y="2838450"/>
            <a:ext cx="457200" cy="92075"/>
          </a:xfrm>
          <a:custGeom>
            <a:avLst/>
            <a:gdLst>
              <a:gd name="T0" fmla="*/ 2147483647 w 288"/>
              <a:gd name="T1" fmla="*/ 0 h 58"/>
              <a:gd name="T2" fmla="*/ 0 w 288"/>
              <a:gd name="T3" fmla="*/ 0 h 58"/>
              <a:gd name="T4" fmla="*/ 0 w 288"/>
              <a:gd name="T5" fmla="*/ 2147483647 h 58"/>
              <a:gd name="T6" fmla="*/ 2147483647 w 288"/>
              <a:gd name="T7" fmla="*/ 2147483647 h 58"/>
              <a:gd name="T8" fmla="*/ 2147483647 w 288"/>
              <a:gd name="T9" fmla="*/ 2147483647 h 58"/>
              <a:gd name="T10" fmla="*/ 2147483647 w 288"/>
              <a:gd name="T11" fmla="*/ 2147483647 h 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8">
                <a:moveTo>
                  <a:pt x="104" y="0"/>
                </a:moveTo>
                <a:lnTo>
                  <a:pt x="0" y="0"/>
                </a:lnTo>
                <a:lnTo>
                  <a:pt x="0" y="58"/>
                </a:lnTo>
                <a:lnTo>
                  <a:pt x="288" y="58"/>
                </a:lnTo>
                <a:lnTo>
                  <a:pt x="288" y="2"/>
                </a:lnTo>
                <a:lnTo>
                  <a:pt x="202" y="2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3" name="Line 224"/>
          <p:cNvSpPr>
            <a:spLocks noChangeShapeType="1"/>
          </p:cNvSpPr>
          <p:nvPr/>
        </p:nvSpPr>
        <p:spPr bwMode="auto">
          <a:xfrm flipH="1">
            <a:off x="4294188" y="162083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144" name="Object 225"/>
          <p:cNvGraphicFramePr>
            <a:graphicFrameLocks noChangeAspect="1"/>
          </p:cNvGraphicFramePr>
          <p:nvPr/>
        </p:nvGraphicFramePr>
        <p:xfrm>
          <a:off x="4275138" y="4732338"/>
          <a:ext cx="8445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0" name="Equation" r:id="rId3" imgW="647700" imgH="419100" progId="Equation.DSMT4">
                  <p:embed/>
                </p:oleObj>
              </mc:Choice>
              <mc:Fallback>
                <p:oleObj name="Equation" r:id="rId3" imgW="647700" imgH="419100" progId="Equation.DSMT4">
                  <p:embed/>
                  <p:pic>
                    <p:nvPicPr>
                      <p:cNvPr id="0" name="Object 2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5138" y="4732338"/>
                        <a:ext cx="84455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45" name="Line 227"/>
          <p:cNvSpPr>
            <a:spLocks noChangeShapeType="1"/>
          </p:cNvSpPr>
          <p:nvPr/>
        </p:nvSpPr>
        <p:spPr bwMode="auto">
          <a:xfrm>
            <a:off x="1905000" y="2209800"/>
            <a:ext cx="20764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6" name="Line 229"/>
          <p:cNvSpPr>
            <a:spLocks noChangeShapeType="1"/>
          </p:cNvSpPr>
          <p:nvPr/>
        </p:nvSpPr>
        <p:spPr bwMode="auto">
          <a:xfrm>
            <a:off x="4552950" y="2041525"/>
            <a:ext cx="0" cy="171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7" name="Line 230"/>
          <p:cNvSpPr>
            <a:spLocks noChangeShapeType="1"/>
          </p:cNvSpPr>
          <p:nvPr/>
        </p:nvSpPr>
        <p:spPr bwMode="auto">
          <a:xfrm flipH="1">
            <a:off x="4302125" y="2047875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8" name="Line 231"/>
          <p:cNvSpPr>
            <a:spLocks noChangeShapeType="1"/>
          </p:cNvSpPr>
          <p:nvPr/>
        </p:nvSpPr>
        <p:spPr bwMode="auto">
          <a:xfrm flipH="1">
            <a:off x="4302125" y="220980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9" name="Line 232"/>
          <p:cNvSpPr>
            <a:spLocks noChangeShapeType="1"/>
          </p:cNvSpPr>
          <p:nvPr/>
        </p:nvSpPr>
        <p:spPr bwMode="auto">
          <a:xfrm flipH="1">
            <a:off x="4302125" y="212725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0" name="Line 234"/>
          <p:cNvSpPr>
            <a:spLocks noChangeShapeType="1"/>
          </p:cNvSpPr>
          <p:nvPr/>
        </p:nvSpPr>
        <p:spPr bwMode="auto">
          <a:xfrm flipH="1">
            <a:off x="4549775" y="2122488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1" name="TextBox 112"/>
          <p:cNvSpPr txBox="1">
            <a:spLocks noChangeArrowheads="1"/>
          </p:cNvSpPr>
          <p:nvPr/>
        </p:nvSpPr>
        <p:spPr bwMode="auto">
          <a:xfrm>
            <a:off x="4884738" y="1920875"/>
            <a:ext cx="3730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3152" name="Line 236"/>
          <p:cNvSpPr>
            <a:spLocks noChangeShapeType="1"/>
          </p:cNvSpPr>
          <p:nvPr/>
        </p:nvSpPr>
        <p:spPr bwMode="auto">
          <a:xfrm>
            <a:off x="4056063" y="228282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3" name="Line 242"/>
          <p:cNvSpPr>
            <a:spLocks noChangeShapeType="1"/>
          </p:cNvSpPr>
          <p:nvPr/>
        </p:nvSpPr>
        <p:spPr bwMode="auto">
          <a:xfrm>
            <a:off x="4556125" y="2251075"/>
            <a:ext cx="0" cy="15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4" name="TextBox 112"/>
          <p:cNvSpPr txBox="1">
            <a:spLocks noChangeArrowheads="1"/>
          </p:cNvSpPr>
          <p:nvPr/>
        </p:nvSpPr>
        <p:spPr bwMode="auto">
          <a:xfrm>
            <a:off x="4578350" y="207010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3155" name="Line 244"/>
          <p:cNvSpPr>
            <a:spLocks noChangeShapeType="1"/>
          </p:cNvSpPr>
          <p:nvPr/>
        </p:nvSpPr>
        <p:spPr bwMode="auto">
          <a:xfrm>
            <a:off x="4319588" y="2365375"/>
            <a:ext cx="685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6" name="Line 245"/>
          <p:cNvSpPr>
            <a:spLocks noChangeShapeType="1"/>
          </p:cNvSpPr>
          <p:nvPr/>
        </p:nvSpPr>
        <p:spPr bwMode="auto">
          <a:xfrm>
            <a:off x="4497388" y="23114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7" name="Line 246"/>
          <p:cNvSpPr>
            <a:spLocks noChangeShapeType="1"/>
          </p:cNvSpPr>
          <p:nvPr/>
        </p:nvSpPr>
        <p:spPr bwMode="auto">
          <a:xfrm>
            <a:off x="4262438" y="2312988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8" name="Line 248"/>
          <p:cNvSpPr>
            <a:spLocks noChangeShapeType="1"/>
          </p:cNvSpPr>
          <p:nvPr/>
        </p:nvSpPr>
        <p:spPr bwMode="auto">
          <a:xfrm>
            <a:off x="64928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9" name="Line 249"/>
          <p:cNvSpPr>
            <a:spLocks noChangeShapeType="1"/>
          </p:cNvSpPr>
          <p:nvPr/>
        </p:nvSpPr>
        <p:spPr bwMode="auto">
          <a:xfrm>
            <a:off x="243363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4"/>
          <p:cNvSpPr txBox="1">
            <a:spLocks noChangeArrowheads="1"/>
          </p:cNvSpPr>
          <p:nvPr/>
        </p:nvSpPr>
        <p:spPr bwMode="auto">
          <a:xfrm>
            <a:off x="179388" y="3919538"/>
            <a:ext cx="6446837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/>
              <a:t>					</a:t>
            </a:r>
            <a:r>
              <a:rPr lang="en-US" altLang="en-US" sz="1600" b="1" i="1"/>
              <a:t>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+ C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 = T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		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+ 2C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 = T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	C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	</a:t>
            </a:r>
            <a:r>
              <a:rPr lang="en-US" altLang="en-US" sz="1400"/>
              <a:t>=	0.85</a:t>
            </a:r>
            <a:r>
              <a:rPr lang="en-US" altLang="en-US" sz="1400" i="1"/>
              <a:t>f’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b</a:t>
            </a:r>
            <a:r>
              <a:rPr lang="en-US" altLang="en-US" sz="1400" i="1" baseline="-25000"/>
              <a:t>e</a:t>
            </a:r>
            <a:r>
              <a:rPr lang="en-US" altLang="en-US" sz="1400" i="1"/>
              <a:t>t</a:t>
            </a:r>
            <a:r>
              <a:rPr lang="en-US" altLang="en-US" sz="1400" i="1" baseline="-25000"/>
              <a:t>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</a:t>
            </a:r>
            <a:endParaRPr lang="en-US" altLang="en-US" sz="1400" i="1" baseline="-25000"/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i="1" baseline="-250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baseline="-25000"/>
              <a:t>				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baseline="-25000"/>
              <a:t>					</a:t>
            </a:r>
            <a:r>
              <a:rPr lang="en-US" altLang="en-US" sz="1400" i="1"/>
              <a:t>T	=	A</a:t>
            </a:r>
            <a:r>
              <a:rPr lang="en-US" altLang="en-US" sz="1400" i="1" baseline="-25000"/>
              <a:t>s</a:t>
            </a:r>
            <a:r>
              <a:rPr lang="en-US" altLang="en-US" sz="1400" i="1"/>
              <a:t>F</a:t>
            </a:r>
            <a:r>
              <a:rPr lang="en-US" altLang="en-US" sz="1400" i="1" baseline="-25000"/>
              <a:t>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baseline="-25000"/>
              <a:t>					</a:t>
            </a:r>
          </a:p>
        </p:txBody>
      </p:sp>
      <p:sp>
        <p:nvSpPr>
          <p:cNvPr id="4099" name="Line 72"/>
          <p:cNvSpPr>
            <a:spLocks noChangeShapeType="1"/>
          </p:cNvSpPr>
          <p:nvPr/>
        </p:nvSpPr>
        <p:spPr bwMode="auto">
          <a:xfrm flipH="1" flipV="1">
            <a:off x="2605088" y="1665288"/>
            <a:ext cx="3741737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207963" y="6192838"/>
            <a:ext cx="6446837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		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						</a:t>
            </a:r>
            <a:endParaRPr lang="en-US" altLang="en-US" sz="1400" i="1" baseline="-250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			</a:t>
            </a:r>
            <a:endParaRPr lang="en-US" altLang="en-US" sz="1400" b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	Using the equivalent stress distribution and taking moments about C</a:t>
            </a:r>
            <a:r>
              <a:rPr lang="en-US" altLang="en-US" sz="1400" baseline="-25000"/>
              <a:t>s</a:t>
            </a:r>
            <a:r>
              <a:rPr lang="en-US" altLang="en-US" sz="1400"/>
              <a:t>: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/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/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					</a:t>
            </a:r>
            <a:endParaRPr lang="en-US" altLang="en-US" sz="1400" i="1" baseline="-25000"/>
          </a:p>
        </p:txBody>
      </p:sp>
      <p:sp>
        <p:nvSpPr>
          <p:cNvPr id="4101" name="Freeform 2"/>
          <p:cNvSpPr>
            <a:spLocks/>
          </p:cNvSpPr>
          <p:nvPr/>
        </p:nvSpPr>
        <p:spPr bwMode="auto">
          <a:xfrm>
            <a:off x="1362075" y="2066925"/>
            <a:ext cx="457200" cy="863600"/>
          </a:xfrm>
          <a:custGeom>
            <a:avLst/>
            <a:gdLst>
              <a:gd name="T0" fmla="*/ 2147483647 w 288"/>
              <a:gd name="T1" fmla="*/ 2147483647 h 544"/>
              <a:gd name="T2" fmla="*/ 0 w 288"/>
              <a:gd name="T3" fmla="*/ 2147483647 h 544"/>
              <a:gd name="T4" fmla="*/ 0 w 288"/>
              <a:gd name="T5" fmla="*/ 0 h 544"/>
              <a:gd name="T6" fmla="*/ 2147483647 w 288"/>
              <a:gd name="T7" fmla="*/ 0 h 544"/>
              <a:gd name="T8" fmla="*/ 2147483647 w 288"/>
              <a:gd name="T9" fmla="*/ 2147483647 h 544"/>
              <a:gd name="T10" fmla="*/ 2147483647 w 288"/>
              <a:gd name="T11" fmla="*/ 2147483647 h 544"/>
              <a:gd name="T12" fmla="*/ 2147483647 w 288"/>
              <a:gd name="T13" fmla="*/ 2147483647 h 544"/>
              <a:gd name="T14" fmla="*/ 2147483647 w 288"/>
              <a:gd name="T15" fmla="*/ 2147483647 h 544"/>
              <a:gd name="T16" fmla="*/ 2147483647 w 288"/>
              <a:gd name="T17" fmla="*/ 2147483647 h 544"/>
              <a:gd name="T18" fmla="*/ 2147483647 w 288"/>
              <a:gd name="T19" fmla="*/ 2147483647 h 544"/>
              <a:gd name="T20" fmla="*/ 2147483647 w 288"/>
              <a:gd name="T21" fmla="*/ 2147483647 h 544"/>
              <a:gd name="T22" fmla="*/ 2147483647 w 288"/>
              <a:gd name="T23" fmla="*/ 2147483647 h 544"/>
              <a:gd name="T24" fmla="*/ 2147483647 w 288"/>
              <a:gd name="T25" fmla="*/ 2147483647 h 544"/>
              <a:gd name="T26" fmla="*/ 2147483647 w 288"/>
              <a:gd name="T27" fmla="*/ 2147483647 h 544"/>
              <a:gd name="T28" fmla="*/ 2147483647 w 288"/>
              <a:gd name="T29" fmla="*/ 2147483647 h 544"/>
              <a:gd name="T30" fmla="*/ 2147483647 w 288"/>
              <a:gd name="T31" fmla="*/ 2147483647 h 544"/>
              <a:gd name="T32" fmla="*/ 2147483647 w 288"/>
              <a:gd name="T33" fmla="*/ 2147483647 h 544"/>
              <a:gd name="T34" fmla="*/ 2147483647 w 288"/>
              <a:gd name="T35" fmla="*/ 2147483647 h 544"/>
              <a:gd name="T36" fmla="*/ 2147483647 w 288"/>
              <a:gd name="T37" fmla="*/ 2147483647 h 544"/>
              <a:gd name="T38" fmla="*/ 2147483647 w 288"/>
              <a:gd name="T39" fmla="*/ 2147483647 h 544"/>
              <a:gd name="T40" fmla="*/ 2147483647 w 288"/>
              <a:gd name="T41" fmla="*/ 2147483647 h 544"/>
              <a:gd name="T42" fmla="*/ 2147483647 w 288"/>
              <a:gd name="T43" fmla="*/ 2147483647 h 544"/>
              <a:gd name="T44" fmla="*/ 2147483647 w 288"/>
              <a:gd name="T45" fmla="*/ 2147483647 h 54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544">
                <a:moveTo>
                  <a:pt x="104" y="52"/>
                </a:moveTo>
                <a:lnTo>
                  <a:pt x="0" y="52"/>
                </a:lnTo>
                <a:lnTo>
                  <a:pt x="0" y="0"/>
                </a:lnTo>
                <a:lnTo>
                  <a:pt x="288" y="0"/>
                </a:lnTo>
                <a:lnTo>
                  <a:pt x="288" y="54"/>
                </a:lnTo>
                <a:lnTo>
                  <a:pt x="194" y="54"/>
                </a:lnTo>
                <a:lnTo>
                  <a:pt x="180" y="70"/>
                </a:lnTo>
                <a:lnTo>
                  <a:pt x="172" y="82"/>
                </a:lnTo>
                <a:lnTo>
                  <a:pt x="170" y="444"/>
                </a:lnTo>
                <a:lnTo>
                  <a:pt x="178" y="466"/>
                </a:lnTo>
                <a:lnTo>
                  <a:pt x="194" y="480"/>
                </a:lnTo>
                <a:lnTo>
                  <a:pt x="208" y="488"/>
                </a:lnTo>
                <a:lnTo>
                  <a:pt x="286" y="488"/>
                </a:lnTo>
                <a:lnTo>
                  <a:pt x="286" y="544"/>
                </a:lnTo>
                <a:lnTo>
                  <a:pt x="2" y="544"/>
                </a:lnTo>
                <a:lnTo>
                  <a:pt x="2" y="486"/>
                </a:lnTo>
                <a:lnTo>
                  <a:pt x="106" y="486"/>
                </a:lnTo>
                <a:lnTo>
                  <a:pt x="116" y="474"/>
                </a:lnTo>
                <a:lnTo>
                  <a:pt x="124" y="460"/>
                </a:lnTo>
                <a:lnTo>
                  <a:pt x="130" y="450"/>
                </a:lnTo>
                <a:lnTo>
                  <a:pt x="130" y="84"/>
                </a:lnTo>
                <a:lnTo>
                  <a:pt x="118" y="68"/>
                </a:lnTo>
                <a:lnTo>
                  <a:pt x="104" y="52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2" name="TextBox 84"/>
          <p:cNvSpPr txBox="1">
            <a:spLocks noChangeArrowheads="1"/>
          </p:cNvSpPr>
          <p:nvPr/>
        </p:nvSpPr>
        <p:spPr bwMode="auto">
          <a:xfrm>
            <a:off x="493713" y="274638"/>
            <a:ext cx="3914775" cy="3619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/>
              <a:t>Computing M</a:t>
            </a:r>
            <a:r>
              <a:rPr lang="en-US" altLang="en-US" sz="1600" b="1" baseline="-25000"/>
              <a:t>n</a:t>
            </a:r>
            <a:r>
              <a:rPr lang="en-US" altLang="en-US" sz="1600" b="1"/>
              <a:t> of a Fully Composite Beam</a:t>
            </a:r>
          </a:p>
        </p:txBody>
      </p:sp>
      <p:sp>
        <p:nvSpPr>
          <p:cNvPr id="4103" name="TextBox 84"/>
          <p:cNvSpPr txBox="1">
            <a:spLocks noChangeArrowheads="1"/>
          </p:cNvSpPr>
          <p:nvPr/>
        </p:nvSpPr>
        <p:spPr bwMode="auto">
          <a:xfrm>
            <a:off x="500063" y="682625"/>
            <a:ext cx="47323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Case 2a)  Plastic Neutral Axis in the Steel Beam Flange</a:t>
            </a:r>
          </a:p>
        </p:txBody>
      </p:sp>
      <p:sp>
        <p:nvSpPr>
          <p:cNvPr id="4104" name="TextBox 112"/>
          <p:cNvSpPr txBox="1">
            <a:spLocks noChangeArrowheads="1"/>
          </p:cNvSpPr>
          <p:nvPr/>
        </p:nvSpPr>
        <p:spPr bwMode="auto">
          <a:xfrm>
            <a:off x="3633788" y="14255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4105" name="TextBox 112"/>
          <p:cNvSpPr txBox="1">
            <a:spLocks noChangeArrowheads="1"/>
          </p:cNvSpPr>
          <p:nvPr/>
        </p:nvSpPr>
        <p:spPr bwMode="auto">
          <a:xfrm>
            <a:off x="1887538" y="2085975"/>
            <a:ext cx="5889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PNA</a:t>
            </a:r>
          </a:p>
        </p:txBody>
      </p:sp>
      <p:sp>
        <p:nvSpPr>
          <p:cNvPr id="4106" name="TextBox 112"/>
          <p:cNvSpPr txBox="1">
            <a:spLocks noChangeArrowheads="1"/>
          </p:cNvSpPr>
          <p:nvPr/>
        </p:nvSpPr>
        <p:spPr bwMode="auto">
          <a:xfrm>
            <a:off x="3659188" y="2462213"/>
            <a:ext cx="3508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4107" name="TextBox 112"/>
          <p:cNvSpPr txBox="1">
            <a:spLocks noChangeArrowheads="1"/>
          </p:cNvSpPr>
          <p:nvPr/>
        </p:nvSpPr>
        <p:spPr bwMode="auto">
          <a:xfrm>
            <a:off x="2822575" y="293370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4108" name="TextBox 112"/>
          <p:cNvSpPr txBox="1">
            <a:spLocks noChangeArrowheads="1"/>
          </p:cNvSpPr>
          <p:nvPr/>
        </p:nvSpPr>
        <p:spPr bwMode="auto">
          <a:xfrm>
            <a:off x="337661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4109" name="Line 11"/>
          <p:cNvSpPr>
            <a:spLocks noChangeShapeType="1"/>
          </p:cNvSpPr>
          <p:nvPr/>
        </p:nvSpPr>
        <p:spPr bwMode="auto">
          <a:xfrm>
            <a:off x="1568450" y="2200275"/>
            <a:ext cx="0" cy="574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0" name="Line 12"/>
          <p:cNvSpPr>
            <a:spLocks noChangeShapeType="1"/>
          </p:cNvSpPr>
          <p:nvPr/>
        </p:nvSpPr>
        <p:spPr bwMode="auto">
          <a:xfrm>
            <a:off x="1631950" y="2208213"/>
            <a:ext cx="0" cy="561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1" name="Arc 13"/>
          <p:cNvSpPr>
            <a:spLocks/>
          </p:cNvSpPr>
          <p:nvPr/>
        </p:nvSpPr>
        <p:spPr bwMode="auto">
          <a:xfrm flipV="1">
            <a:off x="1481138" y="2749550"/>
            <a:ext cx="88900" cy="92075"/>
          </a:xfrm>
          <a:custGeom>
            <a:avLst/>
            <a:gdLst>
              <a:gd name="T0" fmla="*/ 12368043 w 21170"/>
              <a:gd name="T1" fmla="*/ 0 h 19413"/>
              <a:gd name="T2" fmla="*/ 27645536 w 21170"/>
              <a:gd name="T3" fmla="*/ 36298229 h 19413"/>
              <a:gd name="T4" fmla="*/ 0 w 21170"/>
              <a:gd name="T5" fmla="*/ 46594906 h 194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170" h="19413" fill="none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</a:path>
              <a:path w="21170" h="19413" stroke="0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  <a:lnTo>
                  <a:pt x="0" y="19413"/>
                </a:lnTo>
                <a:lnTo>
                  <a:pt x="947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12" name="Arc 14"/>
          <p:cNvSpPr>
            <a:spLocks/>
          </p:cNvSpPr>
          <p:nvPr/>
        </p:nvSpPr>
        <p:spPr bwMode="auto">
          <a:xfrm flipH="1" flipV="1">
            <a:off x="1630363" y="2736850"/>
            <a:ext cx="66675" cy="106363"/>
          </a:xfrm>
          <a:custGeom>
            <a:avLst/>
            <a:gdLst>
              <a:gd name="T0" fmla="*/ 519324 w 20742"/>
              <a:gd name="T1" fmla="*/ 0 h 21547"/>
              <a:gd name="T2" fmla="*/ 7118882 w 20742"/>
              <a:gd name="T3" fmla="*/ 45492497 h 21547"/>
              <a:gd name="T4" fmla="*/ 0 w 20742"/>
              <a:gd name="T5" fmla="*/ 63154649 h 2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42" h="21547" fill="none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</a:path>
              <a:path w="20742" h="21547" stroke="0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  <a:lnTo>
                  <a:pt x="0" y="21547"/>
                </a:lnTo>
                <a:lnTo>
                  <a:pt x="1512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13" name="Arc 15"/>
          <p:cNvSpPr>
            <a:spLocks/>
          </p:cNvSpPr>
          <p:nvPr/>
        </p:nvSpPr>
        <p:spPr bwMode="auto">
          <a:xfrm>
            <a:off x="1485900" y="2149475"/>
            <a:ext cx="84138" cy="79375"/>
          </a:xfrm>
          <a:custGeom>
            <a:avLst/>
            <a:gdLst>
              <a:gd name="T0" fmla="*/ 8362159 w 20508"/>
              <a:gd name="T1" fmla="*/ 0 h 20367"/>
              <a:gd name="T2" fmla="*/ 23837861 w 20508"/>
              <a:gd name="T3" fmla="*/ 12214517 h 20367"/>
              <a:gd name="T4" fmla="*/ 0 w 20508"/>
              <a:gd name="T5" fmla="*/ 18310932 h 203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508" h="20367" fill="none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</a:path>
              <a:path w="20508" h="20367" stroke="0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  <a:lnTo>
                  <a:pt x="0" y="20367"/>
                </a:lnTo>
                <a:lnTo>
                  <a:pt x="7193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14" name="Arc 16"/>
          <p:cNvSpPr>
            <a:spLocks/>
          </p:cNvSpPr>
          <p:nvPr/>
        </p:nvSpPr>
        <p:spPr bwMode="auto">
          <a:xfrm flipH="1">
            <a:off x="1630363" y="2149475"/>
            <a:ext cx="80962" cy="87313"/>
          </a:xfrm>
          <a:custGeom>
            <a:avLst/>
            <a:gdLst>
              <a:gd name="T0" fmla="*/ 8739534 w 21085"/>
              <a:gd name="T1" fmla="*/ 0 h 18893"/>
              <a:gd name="T2" fmla="*/ 17599952 w 21085"/>
              <a:gd name="T3" fmla="*/ 29945646 h 18893"/>
              <a:gd name="T4" fmla="*/ 0 w 21085"/>
              <a:gd name="T5" fmla="*/ 39828167 h 1889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085" h="18893" fill="none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</a:path>
              <a:path w="21085" h="18893" stroke="0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  <a:lnTo>
                  <a:pt x="0" y="18893"/>
                </a:lnTo>
                <a:lnTo>
                  <a:pt x="10469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15" name="Line 17"/>
          <p:cNvSpPr>
            <a:spLocks noChangeShapeType="1"/>
          </p:cNvSpPr>
          <p:nvPr/>
        </p:nvSpPr>
        <p:spPr bwMode="auto">
          <a:xfrm>
            <a:off x="1600200" y="1257300"/>
            <a:ext cx="0" cy="19240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6" name="Rectangle 18" descr="Light downward diagonal"/>
          <p:cNvSpPr>
            <a:spLocks noChangeArrowheads="1"/>
          </p:cNvSpPr>
          <p:nvPr/>
        </p:nvSpPr>
        <p:spPr bwMode="auto">
          <a:xfrm>
            <a:off x="695325" y="1543050"/>
            <a:ext cx="1800225" cy="285750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4117" name="Line 19"/>
          <p:cNvSpPr>
            <a:spLocks noChangeShapeType="1"/>
          </p:cNvSpPr>
          <p:nvPr/>
        </p:nvSpPr>
        <p:spPr bwMode="auto">
          <a:xfrm flipH="1">
            <a:off x="387350" y="153670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8" name="Line 20"/>
          <p:cNvSpPr>
            <a:spLocks noChangeShapeType="1"/>
          </p:cNvSpPr>
          <p:nvPr/>
        </p:nvSpPr>
        <p:spPr bwMode="auto">
          <a:xfrm flipH="1">
            <a:off x="381000" y="182245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9" name="Line 21"/>
          <p:cNvSpPr>
            <a:spLocks noChangeShapeType="1"/>
          </p:cNvSpPr>
          <p:nvPr/>
        </p:nvSpPr>
        <p:spPr bwMode="auto">
          <a:xfrm flipH="1">
            <a:off x="387350" y="2063750"/>
            <a:ext cx="895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0" name="Line 22"/>
          <p:cNvSpPr>
            <a:spLocks noChangeShapeType="1"/>
          </p:cNvSpPr>
          <p:nvPr/>
        </p:nvSpPr>
        <p:spPr bwMode="auto">
          <a:xfrm>
            <a:off x="514350" y="1524000"/>
            <a:ext cx="0" cy="311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1" name="Line 23"/>
          <p:cNvSpPr>
            <a:spLocks noChangeShapeType="1"/>
          </p:cNvSpPr>
          <p:nvPr/>
        </p:nvSpPr>
        <p:spPr bwMode="auto">
          <a:xfrm>
            <a:off x="514350" y="1797050"/>
            <a:ext cx="0" cy="285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2" name="Line 24"/>
          <p:cNvSpPr>
            <a:spLocks noChangeShapeType="1"/>
          </p:cNvSpPr>
          <p:nvPr/>
        </p:nvSpPr>
        <p:spPr bwMode="auto">
          <a:xfrm flipH="1">
            <a:off x="384175" y="2927350"/>
            <a:ext cx="946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3" name="Line 25"/>
          <p:cNvSpPr>
            <a:spLocks noChangeShapeType="1"/>
          </p:cNvSpPr>
          <p:nvPr/>
        </p:nvSpPr>
        <p:spPr bwMode="auto">
          <a:xfrm>
            <a:off x="514350" y="2047875"/>
            <a:ext cx="0" cy="892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4" name="TextBox 112"/>
          <p:cNvSpPr txBox="1">
            <a:spLocks noChangeArrowheads="1"/>
          </p:cNvSpPr>
          <p:nvPr/>
        </p:nvSpPr>
        <p:spPr bwMode="auto">
          <a:xfrm>
            <a:off x="225425" y="1479550"/>
            <a:ext cx="3032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4125" name="TextBox 112"/>
          <p:cNvSpPr txBox="1">
            <a:spLocks noChangeArrowheads="1"/>
          </p:cNvSpPr>
          <p:nvPr/>
        </p:nvSpPr>
        <p:spPr bwMode="auto">
          <a:xfrm>
            <a:off x="195263" y="1751013"/>
            <a:ext cx="33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h</a:t>
            </a:r>
            <a:r>
              <a:rPr lang="en-US" altLang="en-US" sz="1600" i="1" baseline="-25000"/>
              <a:t>r</a:t>
            </a:r>
          </a:p>
        </p:txBody>
      </p:sp>
      <p:sp>
        <p:nvSpPr>
          <p:cNvPr id="4126" name="TextBox 112"/>
          <p:cNvSpPr txBox="1">
            <a:spLocks noChangeArrowheads="1"/>
          </p:cNvSpPr>
          <p:nvPr/>
        </p:nvSpPr>
        <p:spPr bwMode="auto">
          <a:xfrm>
            <a:off x="217488" y="2274888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</a:t>
            </a:r>
            <a:endParaRPr lang="en-US" altLang="en-US" sz="1600" i="1" baseline="-25000"/>
          </a:p>
        </p:txBody>
      </p:sp>
      <p:sp>
        <p:nvSpPr>
          <p:cNvPr id="4127" name="Line 29"/>
          <p:cNvSpPr>
            <a:spLocks noChangeShapeType="1"/>
          </p:cNvSpPr>
          <p:nvPr/>
        </p:nvSpPr>
        <p:spPr bwMode="auto">
          <a:xfrm flipV="1">
            <a:off x="695325" y="1323975"/>
            <a:ext cx="0" cy="184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8" name="Line 30"/>
          <p:cNvSpPr>
            <a:spLocks noChangeShapeType="1"/>
          </p:cNvSpPr>
          <p:nvPr/>
        </p:nvSpPr>
        <p:spPr bwMode="auto">
          <a:xfrm flipV="1">
            <a:off x="2495550" y="1333500"/>
            <a:ext cx="0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9" name="Line 31"/>
          <p:cNvSpPr>
            <a:spLocks noChangeShapeType="1"/>
          </p:cNvSpPr>
          <p:nvPr/>
        </p:nvSpPr>
        <p:spPr bwMode="auto">
          <a:xfrm>
            <a:off x="688975" y="1406525"/>
            <a:ext cx="1806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0" name="TextBox 112"/>
          <p:cNvSpPr txBox="1">
            <a:spLocks noChangeArrowheads="1"/>
          </p:cNvSpPr>
          <p:nvPr/>
        </p:nvSpPr>
        <p:spPr bwMode="auto">
          <a:xfrm>
            <a:off x="1395413" y="1096963"/>
            <a:ext cx="347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</a:p>
        </p:txBody>
      </p:sp>
      <p:sp>
        <p:nvSpPr>
          <p:cNvPr id="4131" name="Line 33"/>
          <p:cNvSpPr>
            <a:spLocks noChangeShapeType="1"/>
          </p:cNvSpPr>
          <p:nvPr/>
        </p:nvSpPr>
        <p:spPr bwMode="auto">
          <a:xfrm>
            <a:off x="1933575" y="2933700"/>
            <a:ext cx="278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2" name="Line 34"/>
          <p:cNvSpPr>
            <a:spLocks noChangeShapeType="1"/>
          </p:cNvSpPr>
          <p:nvPr/>
        </p:nvSpPr>
        <p:spPr bwMode="auto">
          <a:xfrm>
            <a:off x="1885950" y="2057400"/>
            <a:ext cx="2874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3" name="Line 35"/>
          <p:cNvSpPr>
            <a:spLocks noChangeShapeType="1"/>
          </p:cNvSpPr>
          <p:nvPr/>
        </p:nvSpPr>
        <p:spPr bwMode="auto">
          <a:xfrm>
            <a:off x="2547938" y="1533525"/>
            <a:ext cx="2482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4" name="Line 36"/>
          <p:cNvSpPr>
            <a:spLocks noChangeShapeType="1"/>
          </p:cNvSpPr>
          <p:nvPr/>
        </p:nvSpPr>
        <p:spPr bwMode="auto">
          <a:xfrm>
            <a:off x="2840038" y="1831975"/>
            <a:ext cx="21828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5" name="Line 37"/>
          <p:cNvSpPr>
            <a:spLocks noChangeShapeType="1"/>
          </p:cNvSpPr>
          <p:nvPr/>
        </p:nvSpPr>
        <p:spPr bwMode="auto">
          <a:xfrm>
            <a:off x="3138488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6" name="Line 38"/>
          <p:cNvSpPr>
            <a:spLocks noChangeShapeType="1"/>
          </p:cNvSpPr>
          <p:nvPr/>
        </p:nvSpPr>
        <p:spPr bwMode="auto">
          <a:xfrm>
            <a:off x="2895600" y="2132013"/>
            <a:ext cx="0" cy="811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7" name="Line 39"/>
          <p:cNvSpPr>
            <a:spLocks noChangeShapeType="1"/>
          </p:cNvSpPr>
          <p:nvPr/>
        </p:nvSpPr>
        <p:spPr bwMode="auto">
          <a:xfrm>
            <a:off x="2892425" y="29337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8" name="Line 40"/>
          <p:cNvSpPr>
            <a:spLocks noChangeShapeType="1"/>
          </p:cNvSpPr>
          <p:nvPr/>
        </p:nvSpPr>
        <p:spPr bwMode="auto">
          <a:xfrm>
            <a:off x="2890838" y="27717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9" name="Line 41"/>
          <p:cNvSpPr>
            <a:spLocks noChangeShapeType="1"/>
          </p:cNvSpPr>
          <p:nvPr/>
        </p:nvSpPr>
        <p:spPr bwMode="auto">
          <a:xfrm>
            <a:off x="2892425" y="28575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0" name="Line 42"/>
          <p:cNvSpPr>
            <a:spLocks noChangeShapeType="1"/>
          </p:cNvSpPr>
          <p:nvPr/>
        </p:nvSpPr>
        <p:spPr bwMode="auto">
          <a:xfrm>
            <a:off x="2890838" y="26812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1" name="Line 43"/>
          <p:cNvSpPr>
            <a:spLocks noChangeShapeType="1"/>
          </p:cNvSpPr>
          <p:nvPr/>
        </p:nvSpPr>
        <p:spPr bwMode="auto">
          <a:xfrm>
            <a:off x="2890838" y="25955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2" name="Line 44"/>
          <p:cNvSpPr>
            <a:spLocks noChangeShapeType="1"/>
          </p:cNvSpPr>
          <p:nvPr/>
        </p:nvSpPr>
        <p:spPr bwMode="auto">
          <a:xfrm>
            <a:off x="2890838" y="25146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3" name="Line 45"/>
          <p:cNvSpPr>
            <a:spLocks noChangeShapeType="1"/>
          </p:cNvSpPr>
          <p:nvPr/>
        </p:nvSpPr>
        <p:spPr bwMode="auto">
          <a:xfrm>
            <a:off x="2890838" y="2433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4" name="Line 46"/>
          <p:cNvSpPr>
            <a:spLocks noChangeShapeType="1"/>
          </p:cNvSpPr>
          <p:nvPr/>
        </p:nvSpPr>
        <p:spPr bwMode="auto">
          <a:xfrm>
            <a:off x="2890838" y="23526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5" name="Line 47"/>
          <p:cNvSpPr>
            <a:spLocks noChangeShapeType="1"/>
          </p:cNvSpPr>
          <p:nvPr/>
        </p:nvSpPr>
        <p:spPr bwMode="auto">
          <a:xfrm>
            <a:off x="2887663" y="22113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6" name="Line 48"/>
          <p:cNvSpPr>
            <a:spLocks noChangeShapeType="1"/>
          </p:cNvSpPr>
          <p:nvPr/>
        </p:nvSpPr>
        <p:spPr bwMode="auto">
          <a:xfrm>
            <a:off x="3219450" y="2546350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7" name="Line 49"/>
          <p:cNvSpPr>
            <a:spLocks noChangeShapeType="1"/>
          </p:cNvSpPr>
          <p:nvPr/>
        </p:nvSpPr>
        <p:spPr bwMode="auto">
          <a:xfrm>
            <a:off x="457200" y="2886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8" name="Line 50"/>
          <p:cNvSpPr>
            <a:spLocks noChangeShapeType="1"/>
          </p:cNvSpPr>
          <p:nvPr/>
        </p:nvSpPr>
        <p:spPr bwMode="auto">
          <a:xfrm>
            <a:off x="452438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9" name="Line 51"/>
          <p:cNvSpPr>
            <a:spLocks noChangeShapeType="1"/>
          </p:cNvSpPr>
          <p:nvPr/>
        </p:nvSpPr>
        <p:spPr bwMode="auto">
          <a:xfrm>
            <a:off x="457200" y="17716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0" name="Line 52"/>
          <p:cNvSpPr>
            <a:spLocks noChangeShapeType="1"/>
          </p:cNvSpPr>
          <p:nvPr/>
        </p:nvSpPr>
        <p:spPr bwMode="auto">
          <a:xfrm>
            <a:off x="461963" y="1495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1" name="Line 57"/>
          <p:cNvSpPr>
            <a:spLocks noChangeShapeType="1"/>
          </p:cNvSpPr>
          <p:nvPr/>
        </p:nvSpPr>
        <p:spPr bwMode="auto">
          <a:xfrm>
            <a:off x="2900363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2" name="Line 58"/>
          <p:cNvSpPr>
            <a:spLocks noChangeShapeType="1"/>
          </p:cNvSpPr>
          <p:nvPr/>
        </p:nvSpPr>
        <p:spPr bwMode="auto">
          <a:xfrm>
            <a:off x="3138488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3" name="Line 59"/>
          <p:cNvSpPr>
            <a:spLocks noChangeShapeType="1"/>
          </p:cNvSpPr>
          <p:nvPr/>
        </p:nvSpPr>
        <p:spPr bwMode="auto">
          <a:xfrm>
            <a:off x="2900363" y="3295650"/>
            <a:ext cx="2381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4" name="Line 60"/>
          <p:cNvSpPr>
            <a:spLocks noChangeShapeType="1"/>
          </p:cNvSpPr>
          <p:nvPr/>
        </p:nvSpPr>
        <p:spPr bwMode="auto">
          <a:xfrm>
            <a:off x="3081338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5" name="Line 61"/>
          <p:cNvSpPr>
            <a:spLocks noChangeShapeType="1"/>
          </p:cNvSpPr>
          <p:nvPr/>
        </p:nvSpPr>
        <p:spPr bwMode="auto">
          <a:xfrm>
            <a:off x="2843213" y="32432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6" name="Line 62"/>
          <p:cNvSpPr>
            <a:spLocks noChangeShapeType="1"/>
          </p:cNvSpPr>
          <p:nvPr/>
        </p:nvSpPr>
        <p:spPr bwMode="auto">
          <a:xfrm>
            <a:off x="3309938" y="1528763"/>
            <a:ext cx="0" cy="298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7" name="Line 63"/>
          <p:cNvSpPr>
            <a:spLocks noChangeShapeType="1"/>
          </p:cNvSpPr>
          <p:nvPr/>
        </p:nvSpPr>
        <p:spPr bwMode="auto">
          <a:xfrm flipH="1">
            <a:off x="3135313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8" name="Line 64"/>
          <p:cNvSpPr>
            <a:spLocks noChangeShapeType="1"/>
          </p:cNvSpPr>
          <p:nvPr/>
        </p:nvSpPr>
        <p:spPr bwMode="auto">
          <a:xfrm flipH="1">
            <a:off x="3133725" y="1825625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9" name="Line 65"/>
          <p:cNvSpPr>
            <a:spLocks noChangeShapeType="1"/>
          </p:cNvSpPr>
          <p:nvPr/>
        </p:nvSpPr>
        <p:spPr bwMode="auto">
          <a:xfrm flipH="1">
            <a:off x="3132138" y="17414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0" name="Line 66"/>
          <p:cNvSpPr>
            <a:spLocks noChangeShapeType="1"/>
          </p:cNvSpPr>
          <p:nvPr/>
        </p:nvSpPr>
        <p:spPr bwMode="auto">
          <a:xfrm flipV="1">
            <a:off x="313848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1" name="Line 67"/>
          <p:cNvSpPr>
            <a:spLocks noChangeShapeType="1"/>
          </p:cNvSpPr>
          <p:nvPr/>
        </p:nvSpPr>
        <p:spPr bwMode="auto">
          <a:xfrm flipH="1" flipV="1">
            <a:off x="330835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2" name="Line 68"/>
          <p:cNvSpPr>
            <a:spLocks noChangeShapeType="1"/>
          </p:cNvSpPr>
          <p:nvPr/>
        </p:nvSpPr>
        <p:spPr bwMode="auto">
          <a:xfrm>
            <a:off x="313848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3" name="Line 69"/>
          <p:cNvSpPr>
            <a:spLocks noChangeShapeType="1"/>
          </p:cNvSpPr>
          <p:nvPr/>
        </p:nvSpPr>
        <p:spPr bwMode="auto">
          <a:xfrm>
            <a:off x="309086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4" name="Line 70"/>
          <p:cNvSpPr>
            <a:spLocks noChangeShapeType="1"/>
          </p:cNvSpPr>
          <p:nvPr/>
        </p:nvSpPr>
        <p:spPr bwMode="auto">
          <a:xfrm>
            <a:off x="325278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5" name="Line 71"/>
          <p:cNvSpPr>
            <a:spLocks noChangeShapeType="1"/>
          </p:cNvSpPr>
          <p:nvPr/>
        </p:nvSpPr>
        <p:spPr bwMode="auto">
          <a:xfrm flipH="1">
            <a:off x="3321050" y="16684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6" name="Freeform 73"/>
          <p:cNvSpPr>
            <a:spLocks/>
          </p:cNvSpPr>
          <p:nvPr/>
        </p:nvSpPr>
        <p:spPr bwMode="auto">
          <a:xfrm>
            <a:off x="1362075" y="2063750"/>
            <a:ext cx="457200" cy="88900"/>
          </a:xfrm>
          <a:custGeom>
            <a:avLst/>
            <a:gdLst>
              <a:gd name="T0" fmla="*/ 2147483647 w 288"/>
              <a:gd name="T1" fmla="*/ 2147483647 h 56"/>
              <a:gd name="T2" fmla="*/ 0 w 288"/>
              <a:gd name="T3" fmla="*/ 2147483647 h 56"/>
              <a:gd name="T4" fmla="*/ 0 w 288"/>
              <a:gd name="T5" fmla="*/ 0 h 56"/>
              <a:gd name="T6" fmla="*/ 2147483647 w 288"/>
              <a:gd name="T7" fmla="*/ 0 h 56"/>
              <a:gd name="T8" fmla="*/ 2147483647 w 288"/>
              <a:gd name="T9" fmla="*/ 2147483647 h 56"/>
              <a:gd name="T10" fmla="*/ 2147483647 w 288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6">
                <a:moveTo>
                  <a:pt x="100" y="54"/>
                </a:moveTo>
                <a:lnTo>
                  <a:pt x="0" y="54"/>
                </a:lnTo>
                <a:lnTo>
                  <a:pt x="0" y="0"/>
                </a:lnTo>
                <a:lnTo>
                  <a:pt x="288" y="0"/>
                </a:lnTo>
                <a:lnTo>
                  <a:pt x="288" y="56"/>
                </a:lnTo>
                <a:lnTo>
                  <a:pt x="190" y="5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7" name="Freeform 74"/>
          <p:cNvSpPr>
            <a:spLocks/>
          </p:cNvSpPr>
          <p:nvPr/>
        </p:nvSpPr>
        <p:spPr bwMode="auto">
          <a:xfrm>
            <a:off x="1362075" y="2838450"/>
            <a:ext cx="457200" cy="92075"/>
          </a:xfrm>
          <a:custGeom>
            <a:avLst/>
            <a:gdLst>
              <a:gd name="T0" fmla="*/ 2147483647 w 288"/>
              <a:gd name="T1" fmla="*/ 0 h 58"/>
              <a:gd name="T2" fmla="*/ 0 w 288"/>
              <a:gd name="T3" fmla="*/ 0 h 58"/>
              <a:gd name="T4" fmla="*/ 0 w 288"/>
              <a:gd name="T5" fmla="*/ 2147483647 h 58"/>
              <a:gd name="T6" fmla="*/ 2147483647 w 288"/>
              <a:gd name="T7" fmla="*/ 2147483647 h 58"/>
              <a:gd name="T8" fmla="*/ 2147483647 w 288"/>
              <a:gd name="T9" fmla="*/ 2147483647 h 58"/>
              <a:gd name="T10" fmla="*/ 2147483647 w 288"/>
              <a:gd name="T11" fmla="*/ 2147483647 h 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8">
                <a:moveTo>
                  <a:pt x="104" y="0"/>
                </a:moveTo>
                <a:lnTo>
                  <a:pt x="0" y="0"/>
                </a:lnTo>
                <a:lnTo>
                  <a:pt x="0" y="58"/>
                </a:lnTo>
                <a:lnTo>
                  <a:pt x="288" y="58"/>
                </a:lnTo>
                <a:lnTo>
                  <a:pt x="288" y="2"/>
                </a:lnTo>
                <a:lnTo>
                  <a:pt x="202" y="2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8" name="Line 75"/>
          <p:cNvSpPr>
            <a:spLocks noChangeShapeType="1"/>
          </p:cNvSpPr>
          <p:nvPr/>
        </p:nvSpPr>
        <p:spPr bwMode="auto">
          <a:xfrm flipH="1">
            <a:off x="3132138" y="162083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9" name="Line 77"/>
          <p:cNvSpPr>
            <a:spLocks noChangeShapeType="1"/>
          </p:cNvSpPr>
          <p:nvPr/>
        </p:nvSpPr>
        <p:spPr bwMode="auto">
          <a:xfrm>
            <a:off x="1905000" y="2133600"/>
            <a:ext cx="28543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0" name="Line 78"/>
          <p:cNvSpPr>
            <a:spLocks noChangeShapeType="1"/>
          </p:cNvSpPr>
          <p:nvPr/>
        </p:nvSpPr>
        <p:spPr bwMode="auto">
          <a:xfrm>
            <a:off x="3390900" y="2051050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1" name="Line 79"/>
          <p:cNvSpPr>
            <a:spLocks noChangeShapeType="1"/>
          </p:cNvSpPr>
          <p:nvPr/>
        </p:nvSpPr>
        <p:spPr bwMode="auto">
          <a:xfrm flipH="1">
            <a:off x="3136900" y="205740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2" name="Line 81"/>
          <p:cNvSpPr>
            <a:spLocks noChangeShapeType="1"/>
          </p:cNvSpPr>
          <p:nvPr/>
        </p:nvSpPr>
        <p:spPr bwMode="auto">
          <a:xfrm flipH="1">
            <a:off x="3140075" y="213360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3" name="Line 82"/>
          <p:cNvSpPr>
            <a:spLocks noChangeShapeType="1"/>
          </p:cNvSpPr>
          <p:nvPr/>
        </p:nvSpPr>
        <p:spPr bwMode="auto">
          <a:xfrm flipH="1">
            <a:off x="3387725" y="209391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4" name="TextBox 112"/>
          <p:cNvSpPr txBox="1">
            <a:spLocks noChangeArrowheads="1"/>
          </p:cNvSpPr>
          <p:nvPr/>
        </p:nvSpPr>
        <p:spPr bwMode="auto">
          <a:xfrm>
            <a:off x="3722688" y="1920875"/>
            <a:ext cx="3730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4175" name="Line 84"/>
          <p:cNvSpPr>
            <a:spLocks noChangeShapeType="1"/>
          </p:cNvSpPr>
          <p:nvPr/>
        </p:nvSpPr>
        <p:spPr bwMode="auto">
          <a:xfrm>
            <a:off x="2890838" y="228282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6" name="Line 87"/>
          <p:cNvSpPr>
            <a:spLocks noChangeShapeType="1"/>
          </p:cNvSpPr>
          <p:nvPr/>
        </p:nvSpPr>
        <p:spPr bwMode="auto">
          <a:xfrm>
            <a:off x="3387725" y="2187575"/>
            <a:ext cx="0" cy="1146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7" name="TextBox 112"/>
          <p:cNvSpPr txBox="1">
            <a:spLocks noChangeArrowheads="1"/>
          </p:cNvSpPr>
          <p:nvPr/>
        </p:nvSpPr>
        <p:spPr bwMode="auto">
          <a:xfrm>
            <a:off x="3082925" y="292417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4178" name="Line 89"/>
          <p:cNvSpPr>
            <a:spLocks noChangeShapeType="1"/>
          </p:cNvSpPr>
          <p:nvPr/>
        </p:nvSpPr>
        <p:spPr bwMode="auto">
          <a:xfrm>
            <a:off x="3122613" y="3295650"/>
            <a:ext cx="260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9" name="Line 90"/>
          <p:cNvSpPr>
            <a:spLocks noChangeShapeType="1"/>
          </p:cNvSpPr>
          <p:nvPr/>
        </p:nvSpPr>
        <p:spPr bwMode="auto">
          <a:xfrm>
            <a:off x="3328988" y="3241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0" name="TextBox 112"/>
          <p:cNvSpPr txBox="1">
            <a:spLocks noChangeArrowheads="1"/>
          </p:cNvSpPr>
          <p:nvPr/>
        </p:nvSpPr>
        <p:spPr bwMode="auto">
          <a:xfrm>
            <a:off x="4746625" y="295592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4181" name="Line 93"/>
          <p:cNvSpPr>
            <a:spLocks noChangeShapeType="1"/>
          </p:cNvSpPr>
          <p:nvPr/>
        </p:nvSpPr>
        <p:spPr bwMode="auto">
          <a:xfrm>
            <a:off x="5072063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2" name="Line 94"/>
          <p:cNvSpPr>
            <a:spLocks noChangeShapeType="1"/>
          </p:cNvSpPr>
          <p:nvPr/>
        </p:nvSpPr>
        <p:spPr bwMode="auto">
          <a:xfrm>
            <a:off x="4829175" y="2062163"/>
            <a:ext cx="0" cy="881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3" name="Line 95"/>
          <p:cNvSpPr>
            <a:spLocks noChangeShapeType="1"/>
          </p:cNvSpPr>
          <p:nvPr/>
        </p:nvSpPr>
        <p:spPr bwMode="auto">
          <a:xfrm>
            <a:off x="4829175" y="29337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4" name="Line 96"/>
          <p:cNvSpPr>
            <a:spLocks noChangeShapeType="1"/>
          </p:cNvSpPr>
          <p:nvPr/>
        </p:nvSpPr>
        <p:spPr bwMode="auto">
          <a:xfrm>
            <a:off x="4829175" y="2062163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5" name="Line 97"/>
          <p:cNvSpPr>
            <a:spLocks noChangeShapeType="1"/>
          </p:cNvSpPr>
          <p:nvPr/>
        </p:nvSpPr>
        <p:spPr bwMode="auto">
          <a:xfrm>
            <a:off x="4824413" y="27717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6" name="Line 98"/>
          <p:cNvSpPr>
            <a:spLocks noChangeShapeType="1"/>
          </p:cNvSpPr>
          <p:nvPr/>
        </p:nvSpPr>
        <p:spPr bwMode="auto">
          <a:xfrm>
            <a:off x="4829175" y="28575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7" name="Line 99"/>
          <p:cNvSpPr>
            <a:spLocks noChangeShapeType="1"/>
          </p:cNvSpPr>
          <p:nvPr/>
        </p:nvSpPr>
        <p:spPr bwMode="auto">
          <a:xfrm>
            <a:off x="4824413" y="26812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8" name="Line 100"/>
          <p:cNvSpPr>
            <a:spLocks noChangeShapeType="1"/>
          </p:cNvSpPr>
          <p:nvPr/>
        </p:nvSpPr>
        <p:spPr bwMode="auto">
          <a:xfrm>
            <a:off x="4824413" y="25955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9" name="Line 101"/>
          <p:cNvSpPr>
            <a:spLocks noChangeShapeType="1"/>
          </p:cNvSpPr>
          <p:nvPr/>
        </p:nvSpPr>
        <p:spPr bwMode="auto">
          <a:xfrm>
            <a:off x="4824413" y="25146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0" name="Line 102"/>
          <p:cNvSpPr>
            <a:spLocks noChangeShapeType="1"/>
          </p:cNvSpPr>
          <p:nvPr/>
        </p:nvSpPr>
        <p:spPr bwMode="auto">
          <a:xfrm>
            <a:off x="4824413" y="2433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1" name="Line 103"/>
          <p:cNvSpPr>
            <a:spLocks noChangeShapeType="1"/>
          </p:cNvSpPr>
          <p:nvPr/>
        </p:nvSpPr>
        <p:spPr bwMode="auto">
          <a:xfrm>
            <a:off x="4833938" y="23431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2" name="Line 104"/>
          <p:cNvSpPr>
            <a:spLocks noChangeShapeType="1"/>
          </p:cNvSpPr>
          <p:nvPr/>
        </p:nvSpPr>
        <p:spPr bwMode="auto">
          <a:xfrm>
            <a:off x="4833938" y="22526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3" name="Line 105"/>
          <p:cNvSpPr>
            <a:spLocks noChangeShapeType="1"/>
          </p:cNvSpPr>
          <p:nvPr/>
        </p:nvSpPr>
        <p:spPr bwMode="auto">
          <a:xfrm>
            <a:off x="4829175" y="2162175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4" name="Line 106"/>
          <p:cNvSpPr>
            <a:spLocks noChangeShapeType="1"/>
          </p:cNvSpPr>
          <p:nvPr/>
        </p:nvSpPr>
        <p:spPr bwMode="auto">
          <a:xfrm>
            <a:off x="4833938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5" name="Line 107"/>
          <p:cNvSpPr>
            <a:spLocks noChangeShapeType="1"/>
          </p:cNvSpPr>
          <p:nvPr/>
        </p:nvSpPr>
        <p:spPr bwMode="auto">
          <a:xfrm>
            <a:off x="5072063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6" name="Line 108"/>
          <p:cNvSpPr>
            <a:spLocks noChangeShapeType="1"/>
          </p:cNvSpPr>
          <p:nvPr/>
        </p:nvSpPr>
        <p:spPr bwMode="auto">
          <a:xfrm>
            <a:off x="4833938" y="3295650"/>
            <a:ext cx="685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7" name="Line 109"/>
          <p:cNvSpPr>
            <a:spLocks noChangeShapeType="1"/>
          </p:cNvSpPr>
          <p:nvPr/>
        </p:nvSpPr>
        <p:spPr bwMode="auto">
          <a:xfrm>
            <a:off x="5014913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8" name="Line 110"/>
          <p:cNvSpPr>
            <a:spLocks noChangeShapeType="1"/>
          </p:cNvSpPr>
          <p:nvPr/>
        </p:nvSpPr>
        <p:spPr bwMode="auto">
          <a:xfrm>
            <a:off x="4478338" y="2439988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" name="TextBox 112"/>
          <p:cNvSpPr txBox="1">
            <a:spLocks noChangeArrowheads="1"/>
          </p:cNvSpPr>
          <p:nvPr/>
        </p:nvSpPr>
        <p:spPr bwMode="auto">
          <a:xfrm>
            <a:off x="5576888" y="14255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4200" name="TextBox 112"/>
          <p:cNvSpPr txBox="1">
            <a:spLocks noChangeArrowheads="1"/>
          </p:cNvSpPr>
          <p:nvPr/>
        </p:nvSpPr>
        <p:spPr bwMode="auto">
          <a:xfrm>
            <a:off x="531971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4201" name="Line 113"/>
          <p:cNvSpPr>
            <a:spLocks noChangeShapeType="1"/>
          </p:cNvSpPr>
          <p:nvPr/>
        </p:nvSpPr>
        <p:spPr bwMode="auto">
          <a:xfrm>
            <a:off x="5253038" y="1528763"/>
            <a:ext cx="0" cy="298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2" name="Line 114"/>
          <p:cNvSpPr>
            <a:spLocks noChangeShapeType="1"/>
          </p:cNvSpPr>
          <p:nvPr/>
        </p:nvSpPr>
        <p:spPr bwMode="auto">
          <a:xfrm flipH="1">
            <a:off x="5075238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3" name="Line 115"/>
          <p:cNvSpPr>
            <a:spLocks noChangeShapeType="1"/>
          </p:cNvSpPr>
          <p:nvPr/>
        </p:nvSpPr>
        <p:spPr bwMode="auto">
          <a:xfrm flipH="1">
            <a:off x="5076825" y="1825625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4" name="Line 116"/>
          <p:cNvSpPr>
            <a:spLocks noChangeShapeType="1"/>
          </p:cNvSpPr>
          <p:nvPr/>
        </p:nvSpPr>
        <p:spPr bwMode="auto">
          <a:xfrm flipH="1">
            <a:off x="5075238" y="17414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5" name="Line 117"/>
          <p:cNvSpPr>
            <a:spLocks noChangeShapeType="1"/>
          </p:cNvSpPr>
          <p:nvPr/>
        </p:nvSpPr>
        <p:spPr bwMode="auto">
          <a:xfrm flipV="1">
            <a:off x="508158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6" name="Line 118"/>
          <p:cNvSpPr>
            <a:spLocks noChangeShapeType="1"/>
          </p:cNvSpPr>
          <p:nvPr/>
        </p:nvSpPr>
        <p:spPr bwMode="auto">
          <a:xfrm flipH="1" flipV="1">
            <a:off x="525145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7" name="Line 119"/>
          <p:cNvSpPr>
            <a:spLocks noChangeShapeType="1"/>
          </p:cNvSpPr>
          <p:nvPr/>
        </p:nvSpPr>
        <p:spPr bwMode="auto">
          <a:xfrm>
            <a:off x="508158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8" name="Line 120"/>
          <p:cNvSpPr>
            <a:spLocks noChangeShapeType="1"/>
          </p:cNvSpPr>
          <p:nvPr/>
        </p:nvSpPr>
        <p:spPr bwMode="auto">
          <a:xfrm>
            <a:off x="503396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9" name="Line 121"/>
          <p:cNvSpPr>
            <a:spLocks noChangeShapeType="1"/>
          </p:cNvSpPr>
          <p:nvPr/>
        </p:nvSpPr>
        <p:spPr bwMode="auto">
          <a:xfrm>
            <a:off x="519588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0" name="Line 122"/>
          <p:cNvSpPr>
            <a:spLocks noChangeShapeType="1"/>
          </p:cNvSpPr>
          <p:nvPr/>
        </p:nvSpPr>
        <p:spPr bwMode="auto">
          <a:xfrm flipH="1">
            <a:off x="5270500" y="16811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1" name="Line 123"/>
          <p:cNvSpPr>
            <a:spLocks noChangeShapeType="1"/>
          </p:cNvSpPr>
          <p:nvPr/>
        </p:nvSpPr>
        <p:spPr bwMode="auto">
          <a:xfrm flipH="1">
            <a:off x="5075238" y="162083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2" name="Line 124"/>
          <p:cNvSpPr>
            <a:spLocks noChangeShapeType="1"/>
          </p:cNvSpPr>
          <p:nvPr/>
        </p:nvSpPr>
        <p:spPr bwMode="auto">
          <a:xfrm>
            <a:off x="5521325" y="2051050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3" name="Line 125"/>
          <p:cNvSpPr>
            <a:spLocks noChangeShapeType="1"/>
          </p:cNvSpPr>
          <p:nvPr/>
        </p:nvSpPr>
        <p:spPr bwMode="auto">
          <a:xfrm flipH="1">
            <a:off x="5080000" y="2057400"/>
            <a:ext cx="4429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4" name="Line 127"/>
          <p:cNvSpPr>
            <a:spLocks noChangeShapeType="1"/>
          </p:cNvSpPr>
          <p:nvPr/>
        </p:nvSpPr>
        <p:spPr bwMode="auto">
          <a:xfrm flipH="1">
            <a:off x="5080000" y="2133600"/>
            <a:ext cx="4460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5" name="Line 129"/>
          <p:cNvSpPr>
            <a:spLocks noChangeShapeType="1"/>
          </p:cNvSpPr>
          <p:nvPr/>
        </p:nvSpPr>
        <p:spPr bwMode="auto">
          <a:xfrm flipH="1">
            <a:off x="5540375" y="2090738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6" name="TextBox 112"/>
          <p:cNvSpPr txBox="1">
            <a:spLocks noChangeArrowheads="1"/>
          </p:cNvSpPr>
          <p:nvPr/>
        </p:nvSpPr>
        <p:spPr bwMode="auto">
          <a:xfrm>
            <a:off x="5856288" y="1863725"/>
            <a:ext cx="474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2C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4217" name="Line 131"/>
          <p:cNvSpPr>
            <a:spLocks noChangeShapeType="1"/>
          </p:cNvSpPr>
          <p:nvPr/>
        </p:nvSpPr>
        <p:spPr bwMode="auto">
          <a:xfrm>
            <a:off x="4354513" y="2481263"/>
            <a:ext cx="1955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8" name="TextBox 4"/>
          <p:cNvSpPr txBox="1">
            <a:spLocks noChangeArrowheads="1"/>
          </p:cNvSpPr>
          <p:nvPr/>
        </p:nvSpPr>
        <p:spPr bwMode="auto">
          <a:xfrm>
            <a:off x="4445000" y="3375025"/>
            <a:ext cx="15097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Equivalent stress distribution.</a:t>
            </a:r>
          </a:p>
        </p:txBody>
      </p:sp>
      <p:sp>
        <p:nvSpPr>
          <p:cNvPr id="4219" name="Line 133"/>
          <p:cNvSpPr>
            <a:spLocks noChangeShapeType="1"/>
          </p:cNvSpPr>
          <p:nvPr/>
        </p:nvSpPr>
        <p:spPr bwMode="auto">
          <a:xfrm>
            <a:off x="5524500" y="2476500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0" name="Line 135"/>
          <p:cNvSpPr>
            <a:spLocks noChangeShapeType="1"/>
          </p:cNvSpPr>
          <p:nvPr/>
        </p:nvSpPr>
        <p:spPr bwMode="auto">
          <a:xfrm>
            <a:off x="5468938" y="3241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1" name="TextBox 112"/>
          <p:cNvSpPr txBox="1">
            <a:spLocks noChangeArrowheads="1"/>
          </p:cNvSpPr>
          <p:nvPr/>
        </p:nvSpPr>
        <p:spPr bwMode="auto">
          <a:xfrm>
            <a:off x="5060950" y="2959100"/>
            <a:ext cx="4714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2F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4222" name="TextBox 112"/>
          <p:cNvSpPr txBox="1">
            <a:spLocks noChangeArrowheads="1"/>
          </p:cNvSpPr>
          <p:nvPr/>
        </p:nvSpPr>
        <p:spPr bwMode="auto">
          <a:xfrm>
            <a:off x="5935663" y="2398713"/>
            <a:ext cx="296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endParaRPr lang="en-US" altLang="en-US" sz="1600" i="1" baseline="-25000"/>
          </a:p>
        </p:txBody>
      </p:sp>
      <p:sp>
        <p:nvSpPr>
          <p:cNvPr id="4223" name="Line 139"/>
          <p:cNvSpPr>
            <a:spLocks noChangeShapeType="1"/>
          </p:cNvSpPr>
          <p:nvPr/>
        </p:nvSpPr>
        <p:spPr bwMode="auto">
          <a:xfrm>
            <a:off x="2894013" y="213201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4" name="Line 140"/>
          <p:cNvSpPr>
            <a:spLocks noChangeShapeType="1"/>
          </p:cNvSpPr>
          <p:nvPr/>
        </p:nvSpPr>
        <p:spPr bwMode="auto">
          <a:xfrm>
            <a:off x="2790825" y="1562100"/>
            <a:ext cx="0" cy="828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5" name="Line 141"/>
          <p:cNvSpPr>
            <a:spLocks noChangeShapeType="1"/>
          </p:cNvSpPr>
          <p:nvPr/>
        </p:nvSpPr>
        <p:spPr bwMode="auto">
          <a:xfrm>
            <a:off x="64928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6" name="Line 142"/>
          <p:cNvSpPr>
            <a:spLocks noChangeShapeType="1"/>
          </p:cNvSpPr>
          <p:nvPr/>
        </p:nvSpPr>
        <p:spPr bwMode="auto">
          <a:xfrm>
            <a:off x="243363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7" name="Line 144"/>
          <p:cNvSpPr>
            <a:spLocks noChangeShapeType="1"/>
          </p:cNvSpPr>
          <p:nvPr/>
        </p:nvSpPr>
        <p:spPr bwMode="auto">
          <a:xfrm>
            <a:off x="2725738" y="2003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8" name="Line 146"/>
          <p:cNvSpPr>
            <a:spLocks noChangeShapeType="1"/>
          </p:cNvSpPr>
          <p:nvPr/>
        </p:nvSpPr>
        <p:spPr bwMode="auto">
          <a:xfrm>
            <a:off x="2728913" y="20891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9" name="TextBox 112"/>
          <p:cNvSpPr txBox="1">
            <a:spLocks noChangeArrowheads="1"/>
          </p:cNvSpPr>
          <p:nvPr/>
        </p:nvSpPr>
        <p:spPr bwMode="auto">
          <a:xfrm>
            <a:off x="2451100" y="2114550"/>
            <a:ext cx="3984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Y1</a:t>
            </a:r>
            <a:endParaRPr lang="en-US" altLang="en-US" sz="1600" i="1" baseline="-25000"/>
          </a:p>
        </p:txBody>
      </p:sp>
      <p:sp>
        <p:nvSpPr>
          <p:cNvPr id="4230" name="TextBox 4"/>
          <p:cNvSpPr txBox="1">
            <a:spLocks noChangeArrowheads="1"/>
          </p:cNvSpPr>
          <p:nvPr/>
        </p:nvSpPr>
        <p:spPr bwMode="auto">
          <a:xfrm>
            <a:off x="1023938" y="5611813"/>
            <a:ext cx="46863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Y1</a:t>
            </a:r>
            <a:r>
              <a:rPr lang="en-US" altLang="en-US" sz="1400"/>
              <a:t> = distance from top of steel beam to the PNA in flange.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Y1 </a:t>
            </a:r>
            <a:r>
              <a:rPr lang="en-US" altLang="en-US" sz="1400" i="1">
                <a:cs typeface="Times New Roman" panose="02020603050405020304" pitchFamily="18" charset="0"/>
              </a:rPr>
              <a:t>≤  t</a:t>
            </a:r>
            <a:r>
              <a:rPr lang="en-US" altLang="en-US" sz="1400" i="1" baseline="-25000">
                <a:cs typeface="Times New Roman" panose="02020603050405020304" pitchFamily="18" charset="0"/>
              </a:rPr>
              <a:t>f</a:t>
            </a:r>
            <a:r>
              <a:rPr lang="en-US" altLang="en-US" sz="1400" i="1">
                <a:cs typeface="Times New Roman" panose="02020603050405020304" pitchFamily="18" charset="0"/>
              </a:rPr>
              <a:t>, </a:t>
            </a:r>
            <a:r>
              <a:rPr lang="en-US" altLang="en-US" sz="1400">
                <a:cs typeface="Times New Roman" panose="02020603050405020304" pitchFamily="18" charset="0"/>
              </a:rPr>
              <a:t>flange thickness.</a:t>
            </a:r>
            <a:r>
              <a:rPr lang="en-US" altLang="en-US" sz="1400" b="1" i="1"/>
              <a:t>	</a:t>
            </a:r>
            <a:endParaRPr lang="en-US" altLang="en-US" sz="1400" i="1"/>
          </a:p>
        </p:txBody>
      </p:sp>
      <p:graphicFrame>
        <p:nvGraphicFramePr>
          <p:cNvPr id="4231" name="Object 149"/>
          <p:cNvGraphicFramePr>
            <a:graphicFrameLocks noChangeAspect="1"/>
          </p:cNvGraphicFramePr>
          <p:nvPr/>
        </p:nvGraphicFramePr>
        <p:xfrm>
          <a:off x="2387600" y="4773613"/>
          <a:ext cx="20193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3" name="Equation" r:id="rId3" imgW="1549400" imgH="419100" progId="Equation.DSMT4">
                  <p:embed/>
                </p:oleObj>
              </mc:Choice>
              <mc:Fallback>
                <p:oleObj name="Equation" r:id="rId3" imgW="1549400" imgH="419100" progId="Equation.DSMT4">
                  <p:embed/>
                  <p:pic>
                    <p:nvPicPr>
                      <p:cNvPr id="0" name="Object 1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7600" y="4773613"/>
                        <a:ext cx="20193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32" name="Object 150"/>
          <p:cNvGraphicFramePr>
            <a:graphicFrameLocks noChangeAspect="1"/>
          </p:cNvGraphicFramePr>
          <p:nvPr/>
        </p:nvGraphicFramePr>
        <p:xfrm>
          <a:off x="2397125" y="6218238"/>
          <a:ext cx="1214438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4" name="Equation" r:id="rId5" imgW="965200" imgH="469900" progId="Equation.DSMT4">
                  <p:embed/>
                </p:oleObj>
              </mc:Choice>
              <mc:Fallback>
                <p:oleObj name="Equation" r:id="rId5" imgW="965200" imgH="469900" progId="Equation.DSMT4">
                  <p:embed/>
                  <p:pic>
                    <p:nvPicPr>
                      <p:cNvPr id="0" name="Object 1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7125" y="6218238"/>
                        <a:ext cx="1214438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33" name="Line 151"/>
          <p:cNvSpPr>
            <a:spLocks noChangeShapeType="1"/>
          </p:cNvSpPr>
          <p:nvPr/>
        </p:nvSpPr>
        <p:spPr bwMode="auto">
          <a:xfrm>
            <a:off x="2730500" y="16176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34" name="TextBox 112"/>
          <p:cNvSpPr txBox="1">
            <a:spLocks noChangeArrowheads="1"/>
          </p:cNvSpPr>
          <p:nvPr/>
        </p:nvSpPr>
        <p:spPr bwMode="auto">
          <a:xfrm>
            <a:off x="2417763" y="1676400"/>
            <a:ext cx="3984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Y2</a:t>
            </a:r>
            <a:endParaRPr lang="en-US" altLang="en-US" sz="1600" i="1" baseline="-25000"/>
          </a:p>
        </p:txBody>
      </p:sp>
      <p:graphicFrame>
        <p:nvGraphicFramePr>
          <p:cNvPr id="4235" name="Object 153"/>
          <p:cNvGraphicFramePr>
            <a:graphicFrameLocks noChangeAspect="1"/>
          </p:cNvGraphicFramePr>
          <p:nvPr/>
        </p:nvGraphicFramePr>
        <p:xfrm>
          <a:off x="1978025" y="7831138"/>
          <a:ext cx="27416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5" name="Equation" r:id="rId7" imgW="1993900" imgH="431800" progId="Equation.DSMT4">
                  <p:embed/>
                </p:oleObj>
              </mc:Choice>
              <mc:Fallback>
                <p:oleObj name="Equation" r:id="rId7" imgW="1993900" imgH="431800" progId="Equation.DSMT4">
                  <p:embed/>
                  <p:pic>
                    <p:nvPicPr>
                      <p:cNvPr id="0" name="Object 1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8025" y="7831138"/>
                        <a:ext cx="2741613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36" name="Line 157"/>
          <p:cNvSpPr>
            <a:spLocks noChangeShapeType="1"/>
          </p:cNvSpPr>
          <p:nvPr/>
        </p:nvSpPr>
        <p:spPr bwMode="auto">
          <a:xfrm>
            <a:off x="4527550" y="2479675"/>
            <a:ext cx="0" cy="454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37" name="Line 158"/>
          <p:cNvSpPr>
            <a:spLocks noChangeShapeType="1"/>
          </p:cNvSpPr>
          <p:nvPr/>
        </p:nvSpPr>
        <p:spPr bwMode="auto">
          <a:xfrm>
            <a:off x="4465638" y="2881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38" name="TextBox 112"/>
          <p:cNvSpPr txBox="1">
            <a:spLocks noChangeArrowheads="1"/>
          </p:cNvSpPr>
          <p:nvPr/>
        </p:nvSpPr>
        <p:spPr bwMode="auto">
          <a:xfrm>
            <a:off x="4138613" y="2498725"/>
            <a:ext cx="444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d/2</a:t>
            </a:r>
          </a:p>
        </p:txBody>
      </p:sp>
      <p:sp>
        <p:nvSpPr>
          <p:cNvPr id="4239" name="Line 160"/>
          <p:cNvSpPr>
            <a:spLocks noChangeShapeType="1"/>
          </p:cNvSpPr>
          <p:nvPr/>
        </p:nvSpPr>
        <p:spPr bwMode="auto">
          <a:xfrm>
            <a:off x="5521325" y="2181225"/>
            <a:ext cx="0" cy="1184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40" name="Line 161"/>
          <p:cNvSpPr>
            <a:spLocks noChangeShapeType="1"/>
          </p:cNvSpPr>
          <p:nvPr/>
        </p:nvSpPr>
        <p:spPr bwMode="auto">
          <a:xfrm>
            <a:off x="4786313" y="32448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41" name="TextBox 4"/>
          <p:cNvSpPr txBox="1">
            <a:spLocks noChangeArrowheads="1"/>
          </p:cNvSpPr>
          <p:nvPr/>
        </p:nvSpPr>
        <p:spPr bwMode="auto">
          <a:xfrm>
            <a:off x="520700" y="3616325"/>
            <a:ext cx="27289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For Case 2a, </a:t>
            </a:r>
            <a:r>
              <a:rPr lang="en-US" altLang="en-US" sz="1400" i="1"/>
              <a:t>A</a:t>
            </a:r>
            <a:r>
              <a:rPr lang="en-US" altLang="en-US" sz="1400" i="1" baseline="-25000"/>
              <a:t>s</a:t>
            </a:r>
            <a:r>
              <a:rPr lang="en-US" altLang="en-US" sz="1400" i="1"/>
              <a:t>F</a:t>
            </a:r>
            <a:r>
              <a:rPr lang="en-US" altLang="en-US" sz="1400" i="1" baseline="-25000"/>
              <a:t>y</a:t>
            </a:r>
            <a:r>
              <a:rPr lang="en-US" altLang="en-US" sz="1400" i="1"/>
              <a:t>  &gt;  </a:t>
            </a:r>
            <a:r>
              <a:rPr lang="en-US" altLang="en-US" sz="1400"/>
              <a:t>0.85</a:t>
            </a:r>
            <a:r>
              <a:rPr lang="en-US" altLang="en-US" sz="1400" i="1"/>
              <a:t>f’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b</a:t>
            </a:r>
            <a:r>
              <a:rPr lang="en-US" altLang="en-US" sz="1400" i="1" baseline="-25000"/>
              <a:t>e</a:t>
            </a:r>
            <a:r>
              <a:rPr lang="en-US" altLang="en-US" sz="1400" i="1"/>
              <a:t>t</a:t>
            </a:r>
            <a:r>
              <a:rPr lang="en-US" altLang="en-US" sz="1400" i="1" baseline="-25000"/>
              <a:t>c</a:t>
            </a:r>
          </a:p>
        </p:txBody>
      </p:sp>
      <p:graphicFrame>
        <p:nvGraphicFramePr>
          <p:cNvPr id="4242" name="Object 1"/>
          <p:cNvGraphicFramePr>
            <a:graphicFrameLocks noChangeAspect="1"/>
          </p:cNvGraphicFramePr>
          <p:nvPr/>
        </p:nvGraphicFramePr>
        <p:xfrm>
          <a:off x="2409825" y="6767513"/>
          <a:ext cx="985838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6" name="Equation" r:id="rId9" imgW="647700" imgH="330200" progId="Equation.DSMT4">
                  <p:embed/>
                </p:oleObj>
              </mc:Choice>
              <mc:Fallback>
                <p:oleObj name="Equation" r:id="rId9" imgW="647700" imgH="330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9825" y="6767513"/>
                        <a:ext cx="985838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121"/>
          <p:cNvSpPr>
            <a:spLocks noChangeShapeType="1"/>
          </p:cNvSpPr>
          <p:nvPr/>
        </p:nvSpPr>
        <p:spPr bwMode="auto">
          <a:xfrm>
            <a:off x="1858963" y="2481263"/>
            <a:ext cx="44513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3" name="TextBox 4"/>
          <p:cNvSpPr txBox="1">
            <a:spLocks noChangeArrowheads="1"/>
          </p:cNvSpPr>
          <p:nvPr/>
        </p:nvSpPr>
        <p:spPr bwMode="auto">
          <a:xfrm>
            <a:off x="217488" y="7262813"/>
            <a:ext cx="6446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		Using the equivalent stress distribution and taking moments about d/2:</a:t>
            </a:r>
            <a:endParaRPr lang="en-US" altLang="en-US" sz="1400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</a:t>
            </a:r>
            <a:r>
              <a:rPr lang="en-US" altLang="en-US" sz="1400"/>
              <a:t>            </a:t>
            </a:r>
          </a:p>
        </p:txBody>
      </p:sp>
      <p:sp>
        <p:nvSpPr>
          <p:cNvPr id="5124" name="Freeform 3"/>
          <p:cNvSpPr>
            <a:spLocks/>
          </p:cNvSpPr>
          <p:nvPr/>
        </p:nvSpPr>
        <p:spPr bwMode="auto">
          <a:xfrm>
            <a:off x="1362075" y="2066925"/>
            <a:ext cx="457200" cy="863600"/>
          </a:xfrm>
          <a:custGeom>
            <a:avLst/>
            <a:gdLst>
              <a:gd name="T0" fmla="*/ 2147483647 w 288"/>
              <a:gd name="T1" fmla="*/ 2147483647 h 544"/>
              <a:gd name="T2" fmla="*/ 0 w 288"/>
              <a:gd name="T3" fmla="*/ 2147483647 h 544"/>
              <a:gd name="T4" fmla="*/ 0 w 288"/>
              <a:gd name="T5" fmla="*/ 0 h 544"/>
              <a:gd name="T6" fmla="*/ 2147483647 w 288"/>
              <a:gd name="T7" fmla="*/ 0 h 544"/>
              <a:gd name="T8" fmla="*/ 2147483647 w 288"/>
              <a:gd name="T9" fmla="*/ 2147483647 h 544"/>
              <a:gd name="T10" fmla="*/ 2147483647 w 288"/>
              <a:gd name="T11" fmla="*/ 2147483647 h 544"/>
              <a:gd name="T12" fmla="*/ 2147483647 w 288"/>
              <a:gd name="T13" fmla="*/ 2147483647 h 544"/>
              <a:gd name="T14" fmla="*/ 2147483647 w 288"/>
              <a:gd name="T15" fmla="*/ 2147483647 h 544"/>
              <a:gd name="T16" fmla="*/ 2147483647 w 288"/>
              <a:gd name="T17" fmla="*/ 2147483647 h 544"/>
              <a:gd name="T18" fmla="*/ 2147483647 w 288"/>
              <a:gd name="T19" fmla="*/ 2147483647 h 544"/>
              <a:gd name="T20" fmla="*/ 2147483647 w 288"/>
              <a:gd name="T21" fmla="*/ 2147483647 h 544"/>
              <a:gd name="T22" fmla="*/ 2147483647 w 288"/>
              <a:gd name="T23" fmla="*/ 2147483647 h 544"/>
              <a:gd name="T24" fmla="*/ 2147483647 w 288"/>
              <a:gd name="T25" fmla="*/ 2147483647 h 544"/>
              <a:gd name="T26" fmla="*/ 2147483647 w 288"/>
              <a:gd name="T27" fmla="*/ 2147483647 h 544"/>
              <a:gd name="T28" fmla="*/ 2147483647 w 288"/>
              <a:gd name="T29" fmla="*/ 2147483647 h 544"/>
              <a:gd name="T30" fmla="*/ 2147483647 w 288"/>
              <a:gd name="T31" fmla="*/ 2147483647 h 544"/>
              <a:gd name="T32" fmla="*/ 2147483647 w 288"/>
              <a:gd name="T33" fmla="*/ 2147483647 h 544"/>
              <a:gd name="T34" fmla="*/ 2147483647 w 288"/>
              <a:gd name="T35" fmla="*/ 2147483647 h 544"/>
              <a:gd name="T36" fmla="*/ 2147483647 w 288"/>
              <a:gd name="T37" fmla="*/ 2147483647 h 544"/>
              <a:gd name="T38" fmla="*/ 2147483647 w 288"/>
              <a:gd name="T39" fmla="*/ 2147483647 h 544"/>
              <a:gd name="T40" fmla="*/ 2147483647 w 288"/>
              <a:gd name="T41" fmla="*/ 2147483647 h 544"/>
              <a:gd name="T42" fmla="*/ 2147483647 w 288"/>
              <a:gd name="T43" fmla="*/ 2147483647 h 544"/>
              <a:gd name="T44" fmla="*/ 2147483647 w 288"/>
              <a:gd name="T45" fmla="*/ 2147483647 h 54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544">
                <a:moveTo>
                  <a:pt x="104" y="52"/>
                </a:moveTo>
                <a:lnTo>
                  <a:pt x="0" y="52"/>
                </a:lnTo>
                <a:lnTo>
                  <a:pt x="0" y="0"/>
                </a:lnTo>
                <a:lnTo>
                  <a:pt x="288" y="0"/>
                </a:lnTo>
                <a:lnTo>
                  <a:pt x="288" y="54"/>
                </a:lnTo>
                <a:lnTo>
                  <a:pt x="194" y="54"/>
                </a:lnTo>
                <a:lnTo>
                  <a:pt x="180" y="70"/>
                </a:lnTo>
                <a:lnTo>
                  <a:pt x="172" y="82"/>
                </a:lnTo>
                <a:lnTo>
                  <a:pt x="170" y="444"/>
                </a:lnTo>
                <a:lnTo>
                  <a:pt x="178" y="466"/>
                </a:lnTo>
                <a:lnTo>
                  <a:pt x="194" y="480"/>
                </a:lnTo>
                <a:lnTo>
                  <a:pt x="208" y="488"/>
                </a:lnTo>
                <a:lnTo>
                  <a:pt x="286" y="488"/>
                </a:lnTo>
                <a:lnTo>
                  <a:pt x="286" y="544"/>
                </a:lnTo>
                <a:lnTo>
                  <a:pt x="2" y="544"/>
                </a:lnTo>
                <a:lnTo>
                  <a:pt x="2" y="486"/>
                </a:lnTo>
                <a:lnTo>
                  <a:pt x="106" y="486"/>
                </a:lnTo>
                <a:lnTo>
                  <a:pt x="116" y="474"/>
                </a:lnTo>
                <a:lnTo>
                  <a:pt x="124" y="460"/>
                </a:lnTo>
                <a:lnTo>
                  <a:pt x="130" y="450"/>
                </a:lnTo>
                <a:lnTo>
                  <a:pt x="130" y="84"/>
                </a:lnTo>
                <a:lnTo>
                  <a:pt x="118" y="68"/>
                </a:lnTo>
                <a:lnTo>
                  <a:pt x="104" y="52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5" name="TextBox 84"/>
          <p:cNvSpPr txBox="1">
            <a:spLocks noChangeArrowheads="1"/>
          </p:cNvSpPr>
          <p:nvPr/>
        </p:nvSpPr>
        <p:spPr bwMode="auto">
          <a:xfrm>
            <a:off x="493713" y="274638"/>
            <a:ext cx="3914775" cy="3619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/>
              <a:t>Computing M</a:t>
            </a:r>
            <a:r>
              <a:rPr lang="en-US" altLang="en-US" sz="1600" b="1" baseline="-25000"/>
              <a:t>n</a:t>
            </a:r>
            <a:r>
              <a:rPr lang="en-US" altLang="en-US" sz="1600" b="1"/>
              <a:t> of a Fully Composite Beam</a:t>
            </a:r>
          </a:p>
        </p:txBody>
      </p:sp>
      <p:sp>
        <p:nvSpPr>
          <p:cNvPr id="5126" name="TextBox 84"/>
          <p:cNvSpPr txBox="1">
            <a:spLocks noChangeArrowheads="1"/>
          </p:cNvSpPr>
          <p:nvPr/>
        </p:nvSpPr>
        <p:spPr bwMode="auto">
          <a:xfrm>
            <a:off x="500063" y="682625"/>
            <a:ext cx="45735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Case 2b)  Plastic Neutral Axis in the Steel Beam Web</a:t>
            </a:r>
          </a:p>
        </p:txBody>
      </p:sp>
      <p:sp>
        <p:nvSpPr>
          <p:cNvPr id="5127" name="TextBox 112"/>
          <p:cNvSpPr txBox="1">
            <a:spLocks noChangeArrowheads="1"/>
          </p:cNvSpPr>
          <p:nvPr/>
        </p:nvSpPr>
        <p:spPr bwMode="auto">
          <a:xfrm>
            <a:off x="3633788" y="14255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5128" name="TextBox 112"/>
          <p:cNvSpPr txBox="1">
            <a:spLocks noChangeArrowheads="1"/>
          </p:cNvSpPr>
          <p:nvPr/>
        </p:nvSpPr>
        <p:spPr bwMode="auto">
          <a:xfrm>
            <a:off x="1806575" y="2008188"/>
            <a:ext cx="5889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PNA</a:t>
            </a:r>
          </a:p>
        </p:txBody>
      </p:sp>
      <p:sp>
        <p:nvSpPr>
          <p:cNvPr id="5129" name="TextBox 112"/>
          <p:cNvSpPr txBox="1">
            <a:spLocks noChangeArrowheads="1"/>
          </p:cNvSpPr>
          <p:nvPr/>
        </p:nvSpPr>
        <p:spPr bwMode="auto">
          <a:xfrm>
            <a:off x="3659188" y="2462213"/>
            <a:ext cx="3508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5130" name="TextBox 112"/>
          <p:cNvSpPr txBox="1">
            <a:spLocks noChangeArrowheads="1"/>
          </p:cNvSpPr>
          <p:nvPr/>
        </p:nvSpPr>
        <p:spPr bwMode="auto">
          <a:xfrm>
            <a:off x="2822575" y="293370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5131" name="TextBox 112"/>
          <p:cNvSpPr txBox="1">
            <a:spLocks noChangeArrowheads="1"/>
          </p:cNvSpPr>
          <p:nvPr/>
        </p:nvSpPr>
        <p:spPr bwMode="auto">
          <a:xfrm>
            <a:off x="337661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5132" name="Line 11"/>
          <p:cNvSpPr>
            <a:spLocks noChangeShapeType="1"/>
          </p:cNvSpPr>
          <p:nvPr/>
        </p:nvSpPr>
        <p:spPr bwMode="auto">
          <a:xfrm>
            <a:off x="1568450" y="2200275"/>
            <a:ext cx="0" cy="574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3" name="Line 12"/>
          <p:cNvSpPr>
            <a:spLocks noChangeShapeType="1"/>
          </p:cNvSpPr>
          <p:nvPr/>
        </p:nvSpPr>
        <p:spPr bwMode="auto">
          <a:xfrm>
            <a:off x="1631950" y="2208213"/>
            <a:ext cx="0" cy="561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4" name="Arc 13"/>
          <p:cNvSpPr>
            <a:spLocks/>
          </p:cNvSpPr>
          <p:nvPr/>
        </p:nvSpPr>
        <p:spPr bwMode="auto">
          <a:xfrm flipV="1">
            <a:off x="1481138" y="2749550"/>
            <a:ext cx="88900" cy="92075"/>
          </a:xfrm>
          <a:custGeom>
            <a:avLst/>
            <a:gdLst>
              <a:gd name="T0" fmla="*/ 12368043 w 21170"/>
              <a:gd name="T1" fmla="*/ 0 h 19413"/>
              <a:gd name="T2" fmla="*/ 27645536 w 21170"/>
              <a:gd name="T3" fmla="*/ 36298229 h 19413"/>
              <a:gd name="T4" fmla="*/ 0 w 21170"/>
              <a:gd name="T5" fmla="*/ 46594906 h 194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170" h="19413" fill="none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</a:path>
              <a:path w="21170" h="19413" stroke="0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  <a:lnTo>
                  <a:pt x="0" y="19413"/>
                </a:lnTo>
                <a:lnTo>
                  <a:pt x="947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5" name="Arc 14"/>
          <p:cNvSpPr>
            <a:spLocks/>
          </p:cNvSpPr>
          <p:nvPr/>
        </p:nvSpPr>
        <p:spPr bwMode="auto">
          <a:xfrm flipH="1" flipV="1">
            <a:off x="1630363" y="2736850"/>
            <a:ext cx="66675" cy="106363"/>
          </a:xfrm>
          <a:custGeom>
            <a:avLst/>
            <a:gdLst>
              <a:gd name="T0" fmla="*/ 519324 w 20742"/>
              <a:gd name="T1" fmla="*/ 0 h 21547"/>
              <a:gd name="T2" fmla="*/ 7118882 w 20742"/>
              <a:gd name="T3" fmla="*/ 45492497 h 21547"/>
              <a:gd name="T4" fmla="*/ 0 w 20742"/>
              <a:gd name="T5" fmla="*/ 63154649 h 2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42" h="21547" fill="none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</a:path>
              <a:path w="20742" h="21547" stroke="0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  <a:lnTo>
                  <a:pt x="0" y="21547"/>
                </a:lnTo>
                <a:lnTo>
                  <a:pt x="1512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6" name="Arc 15"/>
          <p:cNvSpPr>
            <a:spLocks/>
          </p:cNvSpPr>
          <p:nvPr/>
        </p:nvSpPr>
        <p:spPr bwMode="auto">
          <a:xfrm>
            <a:off x="1485900" y="2149475"/>
            <a:ext cx="84138" cy="79375"/>
          </a:xfrm>
          <a:custGeom>
            <a:avLst/>
            <a:gdLst>
              <a:gd name="T0" fmla="*/ 8362159 w 20508"/>
              <a:gd name="T1" fmla="*/ 0 h 20367"/>
              <a:gd name="T2" fmla="*/ 23837861 w 20508"/>
              <a:gd name="T3" fmla="*/ 12214517 h 20367"/>
              <a:gd name="T4" fmla="*/ 0 w 20508"/>
              <a:gd name="T5" fmla="*/ 18310932 h 203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508" h="20367" fill="none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</a:path>
              <a:path w="20508" h="20367" stroke="0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  <a:lnTo>
                  <a:pt x="0" y="20367"/>
                </a:lnTo>
                <a:lnTo>
                  <a:pt x="7193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7" name="Arc 16"/>
          <p:cNvSpPr>
            <a:spLocks/>
          </p:cNvSpPr>
          <p:nvPr/>
        </p:nvSpPr>
        <p:spPr bwMode="auto">
          <a:xfrm flipH="1">
            <a:off x="1630363" y="2149475"/>
            <a:ext cx="80962" cy="87313"/>
          </a:xfrm>
          <a:custGeom>
            <a:avLst/>
            <a:gdLst>
              <a:gd name="T0" fmla="*/ 8739534 w 21085"/>
              <a:gd name="T1" fmla="*/ 0 h 18893"/>
              <a:gd name="T2" fmla="*/ 17599952 w 21085"/>
              <a:gd name="T3" fmla="*/ 29945646 h 18893"/>
              <a:gd name="T4" fmla="*/ 0 w 21085"/>
              <a:gd name="T5" fmla="*/ 39828167 h 1889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085" h="18893" fill="none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</a:path>
              <a:path w="21085" h="18893" stroke="0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  <a:lnTo>
                  <a:pt x="0" y="18893"/>
                </a:lnTo>
                <a:lnTo>
                  <a:pt x="10469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8" name="Line 17"/>
          <p:cNvSpPr>
            <a:spLocks noChangeShapeType="1"/>
          </p:cNvSpPr>
          <p:nvPr/>
        </p:nvSpPr>
        <p:spPr bwMode="auto">
          <a:xfrm>
            <a:off x="1600200" y="1257300"/>
            <a:ext cx="0" cy="19240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9" name="Rectangle 18" descr="Light downward diagonal"/>
          <p:cNvSpPr>
            <a:spLocks noChangeArrowheads="1"/>
          </p:cNvSpPr>
          <p:nvPr/>
        </p:nvSpPr>
        <p:spPr bwMode="auto">
          <a:xfrm>
            <a:off x="873125" y="1543050"/>
            <a:ext cx="1479550" cy="285750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5140" name="Line 19"/>
          <p:cNvSpPr>
            <a:spLocks noChangeShapeType="1"/>
          </p:cNvSpPr>
          <p:nvPr/>
        </p:nvSpPr>
        <p:spPr bwMode="auto">
          <a:xfrm flipH="1">
            <a:off x="387350" y="153670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1" name="Line 20"/>
          <p:cNvSpPr>
            <a:spLocks noChangeShapeType="1"/>
          </p:cNvSpPr>
          <p:nvPr/>
        </p:nvSpPr>
        <p:spPr bwMode="auto">
          <a:xfrm flipH="1">
            <a:off x="381000" y="182245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2" name="Line 21"/>
          <p:cNvSpPr>
            <a:spLocks noChangeShapeType="1"/>
          </p:cNvSpPr>
          <p:nvPr/>
        </p:nvSpPr>
        <p:spPr bwMode="auto">
          <a:xfrm flipH="1">
            <a:off x="387350" y="2063750"/>
            <a:ext cx="895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3" name="Line 22"/>
          <p:cNvSpPr>
            <a:spLocks noChangeShapeType="1"/>
          </p:cNvSpPr>
          <p:nvPr/>
        </p:nvSpPr>
        <p:spPr bwMode="auto">
          <a:xfrm>
            <a:off x="514350" y="1524000"/>
            <a:ext cx="0" cy="311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4" name="Line 23"/>
          <p:cNvSpPr>
            <a:spLocks noChangeShapeType="1"/>
          </p:cNvSpPr>
          <p:nvPr/>
        </p:nvSpPr>
        <p:spPr bwMode="auto">
          <a:xfrm>
            <a:off x="514350" y="1797050"/>
            <a:ext cx="0" cy="285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5" name="Line 24"/>
          <p:cNvSpPr>
            <a:spLocks noChangeShapeType="1"/>
          </p:cNvSpPr>
          <p:nvPr/>
        </p:nvSpPr>
        <p:spPr bwMode="auto">
          <a:xfrm flipH="1">
            <a:off x="384175" y="2927350"/>
            <a:ext cx="946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6" name="Line 25"/>
          <p:cNvSpPr>
            <a:spLocks noChangeShapeType="1"/>
          </p:cNvSpPr>
          <p:nvPr/>
        </p:nvSpPr>
        <p:spPr bwMode="auto">
          <a:xfrm>
            <a:off x="514350" y="2047875"/>
            <a:ext cx="0" cy="892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7" name="TextBox 112"/>
          <p:cNvSpPr txBox="1">
            <a:spLocks noChangeArrowheads="1"/>
          </p:cNvSpPr>
          <p:nvPr/>
        </p:nvSpPr>
        <p:spPr bwMode="auto">
          <a:xfrm>
            <a:off x="225425" y="1479550"/>
            <a:ext cx="3032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5148" name="TextBox 112"/>
          <p:cNvSpPr txBox="1">
            <a:spLocks noChangeArrowheads="1"/>
          </p:cNvSpPr>
          <p:nvPr/>
        </p:nvSpPr>
        <p:spPr bwMode="auto">
          <a:xfrm>
            <a:off x="195263" y="1751013"/>
            <a:ext cx="33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h</a:t>
            </a:r>
            <a:r>
              <a:rPr lang="en-US" altLang="en-US" sz="1600" i="1" baseline="-25000"/>
              <a:t>r</a:t>
            </a:r>
          </a:p>
        </p:txBody>
      </p:sp>
      <p:sp>
        <p:nvSpPr>
          <p:cNvPr id="5149" name="TextBox 112"/>
          <p:cNvSpPr txBox="1">
            <a:spLocks noChangeArrowheads="1"/>
          </p:cNvSpPr>
          <p:nvPr/>
        </p:nvSpPr>
        <p:spPr bwMode="auto">
          <a:xfrm>
            <a:off x="217488" y="2274888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</a:t>
            </a:r>
            <a:endParaRPr lang="en-US" altLang="en-US" sz="1600" i="1" baseline="-25000"/>
          </a:p>
        </p:txBody>
      </p:sp>
      <p:sp>
        <p:nvSpPr>
          <p:cNvPr id="5150" name="Line 29"/>
          <p:cNvSpPr>
            <a:spLocks noChangeShapeType="1"/>
          </p:cNvSpPr>
          <p:nvPr/>
        </p:nvSpPr>
        <p:spPr bwMode="auto">
          <a:xfrm flipV="1">
            <a:off x="866775" y="1323975"/>
            <a:ext cx="0" cy="184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1" name="Line 30"/>
          <p:cNvSpPr>
            <a:spLocks noChangeShapeType="1"/>
          </p:cNvSpPr>
          <p:nvPr/>
        </p:nvSpPr>
        <p:spPr bwMode="auto">
          <a:xfrm flipV="1">
            <a:off x="2349500" y="1320800"/>
            <a:ext cx="0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2" name="Line 31"/>
          <p:cNvSpPr>
            <a:spLocks noChangeShapeType="1"/>
          </p:cNvSpPr>
          <p:nvPr/>
        </p:nvSpPr>
        <p:spPr bwMode="auto">
          <a:xfrm>
            <a:off x="866775" y="1406525"/>
            <a:ext cx="148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3" name="TextBox 112"/>
          <p:cNvSpPr txBox="1">
            <a:spLocks noChangeArrowheads="1"/>
          </p:cNvSpPr>
          <p:nvPr/>
        </p:nvSpPr>
        <p:spPr bwMode="auto">
          <a:xfrm>
            <a:off x="1395413" y="1096963"/>
            <a:ext cx="347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</a:p>
        </p:txBody>
      </p:sp>
      <p:sp>
        <p:nvSpPr>
          <p:cNvPr id="5154" name="Line 33"/>
          <p:cNvSpPr>
            <a:spLocks noChangeShapeType="1"/>
          </p:cNvSpPr>
          <p:nvPr/>
        </p:nvSpPr>
        <p:spPr bwMode="auto">
          <a:xfrm>
            <a:off x="1933575" y="2933700"/>
            <a:ext cx="278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5" name="Line 34"/>
          <p:cNvSpPr>
            <a:spLocks noChangeShapeType="1"/>
          </p:cNvSpPr>
          <p:nvPr/>
        </p:nvSpPr>
        <p:spPr bwMode="auto">
          <a:xfrm>
            <a:off x="1885950" y="2057400"/>
            <a:ext cx="2874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6" name="Line 35"/>
          <p:cNvSpPr>
            <a:spLocks noChangeShapeType="1"/>
          </p:cNvSpPr>
          <p:nvPr/>
        </p:nvSpPr>
        <p:spPr bwMode="auto">
          <a:xfrm>
            <a:off x="2547938" y="1533525"/>
            <a:ext cx="2482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7" name="Line 36"/>
          <p:cNvSpPr>
            <a:spLocks noChangeShapeType="1"/>
          </p:cNvSpPr>
          <p:nvPr/>
        </p:nvSpPr>
        <p:spPr bwMode="auto">
          <a:xfrm>
            <a:off x="2840038" y="1831975"/>
            <a:ext cx="21828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8" name="Line 37"/>
          <p:cNvSpPr>
            <a:spLocks noChangeShapeType="1"/>
          </p:cNvSpPr>
          <p:nvPr/>
        </p:nvSpPr>
        <p:spPr bwMode="auto">
          <a:xfrm>
            <a:off x="3138488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9" name="Line 38"/>
          <p:cNvSpPr>
            <a:spLocks noChangeShapeType="1"/>
          </p:cNvSpPr>
          <p:nvPr/>
        </p:nvSpPr>
        <p:spPr bwMode="auto">
          <a:xfrm>
            <a:off x="2895600" y="2278063"/>
            <a:ext cx="0" cy="665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0" name="Line 39"/>
          <p:cNvSpPr>
            <a:spLocks noChangeShapeType="1"/>
          </p:cNvSpPr>
          <p:nvPr/>
        </p:nvSpPr>
        <p:spPr bwMode="auto">
          <a:xfrm>
            <a:off x="2889250" y="2930525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1" name="Line 40"/>
          <p:cNvSpPr>
            <a:spLocks noChangeShapeType="1"/>
          </p:cNvSpPr>
          <p:nvPr/>
        </p:nvSpPr>
        <p:spPr bwMode="auto">
          <a:xfrm>
            <a:off x="2890838" y="27717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2" name="Line 41"/>
          <p:cNvSpPr>
            <a:spLocks noChangeShapeType="1"/>
          </p:cNvSpPr>
          <p:nvPr/>
        </p:nvSpPr>
        <p:spPr bwMode="auto">
          <a:xfrm>
            <a:off x="2889250" y="28511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3" name="Line 42"/>
          <p:cNvSpPr>
            <a:spLocks noChangeShapeType="1"/>
          </p:cNvSpPr>
          <p:nvPr/>
        </p:nvSpPr>
        <p:spPr bwMode="auto">
          <a:xfrm>
            <a:off x="2890838" y="26812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4" name="Line 43"/>
          <p:cNvSpPr>
            <a:spLocks noChangeShapeType="1"/>
          </p:cNvSpPr>
          <p:nvPr/>
        </p:nvSpPr>
        <p:spPr bwMode="auto">
          <a:xfrm>
            <a:off x="2890838" y="25955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5" name="Line 44"/>
          <p:cNvSpPr>
            <a:spLocks noChangeShapeType="1"/>
          </p:cNvSpPr>
          <p:nvPr/>
        </p:nvSpPr>
        <p:spPr bwMode="auto">
          <a:xfrm>
            <a:off x="2890838" y="25146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6" name="Line 45"/>
          <p:cNvSpPr>
            <a:spLocks noChangeShapeType="1"/>
          </p:cNvSpPr>
          <p:nvPr/>
        </p:nvSpPr>
        <p:spPr bwMode="auto">
          <a:xfrm>
            <a:off x="2890838" y="2433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7" name="Line 46"/>
          <p:cNvSpPr>
            <a:spLocks noChangeShapeType="1"/>
          </p:cNvSpPr>
          <p:nvPr/>
        </p:nvSpPr>
        <p:spPr bwMode="auto">
          <a:xfrm>
            <a:off x="2887663" y="23526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8" name="Line 47"/>
          <p:cNvSpPr>
            <a:spLocks noChangeShapeType="1"/>
          </p:cNvSpPr>
          <p:nvPr/>
        </p:nvSpPr>
        <p:spPr bwMode="auto">
          <a:xfrm>
            <a:off x="3138488" y="2201863"/>
            <a:ext cx="2492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9" name="Line 48"/>
          <p:cNvSpPr>
            <a:spLocks noChangeShapeType="1"/>
          </p:cNvSpPr>
          <p:nvPr/>
        </p:nvSpPr>
        <p:spPr bwMode="auto">
          <a:xfrm>
            <a:off x="3219450" y="2590800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0" name="Line 49"/>
          <p:cNvSpPr>
            <a:spLocks noChangeShapeType="1"/>
          </p:cNvSpPr>
          <p:nvPr/>
        </p:nvSpPr>
        <p:spPr bwMode="auto">
          <a:xfrm>
            <a:off x="457200" y="2886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" name="Line 50"/>
          <p:cNvSpPr>
            <a:spLocks noChangeShapeType="1"/>
          </p:cNvSpPr>
          <p:nvPr/>
        </p:nvSpPr>
        <p:spPr bwMode="auto">
          <a:xfrm>
            <a:off x="452438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2" name="Line 51"/>
          <p:cNvSpPr>
            <a:spLocks noChangeShapeType="1"/>
          </p:cNvSpPr>
          <p:nvPr/>
        </p:nvSpPr>
        <p:spPr bwMode="auto">
          <a:xfrm>
            <a:off x="457200" y="17716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3" name="Line 52"/>
          <p:cNvSpPr>
            <a:spLocks noChangeShapeType="1"/>
          </p:cNvSpPr>
          <p:nvPr/>
        </p:nvSpPr>
        <p:spPr bwMode="auto">
          <a:xfrm>
            <a:off x="461963" y="1495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4" name="Line 53"/>
          <p:cNvSpPr>
            <a:spLocks noChangeShapeType="1"/>
          </p:cNvSpPr>
          <p:nvPr/>
        </p:nvSpPr>
        <p:spPr bwMode="auto">
          <a:xfrm>
            <a:off x="2900363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5" name="Line 54"/>
          <p:cNvSpPr>
            <a:spLocks noChangeShapeType="1"/>
          </p:cNvSpPr>
          <p:nvPr/>
        </p:nvSpPr>
        <p:spPr bwMode="auto">
          <a:xfrm>
            <a:off x="3138488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6" name="Line 55"/>
          <p:cNvSpPr>
            <a:spLocks noChangeShapeType="1"/>
          </p:cNvSpPr>
          <p:nvPr/>
        </p:nvSpPr>
        <p:spPr bwMode="auto">
          <a:xfrm>
            <a:off x="2900363" y="3295650"/>
            <a:ext cx="2381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7" name="Line 56"/>
          <p:cNvSpPr>
            <a:spLocks noChangeShapeType="1"/>
          </p:cNvSpPr>
          <p:nvPr/>
        </p:nvSpPr>
        <p:spPr bwMode="auto">
          <a:xfrm>
            <a:off x="3081338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8" name="Line 57"/>
          <p:cNvSpPr>
            <a:spLocks noChangeShapeType="1"/>
          </p:cNvSpPr>
          <p:nvPr/>
        </p:nvSpPr>
        <p:spPr bwMode="auto">
          <a:xfrm>
            <a:off x="2843213" y="32432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9" name="Line 58"/>
          <p:cNvSpPr>
            <a:spLocks noChangeShapeType="1"/>
          </p:cNvSpPr>
          <p:nvPr/>
        </p:nvSpPr>
        <p:spPr bwMode="auto">
          <a:xfrm>
            <a:off x="3309938" y="1528763"/>
            <a:ext cx="0" cy="298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0" name="Line 59"/>
          <p:cNvSpPr>
            <a:spLocks noChangeShapeType="1"/>
          </p:cNvSpPr>
          <p:nvPr/>
        </p:nvSpPr>
        <p:spPr bwMode="auto">
          <a:xfrm flipH="1">
            <a:off x="3135313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1" name="Line 60"/>
          <p:cNvSpPr>
            <a:spLocks noChangeShapeType="1"/>
          </p:cNvSpPr>
          <p:nvPr/>
        </p:nvSpPr>
        <p:spPr bwMode="auto">
          <a:xfrm flipH="1">
            <a:off x="3136900" y="1828800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2" name="Line 61"/>
          <p:cNvSpPr>
            <a:spLocks noChangeShapeType="1"/>
          </p:cNvSpPr>
          <p:nvPr/>
        </p:nvSpPr>
        <p:spPr bwMode="auto">
          <a:xfrm flipH="1">
            <a:off x="3135313" y="17414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3" name="Line 62"/>
          <p:cNvSpPr>
            <a:spLocks noChangeShapeType="1"/>
          </p:cNvSpPr>
          <p:nvPr/>
        </p:nvSpPr>
        <p:spPr bwMode="auto">
          <a:xfrm flipV="1">
            <a:off x="313848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4" name="Line 63"/>
          <p:cNvSpPr>
            <a:spLocks noChangeShapeType="1"/>
          </p:cNvSpPr>
          <p:nvPr/>
        </p:nvSpPr>
        <p:spPr bwMode="auto">
          <a:xfrm flipH="1" flipV="1">
            <a:off x="330835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" name="Line 64"/>
          <p:cNvSpPr>
            <a:spLocks noChangeShapeType="1"/>
          </p:cNvSpPr>
          <p:nvPr/>
        </p:nvSpPr>
        <p:spPr bwMode="auto">
          <a:xfrm>
            <a:off x="313848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" name="Line 65"/>
          <p:cNvSpPr>
            <a:spLocks noChangeShapeType="1"/>
          </p:cNvSpPr>
          <p:nvPr/>
        </p:nvSpPr>
        <p:spPr bwMode="auto">
          <a:xfrm>
            <a:off x="309086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7" name="Line 66"/>
          <p:cNvSpPr>
            <a:spLocks noChangeShapeType="1"/>
          </p:cNvSpPr>
          <p:nvPr/>
        </p:nvSpPr>
        <p:spPr bwMode="auto">
          <a:xfrm>
            <a:off x="325278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8" name="Line 67"/>
          <p:cNvSpPr>
            <a:spLocks noChangeShapeType="1"/>
          </p:cNvSpPr>
          <p:nvPr/>
        </p:nvSpPr>
        <p:spPr bwMode="auto">
          <a:xfrm flipH="1">
            <a:off x="3327400" y="16811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9" name="Line 68"/>
          <p:cNvSpPr>
            <a:spLocks noChangeShapeType="1"/>
          </p:cNvSpPr>
          <p:nvPr/>
        </p:nvSpPr>
        <p:spPr bwMode="auto">
          <a:xfrm flipH="1" flipV="1">
            <a:off x="2484438" y="1665288"/>
            <a:ext cx="3865562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0" name="Freeform 69"/>
          <p:cNvSpPr>
            <a:spLocks/>
          </p:cNvSpPr>
          <p:nvPr/>
        </p:nvSpPr>
        <p:spPr bwMode="auto">
          <a:xfrm>
            <a:off x="1362075" y="2063750"/>
            <a:ext cx="457200" cy="88900"/>
          </a:xfrm>
          <a:custGeom>
            <a:avLst/>
            <a:gdLst>
              <a:gd name="T0" fmla="*/ 2147483647 w 288"/>
              <a:gd name="T1" fmla="*/ 2147483647 h 56"/>
              <a:gd name="T2" fmla="*/ 0 w 288"/>
              <a:gd name="T3" fmla="*/ 2147483647 h 56"/>
              <a:gd name="T4" fmla="*/ 0 w 288"/>
              <a:gd name="T5" fmla="*/ 0 h 56"/>
              <a:gd name="T6" fmla="*/ 2147483647 w 288"/>
              <a:gd name="T7" fmla="*/ 0 h 56"/>
              <a:gd name="T8" fmla="*/ 2147483647 w 288"/>
              <a:gd name="T9" fmla="*/ 2147483647 h 56"/>
              <a:gd name="T10" fmla="*/ 2147483647 w 288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6">
                <a:moveTo>
                  <a:pt x="100" y="54"/>
                </a:moveTo>
                <a:lnTo>
                  <a:pt x="0" y="54"/>
                </a:lnTo>
                <a:lnTo>
                  <a:pt x="0" y="0"/>
                </a:lnTo>
                <a:lnTo>
                  <a:pt x="288" y="0"/>
                </a:lnTo>
                <a:lnTo>
                  <a:pt x="288" y="56"/>
                </a:lnTo>
                <a:lnTo>
                  <a:pt x="190" y="5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1" name="Freeform 70"/>
          <p:cNvSpPr>
            <a:spLocks/>
          </p:cNvSpPr>
          <p:nvPr/>
        </p:nvSpPr>
        <p:spPr bwMode="auto">
          <a:xfrm>
            <a:off x="1362075" y="2838450"/>
            <a:ext cx="457200" cy="92075"/>
          </a:xfrm>
          <a:custGeom>
            <a:avLst/>
            <a:gdLst>
              <a:gd name="T0" fmla="*/ 2147483647 w 288"/>
              <a:gd name="T1" fmla="*/ 0 h 58"/>
              <a:gd name="T2" fmla="*/ 0 w 288"/>
              <a:gd name="T3" fmla="*/ 0 h 58"/>
              <a:gd name="T4" fmla="*/ 0 w 288"/>
              <a:gd name="T5" fmla="*/ 2147483647 h 58"/>
              <a:gd name="T6" fmla="*/ 2147483647 w 288"/>
              <a:gd name="T7" fmla="*/ 2147483647 h 58"/>
              <a:gd name="T8" fmla="*/ 2147483647 w 288"/>
              <a:gd name="T9" fmla="*/ 2147483647 h 58"/>
              <a:gd name="T10" fmla="*/ 2147483647 w 288"/>
              <a:gd name="T11" fmla="*/ 2147483647 h 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8">
                <a:moveTo>
                  <a:pt x="104" y="0"/>
                </a:moveTo>
                <a:lnTo>
                  <a:pt x="0" y="0"/>
                </a:lnTo>
                <a:lnTo>
                  <a:pt x="0" y="58"/>
                </a:lnTo>
                <a:lnTo>
                  <a:pt x="288" y="58"/>
                </a:lnTo>
                <a:lnTo>
                  <a:pt x="288" y="2"/>
                </a:lnTo>
                <a:lnTo>
                  <a:pt x="202" y="2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2" name="Line 71"/>
          <p:cNvSpPr>
            <a:spLocks noChangeShapeType="1"/>
          </p:cNvSpPr>
          <p:nvPr/>
        </p:nvSpPr>
        <p:spPr bwMode="auto">
          <a:xfrm flipH="1">
            <a:off x="3135313" y="162083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" name="Line 72"/>
          <p:cNvSpPr>
            <a:spLocks noChangeShapeType="1"/>
          </p:cNvSpPr>
          <p:nvPr/>
        </p:nvSpPr>
        <p:spPr bwMode="auto">
          <a:xfrm>
            <a:off x="1857375" y="2276475"/>
            <a:ext cx="28543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" name="Line 73"/>
          <p:cNvSpPr>
            <a:spLocks noChangeShapeType="1"/>
          </p:cNvSpPr>
          <p:nvPr/>
        </p:nvSpPr>
        <p:spPr bwMode="auto">
          <a:xfrm>
            <a:off x="3390900" y="2051050"/>
            <a:ext cx="0" cy="22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" name="Line 74"/>
          <p:cNvSpPr>
            <a:spLocks noChangeShapeType="1"/>
          </p:cNvSpPr>
          <p:nvPr/>
        </p:nvSpPr>
        <p:spPr bwMode="auto">
          <a:xfrm flipH="1">
            <a:off x="3140075" y="205740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6" name="Line 75"/>
          <p:cNvSpPr>
            <a:spLocks noChangeShapeType="1"/>
          </p:cNvSpPr>
          <p:nvPr/>
        </p:nvSpPr>
        <p:spPr bwMode="auto">
          <a:xfrm flipH="1">
            <a:off x="3140075" y="213360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7" name="Line 76"/>
          <p:cNvSpPr>
            <a:spLocks noChangeShapeType="1"/>
          </p:cNvSpPr>
          <p:nvPr/>
        </p:nvSpPr>
        <p:spPr bwMode="auto">
          <a:xfrm flipH="1">
            <a:off x="3403600" y="2160588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8" name="TextBox 112"/>
          <p:cNvSpPr txBox="1">
            <a:spLocks noChangeArrowheads="1"/>
          </p:cNvSpPr>
          <p:nvPr/>
        </p:nvSpPr>
        <p:spPr bwMode="auto">
          <a:xfrm>
            <a:off x="3722688" y="1920875"/>
            <a:ext cx="3730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5199" name="Line 78"/>
          <p:cNvSpPr>
            <a:spLocks noChangeShapeType="1"/>
          </p:cNvSpPr>
          <p:nvPr/>
        </p:nvSpPr>
        <p:spPr bwMode="auto">
          <a:xfrm>
            <a:off x="2887663" y="22764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0" name="Line 79"/>
          <p:cNvSpPr>
            <a:spLocks noChangeShapeType="1"/>
          </p:cNvSpPr>
          <p:nvPr/>
        </p:nvSpPr>
        <p:spPr bwMode="auto">
          <a:xfrm>
            <a:off x="3387725" y="2339975"/>
            <a:ext cx="0" cy="993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1" name="TextBox 112"/>
          <p:cNvSpPr txBox="1">
            <a:spLocks noChangeArrowheads="1"/>
          </p:cNvSpPr>
          <p:nvPr/>
        </p:nvSpPr>
        <p:spPr bwMode="auto">
          <a:xfrm>
            <a:off x="3082925" y="292417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5202" name="Line 81"/>
          <p:cNvSpPr>
            <a:spLocks noChangeShapeType="1"/>
          </p:cNvSpPr>
          <p:nvPr/>
        </p:nvSpPr>
        <p:spPr bwMode="auto">
          <a:xfrm>
            <a:off x="3122613" y="3295650"/>
            <a:ext cx="260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3" name="Line 82"/>
          <p:cNvSpPr>
            <a:spLocks noChangeShapeType="1"/>
          </p:cNvSpPr>
          <p:nvPr/>
        </p:nvSpPr>
        <p:spPr bwMode="auto">
          <a:xfrm>
            <a:off x="3328988" y="3241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4" name="TextBox 112"/>
          <p:cNvSpPr txBox="1">
            <a:spLocks noChangeArrowheads="1"/>
          </p:cNvSpPr>
          <p:nvPr/>
        </p:nvSpPr>
        <p:spPr bwMode="auto">
          <a:xfrm>
            <a:off x="4756150" y="295592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5205" name="Line 84"/>
          <p:cNvSpPr>
            <a:spLocks noChangeShapeType="1"/>
          </p:cNvSpPr>
          <p:nvPr/>
        </p:nvSpPr>
        <p:spPr bwMode="auto">
          <a:xfrm>
            <a:off x="5072063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6" name="Line 85"/>
          <p:cNvSpPr>
            <a:spLocks noChangeShapeType="1"/>
          </p:cNvSpPr>
          <p:nvPr/>
        </p:nvSpPr>
        <p:spPr bwMode="auto">
          <a:xfrm>
            <a:off x="4829175" y="2481263"/>
            <a:ext cx="0" cy="461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7" name="Line 86"/>
          <p:cNvSpPr>
            <a:spLocks noChangeShapeType="1"/>
          </p:cNvSpPr>
          <p:nvPr/>
        </p:nvSpPr>
        <p:spPr bwMode="auto">
          <a:xfrm>
            <a:off x="4829175" y="29337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8" name="Line 87"/>
          <p:cNvSpPr>
            <a:spLocks noChangeShapeType="1"/>
          </p:cNvSpPr>
          <p:nvPr/>
        </p:nvSpPr>
        <p:spPr bwMode="auto">
          <a:xfrm>
            <a:off x="5070475" y="2058988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9" name="Line 88"/>
          <p:cNvSpPr>
            <a:spLocks noChangeShapeType="1"/>
          </p:cNvSpPr>
          <p:nvPr/>
        </p:nvSpPr>
        <p:spPr bwMode="auto">
          <a:xfrm>
            <a:off x="4824413" y="27495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0" name="Line 89"/>
          <p:cNvSpPr>
            <a:spLocks noChangeShapeType="1"/>
          </p:cNvSpPr>
          <p:nvPr/>
        </p:nvSpPr>
        <p:spPr bwMode="auto">
          <a:xfrm>
            <a:off x="4829175" y="28384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1" name="Line 90"/>
          <p:cNvSpPr>
            <a:spLocks noChangeShapeType="1"/>
          </p:cNvSpPr>
          <p:nvPr/>
        </p:nvSpPr>
        <p:spPr bwMode="auto">
          <a:xfrm>
            <a:off x="4824413" y="26622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2" name="Line 91"/>
          <p:cNvSpPr>
            <a:spLocks noChangeShapeType="1"/>
          </p:cNvSpPr>
          <p:nvPr/>
        </p:nvSpPr>
        <p:spPr bwMode="auto">
          <a:xfrm>
            <a:off x="4830763" y="25733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3" name="Line 93"/>
          <p:cNvSpPr>
            <a:spLocks noChangeShapeType="1"/>
          </p:cNvSpPr>
          <p:nvPr/>
        </p:nvSpPr>
        <p:spPr bwMode="auto">
          <a:xfrm>
            <a:off x="5075238" y="2471738"/>
            <a:ext cx="2365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4" name="Line 94"/>
          <p:cNvSpPr>
            <a:spLocks noChangeShapeType="1"/>
          </p:cNvSpPr>
          <p:nvPr/>
        </p:nvSpPr>
        <p:spPr bwMode="auto">
          <a:xfrm>
            <a:off x="5072063" y="23749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5" name="Line 95"/>
          <p:cNvSpPr>
            <a:spLocks noChangeShapeType="1"/>
          </p:cNvSpPr>
          <p:nvPr/>
        </p:nvSpPr>
        <p:spPr bwMode="auto">
          <a:xfrm>
            <a:off x="5072063" y="22653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6" name="Line 96"/>
          <p:cNvSpPr>
            <a:spLocks noChangeShapeType="1"/>
          </p:cNvSpPr>
          <p:nvPr/>
        </p:nvSpPr>
        <p:spPr bwMode="auto">
          <a:xfrm>
            <a:off x="5070475" y="21653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7" name="Line 97"/>
          <p:cNvSpPr>
            <a:spLocks noChangeShapeType="1"/>
          </p:cNvSpPr>
          <p:nvPr/>
        </p:nvSpPr>
        <p:spPr bwMode="auto">
          <a:xfrm>
            <a:off x="4833938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8" name="Line 98"/>
          <p:cNvSpPr>
            <a:spLocks noChangeShapeType="1"/>
          </p:cNvSpPr>
          <p:nvPr/>
        </p:nvSpPr>
        <p:spPr bwMode="auto">
          <a:xfrm>
            <a:off x="5072063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9" name="Line 99"/>
          <p:cNvSpPr>
            <a:spLocks noChangeShapeType="1"/>
          </p:cNvSpPr>
          <p:nvPr/>
        </p:nvSpPr>
        <p:spPr bwMode="auto">
          <a:xfrm>
            <a:off x="4583113" y="3295650"/>
            <a:ext cx="7302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0" name="Line 100"/>
          <p:cNvSpPr>
            <a:spLocks noChangeShapeType="1"/>
          </p:cNvSpPr>
          <p:nvPr/>
        </p:nvSpPr>
        <p:spPr bwMode="auto">
          <a:xfrm>
            <a:off x="5014913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1" name="Line 101"/>
          <p:cNvSpPr>
            <a:spLocks noChangeShapeType="1"/>
          </p:cNvSpPr>
          <p:nvPr/>
        </p:nvSpPr>
        <p:spPr bwMode="auto">
          <a:xfrm>
            <a:off x="4776788" y="32432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" name="TextBox 112"/>
          <p:cNvSpPr txBox="1">
            <a:spLocks noChangeArrowheads="1"/>
          </p:cNvSpPr>
          <p:nvPr/>
        </p:nvSpPr>
        <p:spPr bwMode="auto">
          <a:xfrm>
            <a:off x="5576888" y="14255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5223" name="TextBox 112"/>
          <p:cNvSpPr txBox="1">
            <a:spLocks noChangeArrowheads="1"/>
          </p:cNvSpPr>
          <p:nvPr/>
        </p:nvSpPr>
        <p:spPr bwMode="auto">
          <a:xfrm>
            <a:off x="531971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5224" name="Line 104"/>
          <p:cNvSpPr>
            <a:spLocks noChangeShapeType="1"/>
          </p:cNvSpPr>
          <p:nvPr/>
        </p:nvSpPr>
        <p:spPr bwMode="auto">
          <a:xfrm>
            <a:off x="5253038" y="1528763"/>
            <a:ext cx="0" cy="298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5" name="Line 105"/>
          <p:cNvSpPr>
            <a:spLocks noChangeShapeType="1"/>
          </p:cNvSpPr>
          <p:nvPr/>
        </p:nvSpPr>
        <p:spPr bwMode="auto">
          <a:xfrm flipH="1">
            <a:off x="5075238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6" name="Line 106"/>
          <p:cNvSpPr>
            <a:spLocks noChangeShapeType="1"/>
          </p:cNvSpPr>
          <p:nvPr/>
        </p:nvSpPr>
        <p:spPr bwMode="auto">
          <a:xfrm flipH="1">
            <a:off x="5076825" y="1825625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7" name="Line 107"/>
          <p:cNvSpPr>
            <a:spLocks noChangeShapeType="1"/>
          </p:cNvSpPr>
          <p:nvPr/>
        </p:nvSpPr>
        <p:spPr bwMode="auto">
          <a:xfrm flipH="1">
            <a:off x="5075238" y="17414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8" name="Line 108"/>
          <p:cNvSpPr>
            <a:spLocks noChangeShapeType="1"/>
          </p:cNvSpPr>
          <p:nvPr/>
        </p:nvSpPr>
        <p:spPr bwMode="auto">
          <a:xfrm flipV="1">
            <a:off x="508158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9" name="Line 109"/>
          <p:cNvSpPr>
            <a:spLocks noChangeShapeType="1"/>
          </p:cNvSpPr>
          <p:nvPr/>
        </p:nvSpPr>
        <p:spPr bwMode="auto">
          <a:xfrm flipH="1" flipV="1">
            <a:off x="525145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0" name="Line 110"/>
          <p:cNvSpPr>
            <a:spLocks noChangeShapeType="1"/>
          </p:cNvSpPr>
          <p:nvPr/>
        </p:nvSpPr>
        <p:spPr bwMode="auto">
          <a:xfrm>
            <a:off x="508158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1" name="Line 111"/>
          <p:cNvSpPr>
            <a:spLocks noChangeShapeType="1"/>
          </p:cNvSpPr>
          <p:nvPr/>
        </p:nvSpPr>
        <p:spPr bwMode="auto">
          <a:xfrm>
            <a:off x="503396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" name="Line 112"/>
          <p:cNvSpPr>
            <a:spLocks noChangeShapeType="1"/>
          </p:cNvSpPr>
          <p:nvPr/>
        </p:nvSpPr>
        <p:spPr bwMode="auto">
          <a:xfrm>
            <a:off x="519588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3" name="Line 113"/>
          <p:cNvSpPr>
            <a:spLocks noChangeShapeType="1"/>
          </p:cNvSpPr>
          <p:nvPr/>
        </p:nvSpPr>
        <p:spPr bwMode="auto">
          <a:xfrm flipH="1">
            <a:off x="5270500" y="16811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4" name="Line 114"/>
          <p:cNvSpPr>
            <a:spLocks noChangeShapeType="1"/>
          </p:cNvSpPr>
          <p:nvPr/>
        </p:nvSpPr>
        <p:spPr bwMode="auto">
          <a:xfrm flipH="1">
            <a:off x="5075238" y="162083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5" name="Line 116"/>
          <p:cNvSpPr>
            <a:spLocks noChangeShapeType="1"/>
          </p:cNvSpPr>
          <p:nvPr/>
        </p:nvSpPr>
        <p:spPr bwMode="auto">
          <a:xfrm flipH="1">
            <a:off x="4572000" y="2273300"/>
            <a:ext cx="4905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6" name="Line 117"/>
          <p:cNvSpPr>
            <a:spLocks noChangeShapeType="1"/>
          </p:cNvSpPr>
          <p:nvPr/>
        </p:nvSpPr>
        <p:spPr bwMode="auto">
          <a:xfrm flipH="1">
            <a:off x="4575175" y="2381250"/>
            <a:ext cx="4873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7" name="Line 119"/>
          <p:cNvSpPr>
            <a:spLocks noChangeShapeType="1"/>
          </p:cNvSpPr>
          <p:nvPr/>
        </p:nvSpPr>
        <p:spPr bwMode="auto">
          <a:xfrm flipH="1">
            <a:off x="5378450" y="2262188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8" name="TextBox 112"/>
          <p:cNvSpPr txBox="1">
            <a:spLocks noChangeArrowheads="1"/>
          </p:cNvSpPr>
          <p:nvPr/>
        </p:nvSpPr>
        <p:spPr bwMode="auto">
          <a:xfrm>
            <a:off x="5795963" y="2044700"/>
            <a:ext cx="4556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T/2</a:t>
            </a:r>
            <a:endParaRPr lang="en-US" altLang="en-US" sz="1600" i="1" baseline="-25000"/>
          </a:p>
        </p:txBody>
      </p:sp>
      <p:sp>
        <p:nvSpPr>
          <p:cNvPr id="5239" name="TextBox 4"/>
          <p:cNvSpPr txBox="1">
            <a:spLocks noChangeArrowheads="1"/>
          </p:cNvSpPr>
          <p:nvPr/>
        </p:nvSpPr>
        <p:spPr bwMode="auto">
          <a:xfrm>
            <a:off x="4495800" y="3375025"/>
            <a:ext cx="14589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Equivalent stress distribution.</a:t>
            </a:r>
          </a:p>
        </p:txBody>
      </p:sp>
      <p:sp>
        <p:nvSpPr>
          <p:cNvPr id="5240" name="Line 124"/>
          <p:cNvSpPr>
            <a:spLocks noChangeShapeType="1"/>
          </p:cNvSpPr>
          <p:nvPr/>
        </p:nvSpPr>
        <p:spPr bwMode="auto">
          <a:xfrm>
            <a:off x="5311775" y="2501900"/>
            <a:ext cx="3175" cy="860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1" name="Line 125"/>
          <p:cNvSpPr>
            <a:spLocks noChangeShapeType="1"/>
          </p:cNvSpPr>
          <p:nvPr/>
        </p:nvSpPr>
        <p:spPr bwMode="auto">
          <a:xfrm>
            <a:off x="5262563" y="32480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2" name="TextBox 112"/>
          <p:cNvSpPr txBox="1">
            <a:spLocks noChangeArrowheads="1"/>
          </p:cNvSpPr>
          <p:nvPr/>
        </p:nvSpPr>
        <p:spPr bwMode="auto">
          <a:xfrm>
            <a:off x="5013325" y="2952750"/>
            <a:ext cx="3698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5243" name="TextBox 112"/>
          <p:cNvSpPr txBox="1">
            <a:spLocks noChangeArrowheads="1"/>
          </p:cNvSpPr>
          <p:nvPr/>
        </p:nvSpPr>
        <p:spPr bwMode="auto">
          <a:xfrm>
            <a:off x="5824538" y="2544763"/>
            <a:ext cx="4556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T/2</a:t>
            </a:r>
            <a:endParaRPr lang="en-US" altLang="en-US" sz="1600" i="1" baseline="-25000"/>
          </a:p>
        </p:txBody>
      </p:sp>
      <p:sp>
        <p:nvSpPr>
          <p:cNvPr id="5244" name="Line 129"/>
          <p:cNvSpPr>
            <a:spLocks noChangeShapeType="1"/>
          </p:cNvSpPr>
          <p:nvPr/>
        </p:nvSpPr>
        <p:spPr bwMode="auto">
          <a:xfrm>
            <a:off x="3138488" y="2274888"/>
            <a:ext cx="2555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5" name="Line 130"/>
          <p:cNvSpPr>
            <a:spLocks noChangeShapeType="1"/>
          </p:cNvSpPr>
          <p:nvPr/>
        </p:nvSpPr>
        <p:spPr bwMode="auto">
          <a:xfrm>
            <a:off x="2638425" y="1562100"/>
            <a:ext cx="0" cy="828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6" name="Line 131"/>
          <p:cNvSpPr>
            <a:spLocks noChangeShapeType="1"/>
          </p:cNvSpPr>
          <p:nvPr/>
        </p:nvSpPr>
        <p:spPr bwMode="auto">
          <a:xfrm>
            <a:off x="82073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7" name="Line 132"/>
          <p:cNvSpPr>
            <a:spLocks noChangeShapeType="1"/>
          </p:cNvSpPr>
          <p:nvPr/>
        </p:nvSpPr>
        <p:spPr bwMode="auto">
          <a:xfrm>
            <a:off x="2287588" y="13493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8" name="Line 134"/>
          <p:cNvSpPr>
            <a:spLocks noChangeShapeType="1"/>
          </p:cNvSpPr>
          <p:nvPr/>
        </p:nvSpPr>
        <p:spPr bwMode="auto">
          <a:xfrm>
            <a:off x="2573338" y="2003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9" name="Line 136"/>
          <p:cNvSpPr>
            <a:spLocks noChangeShapeType="1"/>
          </p:cNvSpPr>
          <p:nvPr/>
        </p:nvSpPr>
        <p:spPr bwMode="auto">
          <a:xfrm>
            <a:off x="2579688" y="2225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0" name="TextBox 112"/>
          <p:cNvSpPr txBox="1">
            <a:spLocks noChangeArrowheads="1"/>
          </p:cNvSpPr>
          <p:nvPr/>
        </p:nvSpPr>
        <p:spPr bwMode="auto">
          <a:xfrm>
            <a:off x="2289175" y="1993900"/>
            <a:ext cx="3984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Y1</a:t>
            </a:r>
            <a:endParaRPr lang="en-US" altLang="en-US" sz="1600" i="1" baseline="-25000"/>
          </a:p>
        </p:txBody>
      </p:sp>
      <p:graphicFrame>
        <p:nvGraphicFramePr>
          <p:cNvPr id="5251" name="Object 140"/>
          <p:cNvGraphicFramePr>
            <a:graphicFrameLocks noChangeAspect="1"/>
          </p:cNvGraphicFramePr>
          <p:nvPr/>
        </p:nvGraphicFramePr>
        <p:xfrm>
          <a:off x="2400300" y="6234113"/>
          <a:ext cx="123190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2" name="Equation" r:id="rId3" imgW="977476" imgH="444307" progId="Equation.DSMT4">
                  <p:embed/>
                </p:oleObj>
              </mc:Choice>
              <mc:Fallback>
                <p:oleObj name="Equation" r:id="rId3" imgW="977476" imgH="444307" progId="Equation.DSMT4">
                  <p:embed/>
                  <p:pic>
                    <p:nvPicPr>
                      <p:cNvPr id="0" name="Object 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0300" y="6234113"/>
                        <a:ext cx="1231900" cy="56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52" name="Line 141"/>
          <p:cNvSpPr>
            <a:spLocks noChangeShapeType="1"/>
          </p:cNvSpPr>
          <p:nvPr/>
        </p:nvSpPr>
        <p:spPr bwMode="auto">
          <a:xfrm>
            <a:off x="2578100" y="16176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" name="TextBox 112"/>
          <p:cNvSpPr txBox="1">
            <a:spLocks noChangeArrowheads="1"/>
          </p:cNvSpPr>
          <p:nvPr/>
        </p:nvSpPr>
        <p:spPr bwMode="auto">
          <a:xfrm>
            <a:off x="2297113" y="1676400"/>
            <a:ext cx="3984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Y2</a:t>
            </a:r>
            <a:endParaRPr lang="en-US" altLang="en-US" sz="1600" i="1" baseline="-25000"/>
          </a:p>
        </p:txBody>
      </p:sp>
      <p:graphicFrame>
        <p:nvGraphicFramePr>
          <p:cNvPr id="5254" name="Object 143"/>
          <p:cNvGraphicFramePr>
            <a:graphicFrameLocks noChangeAspect="1"/>
          </p:cNvGraphicFramePr>
          <p:nvPr/>
        </p:nvGraphicFramePr>
        <p:xfrm>
          <a:off x="1903413" y="7691438"/>
          <a:ext cx="3230562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3" name="Equation" r:id="rId5" imgW="2349500" imgH="787400" progId="Equation.DSMT4">
                  <p:embed/>
                </p:oleObj>
              </mc:Choice>
              <mc:Fallback>
                <p:oleObj name="Equation" r:id="rId5" imgW="2349500" imgH="787400" progId="Equation.DSMT4">
                  <p:embed/>
                  <p:pic>
                    <p:nvPicPr>
                      <p:cNvPr id="0" name="Object 1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3413" y="7691438"/>
                        <a:ext cx="3230562" cy="1082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55" name="Line 145"/>
          <p:cNvSpPr>
            <a:spLocks noChangeShapeType="1"/>
          </p:cNvSpPr>
          <p:nvPr/>
        </p:nvSpPr>
        <p:spPr bwMode="auto">
          <a:xfrm>
            <a:off x="2582863" y="24352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6" name="Line 146"/>
          <p:cNvSpPr>
            <a:spLocks noChangeShapeType="1"/>
          </p:cNvSpPr>
          <p:nvPr/>
        </p:nvSpPr>
        <p:spPr bwMode="auto">
          <a:xfrm>
            <a:off x="2632075" y="2474913"/>
            <a:ext cx="0" cy="454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7" name="Line 147"/>
          <p:cNvSpPr>
            <a:spLocks noChangeShapeType="1"/>
          </p:cNvSpPr>
          <p:nvPr/>
        </p:nvSpPr>
        <p:spPr bwMode="auto">
          <a:xfrm>
            <a:off x="2570163" y="28765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8" name="TextBox 112"/>
          <p:cNvSpPr txBox="1">
            <a:spLocks noChangeArrowheads="1"/>
          </p:cNvSpPr>
          <p:nvPr/>
        </p:nvSpPr>
        <p:spPr bwMode="auto">
          <a:xfrm>
            <a:off x="2243138" y="2493963"/>
            <a:ext cx="444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d/2</a:t>
            </a:r>
          </a:p>
        </p:txBody>
      </p:sp>
      <p:sp>
        <p:nvSpPr>
          <p:cNvPr id="5259" name="TextBox 4"/>
          <p:cNvSpPr txBox="1">
            <a:spLocks noChangeArrowheads="1"/>
          </p:cNvSpPr>
          <p:nvPr/>
        </p:nvSpPr>
        <p:spPr bwMode="auto">
          <a:xfrm>
            <a:off x="179388" y="3919538"/>
            <a:ext cx="6446837" cy="180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/>
              <a:t>					</a:t>
            </a:r>
            <a:r>
              <a:rPr lang="en-US" altLang="en-US" sz="1600" b="1" i="1"/>
              <a:t>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+ C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 = T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		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+ T/2 = T/2 + T</a:t>
            </a:r>
            <a:r>
              <a:rPr lang="en-US" altLang="en-US" sz="1600" b="1" i="1" baseline="-25000"/>
              <a:t>s1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	C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	</a:t>
            </a:r>
            <a:r>
              <a:rPr lang="en-US" altLang="en-US" sz="1400"/>
              <a:t>=	0.85</a:t>
            </a:r>
            <a:r>
              <a:rPr lang="en-US" altLang="en-US" sz="1400" i="1"/>
              <a:t>f’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b</a:t>
            </a:r>
            <a:r>
              <a:rPr lang="en-US" altLang="en-US" sz="1400" i="1" baseline="-25000"/>
              <a:t>e</a:t>
            </a:r>
            <a:r>
              <a:rPr lang="en-US" altLang="en-US" sz="1400" i="1"/>
              <a:t>t</a:t>
            </a:r>
            <a:r>
              <a:rPr lang="en-US" altLang="en-US" sz="1400" i="1" baseline="-25000"/>
              <a:t>c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	T</a:t>
            </a:r>
            <a:r>
              <a:rPr lang="en-US" altLang="en-US" sz="1400" i="1" baseline="-25000"/>
              <a:t>s1</a:t>
            </a:r>
            <a:r>
              <a:rPr lang="en-US" altLang="en-US" sz="1400" i="1"/>
              <a:t>	</a:t>
            </a:r>
            <a:r>
              <a:rPr lang="en-US" altLang="en-US" sz="1400"/>
              <a:t>=	</a:t>
            </a:r>
            <a:r>
              <a:rPr lang="en-US" altLang="en-US" sz="1400" i="1"/>
              <a:t>2t</a:t>
            </a:r>
            <a:r>
              <a:rPr lang="en-US" altLang="en-US" sz="1400" i="1" baseline="-25000"/>
              <a:t>w</a:t>
            </a:r>
            <a:r>
              <a:rPr lang="en-US" altLang="en-US" sz="1400" i="1"/>
              <a:t>F</a:t>
            </a:r>
            <a:r>
              <a:rPr lang="en-US" altLang="en-US" sz="1400" i="1" baseline="-25000"/>
              <a:t>y</a:t>
            </a:r>
            <a:r>
              <a:rPr lang="en-US" altLang="en-US" sz="1400"/>
              <a:t>(</a:t>
            </a:r>
            <a:r>
              <a:rPr lang="en-US" altLang="en-US" sz="1400" i="1"/>
              <a:t>d/2 – Y1</a:t>
            </a:r>
            <a:r>
              <a:rPr lang="en-US" altLang="en-US" sz="1400"/>
              <a:t>)</a:t>
            </a:r>
            <a:endParaRPr lang="en-US" altLang="en-US" sz="1400" baseline="-250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					</a:t>
            </a:r>
            <a:endParaRPr lang="en-US" altLang="en-US" sz="1400" i="1" baseline="-250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baseline="-25000"/>
              <a:t>					</a:t>
            </a:r>
            <a:r>
              <a:rPr lang="en-US" altLang="en-US" sz="1400" i="1"/>
              <a:t>T	=	A</a:t>
            </a:r>
            <a:r>
              <a:rPr lang="en-US" altLang="en-US" sz="1400" i="1" baseline="-25000"/>
              <a:t>s</a:t>
            </a:r>
            <a:r>
              <a:rPr lang="en-US" altLang="en-US" sz="1400" i="1"/>
              <a:t>F</a:t>
            </a:r>
            <a:r>
              <a:rPr lang="en-US" altLang="en-US" sz="1400" i="1" baseline="-25000"/>
              <a:t>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baseline="-25000"/>
              <a:t>					</a:t>
            </a:r>
          </a:p>
        </p:txBody>
      </p:sp>
      <p:sp>
        <p:nvSpPr>
          <p:cNvPr id="5260" name="TextBox 4"/>
          <p:cNvSpPr txBox="1">
            <a:spLocks noChangeArrowheads="1"/>
          </p:cNvSpPr>
          <p:nvPr/>
        </p:nvSpPr>
        <p:spPr bwMode="auto">
          <a:xfrm>
            <a:off x="1033463" y="5640388"/>
            <a:ext cx="46863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Y1</a:t>
            </a:r>
            <a:r>
              <a:rPr lang="en-US" altLang="en-US" sz="1400"/>
              <a:t> = distance from top of steel beam to the PNA in web.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Y1 </a:t>
            </a:r>
            <a:r>
              <a:rPr lang="en-US" altLang="en-US" sz="1400" i="1">
                <a:cs typeface="Times New Roman" panose="02020603050405020304" pitchFamily="18" charset="0"/>
              </a:rPr>
              <a:t>≥  t</a:t>
            </a:r>
            <a:r>
              <a:rPr lang="en-US" altLang="en-US" sz="1400" i="1" baseline="-25000">
                <a:cs typeface="Times New Roman" panose="02020603050405020304" pitchFamily="18" charset="0"/>
              </a:rPr>
              <a:t>f</a:t>
            </a:r>
            <a:r>
              <a:rPr lang="en-US" altLang="en-US" sz="1400" i="1">
                <a:cs typeface="Times New Roman" panose="02020603050405020304" pitchFamily="18" charset="0"/>
              </a:rPr>
              <a:t>, </a:t>
            </a:r>
            <a:r>
              <a:rPr lang="en-US" altLang="en-US" sz="1400">
                <a:cs typeface="Times New Roman" panose="02020603050405020304" pitchFamily="18" charset="0"/>
              </a:rPr>
              <a:t>flange thickness.</a:t>
            </a:r>
            <a:r>
              <a:rPr lang="en-US" altLang="en-US" sz="1400" b="1" i="1"/>
              <a:t>	</a:t>
            </a:r>
            <a:endParaRPr lang="en-US" altLang="en-US" sz="1400" i="1"/>
          </a:p>
        </p:txBody>
      </p:sp>
      <p:sp>
        <p:nvSpPr>
          <p:cNvPr id="5261" name="Line 152"/>
          <p:cNvSpPr>
            <a:spLocks noChangeShapeType="1"/>
          </p:cNvSpPr>
          <p:nvPr/>
        </p:nvSpPr>
        <p:spPr bwMode="auto">
          <a:xfrm>
            <a:off x="5311775" y="2054225"/>
            <a:ext cx="0" cy="425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2" name="Line 153"/>
          <p:cNvSpPr>
            <a:spLocks noChangeShapeType="1"/>
          </p:cNvSpPr>
          <p:nvPr/>
        </p:nvSpPr>
        <p:spPr bwMode="auto">
          <a:xfrm flipH="1">
            <a:off x="4581525" y="2479675"/>
            <a:ext cx="4778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3" name="Line 154"/>
          <p:cNvSpPr>
            <a:spLocks noChangeShapeType="1"/>
          </p:cNvSpPr>
          <p:nvPr/>
        </p:nvSpPr>
        <p:spPr bwMode="auto">
          <a:xfrm>
            <a:off x="4578350" y="2273300"/>
            <a:ext cx="0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4" name="Line 155"/>
          <p:cNvSpPr>
            <a:spLocks noChangeShapeType="1"/>
          </p:cNvSpPr>
          <p:nvPr/>
        </p:nvSpPr>
        <p:spPr bwMode="auto">
          <a:xfrm>
            <a:off x="4581525" y="2514600"/>
            <a:ext cx="0" cy="835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5" name="Line 156"/>
          <p:cNvSpPr>
            <a:spLocks noChangeShapeType="1"/>
          </p:cNvSpPr>
          <p:nvPr/>
        </p:nvSpPr>
        <p:spPr bwMode="auto">
          <a:xfrm>
            <a:off x="4525963" y="3240088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6" name="TextBox 112"/>
          <p:cNvSpPr txBox="1">
            <a:spLocks noChangeArrowheads="1"/>
          </p:cNvSpPr>
          <p:nvPr/>
        </p:nvSpPr>
        <p:spPr bwMode="auto">
          <a:xfrm>
            <a:off x="4505325" y="296545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5267" name="Line 163"/>
          <p:cNvSpPr>
            <a:spLocks noChangeShapeType="1"/>
          </p:cNvSpPr>
          <p:nvPr/>
        </p:nvSpPr>
        <p:spPr bwMode="auto">
          <a:xfrm flipH="1">
            <a:off x="5394325" y="27225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8" name="Line 165"/>
          <p:cNvSpPr>
            <a:spLocks noChangeShapeType="1"/>
          </p:cNvSpPr>
          <p:nvPr/>
        </p:nvSpPr>
        <p:spPr bwMode="auto">
          <a:xfrm flipH="1">
            <a:off x="4187825" y="2376488"/>
            <a:ext cx="339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9" name="TextBox 112"/>
          <p:cNvSpPr txBox="1">
            <a:spLocks noChangeArrowheads="1"/>
          </p:cNvSpPr>
          <p:nvPr/>
        </p:nvSpPr>
        <p:spPr bwMode="auto">
          <a:xfrm>
            <a:off x="4043363" y="2341563"/>
            <a:ext cx="4206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s1</a:t>
            </a:r>
          </a:p>
        </p:txBody>
      </p:sp>
      <p:sp>
        <p:nvSpPr>
          <p:cNvPr id="5270" name="TextBox 4"/>
          <p:cNvSpPr txBox="1">
            <a:spLocks noChangeArrowheads="1"/>
          </p:cNvSpPr>
          <p:nvPr/>
        </p:nvSpPr>
        <p:spPr bwMode="auto">
          <a:xfrm>
            <a:off x="533400" y="3571875"/>
            <a:ext cx="27289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For Case 2b, </a:t>
            </a:r>
            <a:r>
              <a:rPr lang="en-US" altLang="en-US" sz="1400" i="1"/>
              <a:t>A</a:t>
            </a:r>
            <a:r>
              <a:rPr lang="en-US" altLang="en-US" sz="1400" i="1" baseline="-25000"/>
              <a:t>s</a:t>
            </a:r>
            <a:r>
              <a:rPr lang="en-US" altLang="en-US" sz="1400" i="1"/>
              <a:t>F</a:t>
            </a:r>
            <a:r>
              <a:rPr lang="en-US" altLang="en-US" sz="1400" i="1" baseline="-25000"/>
              <a:t>y</a:t>
            </a:r>
            <a:r>
              <a:rPr lang="en-US" altLang="en-US" sz="1400" i="1"/>
              <a:t>  &gt;  </a:t>
            </a:r>
            <a:r>
              <a:rPr lang="en-US" altLang="en-US" sz="1400"/>
              <a:t>0.85</a:t>
            </a:r>
            <a:r>
              <a:rPr lang="en-US" altLang="en-US" sz="1400" i="1"/>
              <a:t>f’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b</a:t>
            </a:r>
            <a:r>
              <a:rPr lang="en-US" altLang="en-US" sz="1400" i="1" baseline="-25000"/>
              <a:t>e</a:t>
            </a:r>
            <a:r>
              <a:rPr lang="en-US" altLang="en-US" sz="1400" i="1"/>
              <a:t>t</a:t>
            </a:r>
            <a:r>
              <a:rPr lang="en-US" altLang="en-US" sz="1400" i="1" baseline="-25000"/>
              <a:t>c</a:t>
            </a:r>
          </a:p>
        </p:txBody>
      </p:sp>
      <p:graphicFrame>
        <p:nvGraphicFramePr>
          <p:cNvPr id="5271" name="Object 1"/>
          <p:cNvGraphicFramePr>
            <a:graphicFrameLocks noChangeAspect="1"/>
          </p:cNvGraphicFramePr>
          <p:nvPr/>
        </p:nvGraphicFramePr>
        <p:xfrm>
          <a:off x="2447925" y="6815138"/>
          <a:ext cx="985838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4" name="Equation" r:id="rId7" imgW="647700" imgH="330200" progId="Equation.DSMT4">
                  <p:embed/>
                </p:oleObj>
              </mc:Choice>
              <mc:Fallback>
                <p:oleObj name="Equation" r:id="rId7" imgW="647700" imgH="330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7925" y="6815138"/>
                        <a:ext cx="985838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</TotalTime>
  <Words>242</Words>
  <Application>Microsoft Office PowerPoint</Application>
  <PresentationFormat>On-screen Show (4:3)</PresentationFormat>
  <Paragraphs>144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Times New Roman</vt:lpstr>
      <vt:lpstr>Arial</vt:lpstr>
      <vt:lpstr>Calibri</vt:lpstr>
      <vt:lpstr>Office Theme</vt:lpstr>
      <vt:lpstr>MathType 6.0 Equation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Scott A. Civjan</dc:creator>
  <cp:lastModifiedBy>Nancy 2</cp:lastModifiedBy>
  <cp:revision>95</cp:revision>
  <cp:lastPrinted>2015-04-19T20:25:45Z</cp:lastPrinted>
  <dcterms:created xsi:type="dcterms:W3CDTF">2002-01-29T15:08:49Z</dcterms:created>
  <dcterms:modified xsi:type="dcterms:W3CDTF">2018-02-02T23:03:41Z</dcterms:modified>
</cp:coreProperties>
</file>