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63"/>
  </p:notesMasterIdLst>
  <p:handoutMasterIdLst>
    <p:handoutMasterId r:id="rId64"/>
  </p:handoutMasterIdLst>
  <p:sldIdLst>
    <p:sldId id="295" r:id="rId2"/>
    <p:sldId id="296" r:id="rId3"/>
    <p:sldId id="316" r:id="rId4"/>
    <p:sldId id="297" r:id="rId5"/>
    <p:sldId id="362" r:id="rId6"/>
    <p:sldId id="363" r:id="rId7"/>
    <p:sldId id="365" r:id="rId8"/>
    <p:sldId id="366" r:id="rId9"/>
    <p:sldId id="302" r:id="rId10"/>
    <p:sldId id="367" r:id="rId11"/>
    <p:sldId id="369" r:id="rId12"/>
    <p:sldId id="397" r:id="rId13"/>
    <p:sldId id="370" r:id="rId14"/>
    <p:sldId id="371" r:id="rId15"/>
    <p:sldId id="372" r:id="rId16"/>
    <p:sldId id="373" r:id="rId17"/>
    <p:sldId id="374" r:id="rId18"/>
    <p:sldId id="314" r:id="rId19"/>
    <p:sldId id="375" r:id="rId20"/>
    <p:sldId id="398" r:id="rId21"/>
    <p:sldId id="317" r:id="rId22"/>
    <p:sldId id="329" r:id="rId23"/>
    <p:sldId id="310" r:id="rId24"/>
    <p:sldId id="335" r:id="rId25"/>
    <p:sldId id="330" r:id="rId26"/>
    <p:sldId id="331" r:id="rId27"/>
    <p:sldId id="319" r:id="rId28"/>
    <p:sldId id="377" r:id="rId29"/>
    <p:sldId id="379" r:id="rId30"/>
    <p:sldId id="380" r:id="rId31"/>
    <p:sldId id="348" r:id="rId32"/>
    <p:sldId id="384" r:id="rId33"/>
    <p:sldId id="385" r:id="rId34"/>
    <p:sldId id="346" r:id="rId35"/>
    <p:sldId id="340" r:id="rId36"/>
    <p:sldId id="341" r:id="rId37"/>
    <p:sldId id="318" r:id="rId38"/>
    <p:sldId id="345" r:id="rId39"/>
    <p:sldId id="326" r:id="rId40"/>
    <p:sldId id="342" r:id="rId41"/>
    <p:sldId id="327" r:id="rId42"/>
    <p:sldId id="343" r:id="rId43"/>
    <p:sldId id="344" r:id="rId44"/>
    <p:sldId id="334" r:id="rId45"/>
    <p:sldId id="321" r:id="rId46"/>
    <p:sldId id="337" r:id="rId47"/>
    <p:sldId id="386" r:id="rId48"/>
    <p:sldId id="389" r:id="rId49"/>
    <p:sldId id="390" r:id="rId50"/>
    <p:sldId id="392" r:id="rId51"/>
    <p:sldId id="322" r:id="rId52"/>
    <p:sldId id="352" r:id="rId53"/>
    <p:sldId id="353" r:id="rId54"/>
    <p:sldId id="358" r:id="rId55"/>
    <p:sldId id="354" r:id="rId56"/>
    <p:sldId id="394" r:id="rId57"/>
    <p:sldId id="395" r:id="rId58"/>
    <p:sldId id="393" r:id="rId59"/>
    <p:sldId id="396" r:id="rId60"/>
    <p:sldId id="323" r:id="rId61"/>
    <p:sldId id="324" r:id="rId62"/>
  </p:sldIdLst>
  <p:sldSz cx="12192000" cy="6858000"/>
  <p:notesSz cx="7315200" cy="9601200"/>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FF"/>
    <a:srgbClr val="FF9933"/>
    <a:srgbClr val="FFFF99"/>
    <a:srgbClr val="A9CEEF"/>
    <a:srgbClr val="BBD8F3"/>
    <a:srgbClr val="A2CAEE"/>
    <a:srgbClr val="9B320E"/>
    <a:srgbClr val="96A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57" autoAdjust="0"/>
  </p:normalViewPr>
  <p:slideViewPr>
    <p:cSldViewPr snapToGrid="0">
      <p:cViewPr varScale="1">
        <p:scale>
          <a:sx n="112" d="100"/>
          <a:sy n="112" d="100"/>
        </p:scale>
        <p:origin x="516" y="96"/>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eaLnBrk="0" hangingPunct="0">
              <a:defRPr sz="1000" i="1">
                <a:cs typeface="+mn-cs"/>
              </a:defRPr>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eaLnBrk="0" hangingPunct="0">
              <a:defRPr sz="1000" i="1">
                <a:cs typeface="+mn-cs"/>
              </a:defRPr>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eaLnBrk="0" hangingPunct="0">
              <a:defRPr sz="1000" i="1">
                <a:cs typeface="+mn-cs"/>
              </a:defRPr>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eaLnBrk="0" hangingPunct="0">
              <a:defRPr sz="1000" i="1"/>
            </a:lvl1pPr>
          </a:lstStyle>
          <a:p>
            <a:fld id="{98233452-1D22-41DE-B839-D1E7A22E36EF}" type="slidenum">
              <a:rPr lang="en-US" altLang="en-US"/>
              <a:pPr/>
              <a:t>‹#›</a:t>
            </a:fld>
            <a:endParaRPr lang="en-US" altLang="en-US"/>
          </a:p>
        </p:txBody>
      </p:sp>
    </p:spTree>
    <p:extLst>
      <p:ext uri="{BB962C8B-B14F-4D97-AF65-F5344CB8AC3E}">
        <p14:creationId xmlns:p14="http://schemas.microsoft.com/office/powerpoint/2010/main" val="6884648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eaLnBrk="0" hangingPunct="0">
              <a:defRPr sz="1000" i="1">
                <a:cs typeface="+mn-cs"/>
              </a:defRPr>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eaLnBrk="0" hangingPunct="0">
              <a:defRPr sz="1000" i="1">
                <a:cs typeface="+mn-cs"/>
              </a:defRPr>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eaLnBrk="0" hangingPunct="0">
              <a:defRPr sz="1000" i="1">
                <a:cs typeface="+mn-cs"/>
              </a:defRPr>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eaLnBrk="0" hangingPunct="0">
              <a:defRPr sz="1000" i="1"/>
            </a:lvl1pPr>
          </a:lstStyle>
          <a:p>
            <a:fld id="{CB5ECD5D-8D9A-4AE2-AB25-33A79791365D}" type="slidenum">
              <a:rPr lang="en-US" altLang="en-US"/>
              <a:pPr/>
              <a:t>‹#›</a:t>
            </a:fld>
            <a:endParaRPr lang="en-US" altLang="en-US"/>
          </a:p>
        </p:txBody>
      </p:sp>
      <p:sp>
        <p:nvSpPr>
          <p:cNvPr id="2054" name="Rectangle 6"/>
          <p:cNvSpPr>
            <a:spLocks noGrp="1" noChangeArrowheads="1"/>
          </p:cNvSpPr>
          <p:nvPr>
            <p:ph type="body" sz="quarter" idx="3"/>
          </p:nvPr>
        </p:nvSpPr>
        <p:spPr bwMode="auto">
          <a:xfrm>
            <a:off x="974725" y="4560888"/>
            <a:ext cx="5364163" cy="4321175"/>
          </a:xfrm>
          <a:prstGeom prst="rect">
            <a:avLst/>
          </a:prstGeom>
          <a:noFill/>
          <a:ln w="9525">
            <a:noFill/>
            <a:miter lim="800000"/>
            <a:headEnd/>
            <a:tailEnd/>
          </a:ln>
          <a:effectLst/>
        </p:spPr>
        <p:txBody>
          <a:bodyPr vert="horz" wrap="square" lIns="95509" tIns="47755" rIns="95509" bIns="4775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5543"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840302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469900" y="727075"/>
            <a:ext cx="6373813" cy="3586163"/>
          </a:xfrm>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DE15AA8-9E75-4773-A84F-123A97BA3397}" type="slidenum">
              <a:rPr lang="en-US" altLang="en-US" sz="1000"/>
              <a:pPr/>
              <a:t>1</a:t>
            </a:fld>
            <a:endParaRPr lang="en-US" altLang="en-US" sz="1000"/>
          </a:p>
        </p:txBody>
      </p:sp>
    </p:spTree>
    <p:extLst>
      <p:ext uri="{BB962C8B-B14F-4D97-AF65-F5344CB8AC3E}">
        <p14:creationId xmlns:p14="http://schemas.microsoft.com/office/powerpoint/2010/main" val="2893002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xfrm>
            <a:off x="469900" y="727075"/>
            <a:ext cx="6373813" cy="3586163"/>
          </a:xfrm>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1748"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A7A1EF07-4C60-4E4F-8967-3A266747BEA6}" type="slidenum">
              <a:rPr lang="en-US" altLang="en-US" sz="1000" i="1"/>
              <a:pPr algn="r"/>
              <a:t>10</a:t>
            </a:fld>
            <a:endParaRPr lang="en-US" altLang="en-US" sz="1000" i="1"/>
          </a:p>
        </p:txBody>
      </p:sp>
    </p:spTree>
    <p:extLst>
      <p:ext uri="{BB962C8B-B14F-4D97-AF65-F5344CB8AC3E}">
        <p14:creationId xmlns:p14="http://schemas.microsoft.com/office/powerpoint/2010/main" val="547551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xfrm>
            <a:off x="469900" y="727075"/>
            <a:ext cx="6373813" cy="3586163"/>
          </a:xfrm>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65C493C3-8544-4DBF-81E4-61ABE2FC3B0C}" type="slidenum">
              <a:rPr lang="en-US" altLang="en-US" sz="1000" i="1"/>
              <a:pPr algn="r"/>
              <a:t>11</a:t>
            </a:fld>
            <a:endParaRPr lang="en-US" altLang="en-US" sz="1000" i="1"/>
          </a:p>
        </p:txBody>
      </p:sp>
    </p:spTree>
    <p:extLst>
      <p:ext uri="{BB962C8B-B14F-4D97-AF65-F5344CB8AC3E}">
        <p14:creationId xmlns:p14="http://schemas.microsoft.com/office/powerpoint/2010/main" val="1954055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xfrm>
            <a:off x="469900" y="727075"/>
            <a:ext cx="6373813" cy="3586163"/>
          </a:xfrm>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61E624A-9BE2-4F28-BE05-8F5F250E3A36}" type="slidenum">
              <a:rPr lang="en-US" altLang="en-US" sz="1000" i="1"/>
              <a:pPr algn="r"/>
              <a:t>12</a:t>
            </a:fld>
            <a:endParaRPr lang="en-US" altLang="en-US" sz="1000" i="1"/>
          </a:p>
        </p:txBody>
      </p:sp>
    </p:spTree>
    <p:extLst>
      <p:ext uri="{BB962C8B-B14F-4D97-AF65-F5344CB8AC3E}">
        <p14:creationId xmlns:p14="http://schemas.microsoft.com/office/powerpoint/2010/main" val="19676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469900" y="727075"/>
            <a:ext cx="6373813" cy="3586163"/>
          </a:xfrm>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far right stress diagram, with essentially all of the section at yield stress, corresponds to the PLASTIC MOMENT (</a:t>
            </a:r>
            <a:r>
              <a:rPr lang="en-US" altLang="en-US" i="1"/>
              <a:t>M</a:t>
            </a:r>
            <a:r>
              <a:rPr lang="en-US" altLang="en-US" i="1" baseline="-25000"/>
              <a:t>p</a:t>
            </a:r>
            <a:r>
              <a:rPr lang="en-US" altLang="en-US"/>
              <a:t>). Due to ductile nature of steel, this can be reached in a typical section without fracture of the extreme fibers.</a:t>
            </a:r>
          </a:p>
          <a:p>
            <a:r>
              <a:rPr lang="en-US" altLang="en-US"/>
              <a:t>NOTE THAT </a:t>
            </a:r>
            <a:r>
              <a:rPr lang="en-US" altLang="en-US">
                <a:latin typeface="GreekS" pitchFamily="2" charset="0"/>
              </a:rPr>
              <a:t>stress</a:t>
            </a:r>
            <a:r>
              <a:rPr lang="en-US" altLang="en-US"/>
              <a:t>=</a:t>
            </a:r>
            <a:r>
              <a:rPr lang="en-US" altLang="en-US" i="1"/>
              <a:t>Mc/I</a:t>
            </a:r>
            <a:r>
              <a:rPr lang="en-US" altLang="en-US"/>
              <a:t> IS </a:t>
            </a:r>
            <a:r>
              <a:rPr lang="en-US" altLang="en-US" i="1" u="sng"/>
              <a:t>NOT</a:t>
            </a:r>
            <a:r>
              <a:rPr lang="en-US" altLang="en-US"/>
              <a:t> VALID</a:t>
            </a:r>
          </a:p>
        </p:txBody>
      </p:sp>
      <p:sp>
        <p:nvSpPr>
          <p:cNvPr id="3379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9FD5953-628D-4185-9264-9F10706DC33C}" type="slidenum">
              <a:rPr lang="en-US" altLang="en-US" sz="1000" i="1"/>
              <a:pPr algn="r"/>
              <a:t>13</a:t>
            </a:fld>
            <a:endParaRPr lang="en-US" altLang="en-US" sz="1000" i="1"/>
          </a:p>
        </p:txBody>
      </p:sp>
    </p:spTree>
    <p:extLst>
      <p:ext uri="{BB962C8B-B14F-4D97-AF65-F5344CB8AC3E}">
        <p14:creationId xmlns:p14="http://schemas.microsoft.com/office/powerpoint/2010/main" val="212004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xfrm>
            <a:off x="469900" y="727075"/>
            <a:ext cx="6373813" cy="3586163"/>
          </a:xfrm>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Use this slide to work an example for a symmetric shape</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431821A4-2AC3-4154-8606-7F2165DB8370}" type="slidenum">
              <a:rPr lang="en-US" altLang="en-US" sz="1000" i="1"/>
              <a:pPr algn="r"/>
              <a:t>14</a:t>
            </a:fld>
            <a:endParaRPr lang="en-US" altLang="en-US" sz="1000" i="1"/>
          </a:p>
        </p:txBody>
      </p:sp>
    </p:spTree>
    <p:extLst>
      <p:ext uri="{BB962C8B-B14F-4D97-AF65-F5344CB8AC3E}">
        <p14:creationId xmlns:p14="http://schemas.microsoft.com/office/powerpoint/2010/main" val="1123411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469900" y="727075"/>
            <a:ext cx="6373813" cy="3586163"/>
          </a:xfrm>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Use this slide to work an example for a symmetric shape</a:t>
            </a:r>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54E5C382-202A-4A2E-86CA-7FAE60B32F1C}" type="slidenum">
              <a:rPr lang="en-US" altLang="en-US" sz="1000" i="1"/>
              <a:pPr algn="r"/>
              <a:t>15</a:t>
            </a:fld>
            <a:endParaRPr lang="en-US" altLang="en-US" sz="1000" i="1"/>
          </a:p>
        </p:txBody>
      </p:sp>
    </p:spTree>
    <p:extLst>
      <p:ext uri="{BB962C8B-B14F-4D97-AF65-F5344CB8AC3E}">
        <p14:creationId xmlns:p14="http://schemas.microsoft.com/office/powerpoint/2010/main" val="2658314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xfrm>
            <a:off x="469900" y="727075"/>
            <a:ext cx="6373813" cy="3586163"/>
          </a:xfrm>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Use this slide to work an example of a non-symmetric shape</a:t>
            </a:r>
          </a:p>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5577780-6D17-4152-8663-A9361B0C6BD2}" type="slidenum">
              <a:rPr lang="en-US" altLang="en-US" sz="1000" i="1"/>
              <a:pPr algn="r"/>
              <a:t>16</a:t>
            </a:fld>
            <a:endParaRPr lang="en-US" altLang="en-US" sz="1000" i="1"/>
          </a:p>
        </p:txBody>
      </p:sp>
    </p:spTree>
    <p:extLst>
      <p:ext uri="{BB962C8B-B14F-4D97-AF65-F5344CB8AC3E}">
        <p14:creationId xmlns:p14="http://schemas.microsoft.com/office/powerpoint/2010/main" val="2101283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xfrm>
            <a:off x="469900" y="727075"/>
            <a:ext cx="6373813" cy="3586163"/>
          </a:xfrm>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Use this slide to work an example of a non-symmetric shape</a:t>
            </a:r>
          </a:p>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DD7C294-2F72-47DC-A898-4737D3F70B86}" type="slidenum">
              <a:rPr lang="en-US" altLang="en-US" sz="1000" i="1"/>
              <a:pPr algn="r"/>
              <a:t>17</a:t>
            </a:fld>
            <a:endParaRPr lang="en-US" altLang="en-US" sz="1000" i="1"/>
          </a:p>
        </p:txBody>
      </p:sp>
    </p:spTree>
    <p:extLst>
      <p:ext uri="{BB962C8B-B14F-4D97-AF65-F5344CB8AC3E}">
        <p14:creationId xmlns:p14="http://schemas.microsoft.com/office/powerpoint/2010/main" val="4245399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xfrm>
            <a:off x="469900" y="727075"/>
            <a:ext cx="6373813" cy="3586163"/>
          </a:xfrm>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4820"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B854DBE-9557-4231-AC2A-F09FBCD9AC03}" type="slidenum">
              <a:rPr lang="en-US" altLang="en-US" sz="1000"/>
              <a:pPr/>
              <a:t>18</a:t>
            </a:fld>
            <a:endParaRPr lang="en-US" altLang="en-US" sz="1000"/>
          </a:p>
        </p:txBody>
      </p:sp>
    </p:spTree>
    <p:extLst>
      <p:ext uri="{BB962C8B-B14F-4D97-AF65-F5344CB8AC3E}">
        <p14:creationId xmlns:p14="http://schemas.microsoft.com/office/powerpoint/2010/main" val="1222411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469900" y="727075"/>
            <a:ext cx="6373813" cy="3586163"/>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Moment-curvature relationship is as shown for a beam</a:t>
            </a:r>
          </a:p>
          <a:p>
            <a:r>
              <a:rPr lang="en-US" altLang="en-US"/>
              <a:t>When Residual Stresses are considered, yield will occur prior to the yield moment </a:t>
            </a:r>
            <a:r>
              <a:rPr lang="en-US" altLang="en-US" i="1"/>
              <a:t>M</a:t>
            </a:r>
            <a:r>
              <a:rPr lang="en-US" altLang="en-US" i="1" baseline="-25000"/>
              <a:t>y</a:t>
            </a:r>
            <a:r>
              <a:rPr lang="en-US" altLang="en-US"/>
              <a:t>.</a:t>
            </a:r>
          </a:p>
          <a:p>
            <a:r>
              <a:rPr lang="en-US" altLang="en-US"/>
              <a:t>Yield initiates at </a:t>
            </a:r>
            <a:r>
              <a:rPr lang="en-US" altLang="en-US" i="1"/>
              <a:t>M</a:t>
            </a:r>
            <a:r>
              <a:rPr lang="en-US" altLang="en-US" i="1" baseline="-25000"/>
              <a:t>r</a:t>
            </a:r>
            <a:r>
              <a:rPr lang="en-US" altLang="en-US"/>
              <a:t>, with a decrease in stiffness at all points up until </a:t>
            </a:r>
            <a:r>
              <a:rPr lang="en-US" altLang="en-US" i="1"/>
              <a:t>M</a:t>
            </a:r>
            <a:r>
              <a:rPr lang="en-US" altLang="en-US" i="1" baseline="-25000"/>
              <a:t>p</a:t>
            </a:r>
            <a:r>
              <a:rPr lang="en-US" altLang="en-US"/>
              <a:t> is reached.</a:t>
            </a:r>
          </a:p>
          <a:p>
            <a:r>
              <a:rPr lang="en-US" altLang="en-US"/>
              <a:t>Note that the maximum strength is not changed, but the behavior leading up to this directly affects potential failure modes.</a:t>
            </a:r>
          </a:p>
        </p:txBody>
      </p:sp>
      <p:sp>
        <p:nvSpPr>
          <p:cNvPr id="32772"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BFE24EF2-5E51-4945-9E68-DF010FACEFAB}" type="slidenum">
              <a:rPr lang="en-US" altLang="en-US" sz="1000" i="1"/>
              <a:pPr algn="r"/>
              <a:t>19</a:t>
            </a:fld>
            <a:endParaRPr lang="en-US" altLang="en-US" sz="1000" i="1"/>
          </a:p>
        </p:txBody>
      </p:sp>
    </p:spTree>
    <p:extLst>
      <p:ext uri="{BB962C8B-B14F-4D97-AF65-F5344CB8AC3E}">
        <p14:creationId xmlns:p14="http://schemas.microsoft.com/office/powerpoint/2010/main" val="1304560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469900" y="727075"/>
            <a:ext cx="6373813" cy="3586163"/>
          </a:xfrm>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If also includes axial loads – handle as Beam Column – see Module #3</a:t>
            </a:r>
          </a:p>
          <a:p>
            <a:r>
              <a:rPr lang="en-US" altLang="en-US"/>
              <a:t>Typically horizontal members of a frame</a:t>
            </a:r>
          </a:p>
          <a:p>
            <a:r>
              <a:rPr lang="en-US" altLang="en-US"/>
              <a:t>Support gravity loads and distribute forces to columns</a:t>
            </a:r>
          </a:p>
          <a:p>
            <a:r>
              <a:rPr lang="en-US" altLang="en-US"/>
              <a:t>Also can provide column end restraint, distribute resistance to lateral loads</a:t>
            </a:r>
          </a:p>
        </p:txBody>
      </p:sp>
      <p:sp>
        <p:nvSpPr>
          <p:cNvPr id="2765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9D25EE6-686B-4E33-9A79-E5702E081468}" type="slidenum">
              <a:rPr lang="en-US" altLang="en-US" sz="1000"/>
              <a:pPr/>
              <a:t>2</a:t>
            </a:fld>
            <a:endParaRPr lang="en-US" altLang="en-US" sz="1000"/>
          </a:p>
        </p:txBody>
      </p:sp>
    </p:spTree>
    <p:extLst>
      <p:ext uri="{BB962C8B-B14F-4D97-AF65-F5344CB8AC3E}">
        <p14:creationId xmlns:p14="http://schemas.microsoft.com/office/powerpoint/2010/main" val="650513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xfrm>
            <a:off x="469900" y="727075"/>
            <a:ext cx="6373813" cy="3586163"/>
          </a:xfrm>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Moment-curvature relationship is as shown for a beam</a:t>
            </a:r>
          </a:p>
          <a:p>
            <a:r>
              <a:rPr lang="en-US" altLang="en-US"/>
              <a:t>When Residual Stresses are considered, yield will occur prior to the yield moment </a:t>
            </a:r>
            <a:r>
              <a:rPr lang="en-US" altLang="en-US" i="1"/>
              <a:t>M</a:t>
            </a:r>
            <a:r>
              <a:rPr lang="en-US" altLang="en-US" i="1" baseline="-25000"/>
              <a:t>y</a:t>
            </a:r>
            <a:r>
              <a:rPr lang="en-US" altLang="en-US"/>
              <a:t>.</a:t>
            </a:r>
          </a:p>
          <a:p>
            <a:r>
              <a:rPr lang="en-US" altLang="en-US"/>
              <a:t>Yield initiates at </a:t>
            </a:r>
            <a:r>
              <a:rPr lang="en-US" altLang="en-US" i="1"/>
              <a:t>M</a:t>
            </a:r>
            <a:r>
              <a:rPr lang="en-US" altLang="en-US" i="1" baseline="-25000"/>
              <a:t>r</a:t>
            </a:r>
            <a:r>
              <a:rPr lang="en-US" altLang="en-US"/>
              <a:t>, with a decrease in stiffness at all points up until </a:t>
            </a:r>
            <a:r>
              <a:rPr lang="en-US" altLang="en-US" i="1"/>
              <a:t>M</a:t>
            </a:r>
            <a:r>
              <a:rPr lang="en-US" altLang="en-US" i="1" baseline="-25000"/>
              <a:t>p</a:t>
            </a:r>
            <a:r>
              <a:rPr lang="en-US" altLang="en-US"/>
              <a:t> is reached.</a:t>
            </a:r>
          </a:p>
          <a:p>
            <a:r>
              <a:rPr lang="en-US" altLang="en-US"/>
              <a:t>Note that the maximum strength is not changed, but the behavior leading up to this directly affects potential failure modes.</a:t>
            </a:r>
          </a:p>
        </p:txBody>
      </p:sp>
      <p:sp>
        <p:nvSpPr>
          <p:cNvPr id="32772"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A7C8F681-8375-4792-BFE0-ADF99F70059A}" type="slidenum">
              <a:rPr lang="en-US" altLang="en-US" sz="1000" i="1"/>
              <a:pPr algn="r"/>
              <a:t>20</a:t>
            </a:fld>
            <a:endParaRPr lang="en-US" altLang="en-US" sz="1000" i="1"/>
          </a:p>
        </p:txBody>
      </p:sp>
    </p:spTree>
    <p:extLst>
      <p:ext uri="{BB962C8B-B14F-4D97-AF65-F5344CB8AC3E}">
        <p14:creationId xmlns:p14="http://schemas.microsoft.com/office/powerpoint/2010/main" val="1596259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469900" y="727075"/>
            <a:ext cx="6373813" cy="3586163"/>
          </a:xfrm>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F0E2B03-AA59-4E72-8E66-9F0A64560C2E}" type="slidenum">
              <a:rPr lang="en-US" altLang="en-US" sz="1000"/>
              <a:pPr/>
              <a:t>21</a:t>
            </a:fld>
            <a:endParaRPr lang="en-US" altLang="en-US" sz="1000"/>
          </a:p>
        </p:txBody>
      </p:sp>
    </p:spTree>
    <p:extLst>
      <p:ext uri="{BB962C8B-B14F-4D97-AF65-F5344CB8AC3E}">
        <p14:creationId xmlns:p14="http://schemas.microsoft.com/office/powerpoint/2010/main" val="772427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xfrm>
            <a:off x="469900" y="727075"/>
            <a:ext cx="6373813" cy="3586163"/>
          </a:xfrm>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Animations or demonstrations are very helpful in showing this failure mode.</a:t>
            </a:r>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F74EB6C-DEA7-4C97-91F2-6F223FCC9FF5}" type="slidenum">
              <a:rPr lang="en-US" altLang="en-US" sz="1000"/>
              <a:pPr/>
              <a:t>22</a:t>
            </a:fld>
            <a:endParaRPr lang="en-US" altLang="en-US" sz="1000"/>
          </a:p>
        </p:txBody>
      </p:sp>
    </p:spTree>
    <p:extLst>
      <p:ext uri="{BB962C8B-B14F-4D97-AF65-F5344CB8AC3E}">
        <p14:creationId xmlns:p14="http://schemas.microsoft.com/office/powerpoint/2010/main" val="3808570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469900" y="727075"/>
            <a:ext cx="6373813" cy="3586163"/>
          </a:xfrm>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ACBB8D3-C86C-4592-BCE3-2F74A450A10D}" type="slidenum">
              <a:rPr lang="en-US" altLang="en-US" sz="1000"/>
              <a:pPr/>
              <a:t>23</a:t>
            </a:fld>
            <a:endParaRPr lang="en-US" altLang="en-US" sz="1000"/>
          </a:p>
        </p:txBody>
      </p:sp>
    </p:spTree>
    <p:extLst>
      <p:ext uri="{BB962C8B-B14F-4D97-AF65-F5344CB8AC3E}">
        <p14:creationId xmlns:p14="http://schemas.microsoft.com/office/powerpoint/2010/main" val="2601666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469900" y="727075"/>
            <a:ext cx="6373813" cy="3586163"/>
          </a:xfrm>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C3BB4A4-CFEB-437D-BB90-AD443E55FF6A}" type="slidenum">
              <a:rPr lang="en-US" altLang="en-US" sz="1000"/>
              <a:pPr/>
              <a:t>24</a:t>
            </a:fld>
            <a:endParaRPr lang="en-US" altLang="en-US" sz="1000"/>
          </a:p>
        </p:txBody>
      </p:sp>
    </p:spTree>
    <p:extLst>
      <p:ext uri="{BB962C8B-B14F-4D97-AF65-F5344CB8AC3E}">
        <p14:creationId xmlns:p14="http://schemas.microsoft.com/office/powerpoint/2010/main" val="1485431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469900" y="727075"/>
            <a:ext cx="6373813" cy="3586163"/>
          </a:xfrm>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chemeClr val="bg1"/>
                </a:solidFill>
              </a:rPr>
              <a:t>Where:</a:t>
            </a:r>
          </a:p>
          <a:p>
            <a:r>
              <a:rPr lang="en-US" altLang="en-US">
                <a:solidFill>
                  <a:schemeClr val="bg1"/>
                </a:solidFill>
              </a:rPr>
              <a:t>		</a:t>
            </a:r>
            <a:r>
              <a:rPr lang="en-US" altLang="en-US" i="1">
                <a:solidFill>
                  <a:schemeClr val="bg1"/>
                </a:solidFill>
              </a:rPr>
              <a:t>E</a:t>
            </a:r>
            <a:r>
              <a:rPr lang="en-US" altLang="en-US">
                <a:solidFill>
                  <a:schemeClr val="bg1"/>
                </a:solidFill>
              </a:rPr>
              <a:t>= modulus of elasticity (29000 ksi)</a:t>
            </a:r>
          </a:p>
          <a:p>
            <a:r>
              <a:rPr lang="en-US" altLang="en-US">
                <a:solidFill>
                  <a:schemeClr val="bg1"/>
                </a:solidFill>
              </a:rPr>
              <a:t>		</a:t>
            </a:r>
            <a:r>
              <a:rPr lang="en-US" altLang="en-US" i="1">
                <a:solidFill>
                  <a:schemeClr val="bg1"/>
                </a:solidFill>
              </a:rPr>
              <a:t>G</a:t>
            </a:r>
            <a:r>
              <a:rPr lang="en-US" altLang="en-US">
                <a:solidFill>
                  <a:schemeClr val="bg1"/>
                </a:solidFill>
              </a:rPr>
              <a:t>= Elastic Shear modulus (11500 ksi)</a:t>
            </a:r>
          </a:p>
          <a:p>
            <a:r>
              <a:rPr lang="en-US" altLang="en-US">
                <a:solidFill>
                  <a:schemeClr val="bg1"/>
                </a:solidFill>
              </a:rPr>
              <a:t>		</a:t>
            </a:r>
            <a:r>
              <a:rPr lang="en-US" altLang="en-US" i="1">
                <a:solidFill>
                  <a:schemeClr val="bg1"/>
                </a:solidFill>
              </a:rPr>
              <a:t>A</a:t>
            </a:r>
            <a:r>
              <a:rPr lang="en-US" altLang="en-US">
                <a:solidFill>
                  <a:schemeClr val="bg1"/>
                </a:solidFill>
              </a:rPr>
              <a:t>= Area (in</a:t>
            </a:r>
            <a:r>
              <a:rPr lang="en-US" altLang="en-US" baseline="30000">
                <a:solidFill>
                  <a:schemeClr val="bg1"/>
                </a:solidFill>
              </a:rPr>
              <a:t>2</a:t>
            </a:r>
            <a:r>
              <a:rPr lang="en-US" altLang="en-US">
                <a:solidFill>
                  <a:schemeClr val="bg1"/>
                </a:solidFill>
              </a:rPr>
              <a:t>)</a:t>
            </a:r>
          </a:p>
          <a:p>
            <a:r>
              <a:rPr lang="en-US" altLang="en-US">
                <a:solidFill>
                  <a:schemeClr val="bg1"/>
                </a:solidFill>
              </a:rPr>
              <a:t>		</a:t>
            </a:r>
            <a:r>
              <a:rPr lang="en-US" altLang="en-US" i="1">
                <a:solidFill>
                  <a:schemeClr val="bg1"/>
                </a:solidFill>
              </a:rPr>
              <a:t>S</a:t>
            </a:r>
            <a:r>
              <a:rPr lang="en-US" altLang="en-US" i="1" baseline="-25000">
                <a:solidFill>
                  <a:schemeClr val="bg1"/>
                </a:solidFill>
              </a:rPr>
              <a:t>x</a:t>
            </a:r>
            <a:r>
              <a:rPr lang="en-US" altLang="en-US">
                <a:solidFill>
                  <a:schemeClr val="bg1"/>
                </a:solidFill>
              </a:rPr>
              <a:t>= elastic section modulus</a:t>
            </a:r>
          </a:p>
          <a:p>
            <a:r>
              <a:rPr lang="en-US" altLang="en-US">
                <a:solidFill>
                  <a:schemeClr val="bg1"/>
                </a:solidFill>
              </a:rPr>
              <a:t>		</a:t>
            </a:r>
            <a:r>
              <a:rPr lang="en-US" altLang="en-US" i="1">
                <a:solidFill>
                  <a:schemeClr val="bg1"/>
                </a:solidFill>
              </a:rPr>
              <a:t>I</a:t>
            </a:r>
            <a:r>
              <a:rPr lang="en-US" altLang="en-US" i="1" baseline="-25000">
                <a:solidFill>
                  <a:schemeClr val="bg1"/>
                </a:solidFill>
              </a:rPr>
              <a:t>y</a:t>
            </a:r>
            <a:r>
              <a:rPr lang="en-US" altLang="en-US">
                <a:solidFill>
                  <a:schemeClr val="bg1"/>
                </a:solidFill>
              </a:rPr>
              <a:t>= moment of inertia about the </a:t>
            </a:r>
            <a:r>
              <a:rPr lang="en-US" altLang="en-US" i="1">
                <a:solidFill>
                  <a:schemeClr val="bg1"/>
                </a:solidFill>
              </a:rPr>
              <a:t>y</a:t>
            </a:r>
            <a:r>
              <a:rPr lang="en-US" altLang="en-US">
                <a:solidFill>
                  <a:schemeClr val="bg1"/>
                </a:solidFill>
              </a:rPr>
              <a:t> axis</a:t>
            </a:r>
          </a:p>
          <a:p>
            <a:r>
              <a:rPr lang="en-US" altLang="en-US">
                <a:solidFill>
                  <a:schemeClr val="bg1"/>
                </a:solidFill>
              </a:rPr>
              <a:t>		</a:t>
            </a:r>
            <a:r>
              <a:rPr lang="en-US" altLang="en-US" i="1">
                <a:solidFill>
                  <a:schemeClr val="bg1"/>
                </a:solidFill>
              </a:rPr>
              <a:t>J</a:t>
            </a:r>
            <a:r>
              <a:rPr lang="en-US" altLang="en-US">
                <a:solidFill>
                  <a:schemeClr val="bg1"/>
                </a:solidFill>
              </a:rPr>
              <a:t>= St. Venants torsion constant (in</a:t>
            </a:r>
            <a:r>
              <a:rPr lang="en-US" altLang="en-US" baseline="30000">
                <a:solidFill>
                  <a:schemeClr val="bg1"/>
                </a:solidFill>
              </a:rPr>
              <a:t>4</a:t>
            </a:r>
            <a:r>
              <a:rPr lang="en-US" altLang="en-US">
                <a:solidFill>
                  <a:schemeClr val="bg1"/>
                </a:solidFill>
              </a:rPr>
              <a:t>)</a:t>
            </a:r>
          </a:p>
          <a:p>
            <a:r>
              <a:rPr lang="en-US" altLang="en-US">
                <a:solidFill>
                  <a:schemeClr val="bg1"/>
                </a:solidFill>
              </a:rPr>
              <a:t>		</a:t>
            </a:r>
            <a:r>
              <a:rPr lang="en-US" altLang="en-US" i="1">
                <a:solidFill>
                  <a:schemeClr val="bg1"/>
                </a:solidFill>
              </a:rPr>
              <a:t>C</a:t>
            </a:r>
            <a:r>
              <a:rPr lang="en-US" altLang="en-US" i="1" baseline="-25000">
                <a:solidFill>
                  <a:schemeClr val="bg1"/>
                </a:solidFill>
              </a:rPr>
              <a:t>w</a:t>
            </a:r>
            <a:r>
              <a:rPr lang="en-US" altLang="en-US">
                <a:solidFill>
                  <a:schemeClr val="bg1"/>
                </a:solidFill>
              </a:rPr>
              <a:t>= Warping torsion constant (in</a:t>
            </a:r>
            <a:r>
              <a:rPr lang="en-US" altLang="en-US" baseline="30000">
                <a:solidFill>
                  <a:schemeClr val="bg1"/>
                </a:solidFill>
              </a:rPr>
              <a:t>6</a:t>
            </a:r>
            <a:r>
              <a:rPr lang="en-US" altLang="en-US">
                <a:solidFill>
                  <a:schemeClr val="bg1"/>
                </a:solidFill>
              </a:rPr>
              <a:t>)</a:t>
            </a:r>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0A53A15-A73D-4E1A-A99A-9E5D791E1160}" type="slidenum">
              <a:rPr lang="en-US" altLang="en-US" sz="1000"/>
              <a:pPr/>
              <a:t>25</a:t>
            </a:fld>
            <a:endParaRPr lang="en-US" altLang="en-US" sz="1000"/>
          </a:p>
        </p:txBody>
      </p:sp>
    </p:spTree>
    <p:extLst>
      <p:ext uri="{BB962C8B-B14F-4D97-AF65-F5344CB8AC3E}">
        <p14:creationId xmlns:p14="http://schemas.microsoft.com/office/powerpoint/2010/main" val="2012772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xfrm>
            <a:off x="469900" y="727075"/>
            <a:ext cx="6373813" cy="3586163"/>
          </a:xfrm>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4136A33-C902-4553-BB88-AADCA726DAD2}" type="slidenum">
              <a:rPr lang="en-US" altLang="en-US" sz="1000"/>
              <a:pPr/>
              <a:t>26</a:t>
            </a:fld>
            <a:endParaRPr lang="en-US" altLang="en-US" sz="1000"/>
          </a:p>
        </p:txBody>
      </p:sp>
    </p:spTree>
    <p:extLst>
      <p:ext uri="{BB962C8B-B14F-4D97-AF65-F5344CB8AC3E}">
        <p14:creationId xmlns:p14="http://schemas.microsoft.com/office/powerpoint/2010/main" val="2208650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469900" y="727075"/>
            <a:ext cx="6373813" cy="3586163"/>
          </a:xfrm>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98E57C2-6BC1-473C-9B16-C525AAE6EDFB}" type="slidenum">
              <a:rPr lang="en-US" altLang="en-US" sz="1000"/>
              <a:pPr/>
              <a:t>27</a:t>
            </a:fld>
            <a:endParaRPr lang="en-US" altLang="en-US" sz="1000"/>
          </a:p>
        </p:txBody>
      </p:sp>
    </p:spTree>
    <p:extLst>
      <p:ext uri="{BB962C8B-B14F-4D97-AF65-F5344CB8AC3E}">
        <p14:creationId xmlns:p14="http://schemas.microsoft.com/office/powerpoint/2010/main" val="253483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xfrm>
            <a:off x="469900" y="727075"/>
            <a:ext cx="6373813" cy="3586163"/>
          </a:xfrm>
          <a:ln/>
        </p:spPr>
      </p:sp>
      <p:sp>
        <p:nvSpPr>
          <p:cNvPr id="94211" name="Notes Placeholder 2"/>
          <p:cNvSpPr>
            <a:spLocks noGrp="1"/>
          </p:cNvSpPr>
          <p:nvPr>
            <p:ph type="body" idx="1"/>
          </p:nvPr>
        </p:nvSpPr>
        <p:spPr>
          <a:xfrm>
            <a:off x="973138"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47" tIns="49224" rIns="98447" bIns="49224"/>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4FC422F9-5123-4EF4-913F-D630B59B7C67}" type="slidenum">
              <a:rPr lang="en-US" altLang="en-US" sz="1100" i="1"/>
              <a:pPr algn="r"/>
              <a:t>28</a:t>
            </a:fld>
            <a:endParaRPr lang="en-US" altLang="en-US" sz="1100" i="1"/>
          </a:p>
        </p:txBody>
      </p:sp>
    </p:spTree>
    <p:extLst>
      <p:ext uri="{BB962C8B-B14F-4D97-AF65-F5344CB8AC3E}">
        <p14:creationId xmlns:p14="http://schemas.microsoft.com/office/powerpoint/2010/main" val="3930529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469900" y="727075"/>
            <a:ext cx="6373813" cy="3586163"/>
          </a:xfrm>
          <a:ln/>
        </p:spPr>
      </p:sp>
      <p:sp>
        <p:nvSpPr>
          <p:cNvPr id="95235" name="Notes Placeholder 2"/>
          <p:cNvSpPr>
            <a:spLocks noGrp="1"/>
          </p:cNvSpPr>
          <p:nvPr>
            <p:ph type="body" idx="1"/>
          </p:nvPr>
        </p:nvSpPr>
        <p:spPr>
          <a:xfrm>
            <a:off x="973138"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47" tIns="49224" rIns="98447" bIns="49224"/>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68A3029-9B7F-4DC7-9E84-7DDC70A2FB1A}" type="slidenum">
              <a:rPr lang="en-US" altLang="en-US" sz="1100" i="1"/>
              <a:pPr algn="r"/>
              <a:t>29</a:t>
            </a:fld>
            <a:endParaRPr lang="en-US" altLang="en-US" sz="1100" i="1"/>
          </a:p>
        </p:txBody>
      </p:sp>
    </p:spTree>
    <p:extLst>
      <p:ext uri="{BB962C8B-B14F-4D97-AF65-F5344CB8AC3E}">
        <p14:creationId xmlns:p14="http://schemas.microsoft.com/office/powerpoint/2010/main" val="918350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xfrm>
            <a:off x="469900" y="727075"/>
            <a:ext cx="6373813" cy="3586163"/>
          </a:xfrm>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0009124-9538-43E7-B5B0-CDA88AF32E3B}" type="slidenum">
              <a:rPr lang="en-US" altLang="en-US" sz="1000"/>
              <a:pPr/>
              <a:t>3</a:t>
            </a:fld>
            <a:endParaRPr lang="en-US" altLang="en-US" sz="1000"/>
          </a:p>
        </p:txBody>
      </p:sp>
    </p:spTree>
    <p:extLst>
      <p:ext uri="{BB962C8B-B14F-4D97-AF65-F5344CB8AC3E}">
        <p14:creationId xmlns:p14="http://schemas.microsoft.com/office/powerpoint/2010/main" val="1883023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469900" y="727075"/>
            <a:ext cx="6373813" cy="3586163"/>
          </a:xfrm>
          <a:ln/>
        </p:spPr>
      </p:sp>
      <p:sp>
        <p:nvSpPr>
          <p:cNvPr id="96259" name="Notes Placeholder 2"/>
          <p:cNvSpPr>
            <a:spLocks noGrp="1"/>
          </p:cNvSpPr>
          <p:nvPr>
            <p:ph type="body" idx="1"/>
          </p:nvPr>
        </p:nvSpPr>
        <p:spPr>
          <a:xfrm>
            <a:off x="973138" y="4560888"/>
            <a:ext cx="5365750"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47" tIns="49224" rIns="98447" bIns="49224"/>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20368" tIns="0" rIns="20368"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DB30E57-4F0F-4D33-994A-E1B2CD72F6D3}" type="slidenum">
              <a:rPr lang="en-US" altLang="en-US" sz="1100" i="1"/>
              <a:pPr algn="r"/>
              <a:t>30</a:t>
            </a:fld>
            <a:endParaRPr lang="en-US" altLang="en-US" sz="1100" i="1"/>
          </a:p>
        </p:txBody>
      </p:sp>
    </p:spTree>
    <p:extLst>
      <p:ext uri="{BB962C8B-B14F-4D97-AF65-F5344CB8AC3E}">
        <p14:creationId xmlns:p14="http://schemas.microsoft.com/office/powerpoint/2010/main" val="3021027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469900" y="727075"/>
            <a:ext cx="6373813" cy="3586163"/>
          </a:xfrm>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98342B6-CFD3-4130-A21E-EE00AF98BD5D}" type="slidenum">
              <a:rPr lang="en-US" altLang="en-US" sz="1000"/>
              <a:pPr/>
              <a:t>31</a:t>
            </a:fld>
            <a:endParaRPr lang="en-US" altLang="en-US" sz="1000"/>
          </a:p>
        </p:txBody>
      </p:sp>
    </p:spTree>
    <p:extLst>
      <p:ext uri="{BB962C8B-B14F-4D97-AF65-F5344CB8AC3E}">
        <p14:creationId xmlns:p14="http://schemas.microsoft.com/office/powerpoint/2010/main" val="2715815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469900" y="727075"/>
            <a:ext cx="6373813" cy="3586163"/>
          </a:xfrm>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F1E7853D-88CB-4321-8C85-D4ECFEB16CA5}" type="slidenum">
              <a:rPr lang="en-US" altLang="en-US" sz="1000" i="1"/>
              <a:pPr algn="r"/>
              <a:t>32</a:t>
            </a:fld>
            <a:endParaRPr lang="en-US" altLang="en-US" sz="1000" i="1"/>
          </a:p>
        </p:txBody>
      </p:sp>
    </p:spTree>
    <p:extLst>
      <p:ext uri="{BB962C8B-B14F-4D97-AF65-F5344CB8AC3E}">
        <p14:creationId xmlns:p14="http://schemas.microsoft.com/office/powerpoint/2010/main" val="3115668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469900" y="727075"/>
            <a:ext cx="6373813" cy="3586163"/>
          </a:xfrm>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B6FF36A-1F31-40D5-9584-1D91CB4B0DE8}" type="slidenum">
              <a:rPr lang="en-US" altLang="en-US" sz="1000" i="1"/>
              <a:pPr algn="r"/>
              <a:t>33</a:t>
            </a:fld>
            <a:endParaRPr lang="en-US" altLang="en-US" sz="1000" i="1"/>
          </a:p>
        </p:txBody>
      </p:sp>
    </p:spTree>
    <p:extLst>
      <p:ext uri="{BB962C8B-B14F-4D97-AF65-F5344CB8AC3E}">
        <p14:creationId xmlns:p14="http://schemas.microsoft.com/office/powerpoint/2010/main" val="19824377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xfrm>
            <a:off x="469900" y="727075"/>
            <a:ext cx="6373813" cy="3586163"/>
          </a:xfrm>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6A61645-51BD-45DE-A6C3-43E0068E9A5D}" type="slidenum">
              <a:rPr lang="en-US" altLang="en-US" sz="1000"/>
              <a:pPr/>
              <a:t>34</a:t>
            </a:fld>
            <a:endParaRPr lang="en-US" altLang="en-US" sz="1000"/>
          </a:p>
        </p:txBody>
      </p:sp>
    </p:spTree>
    <p:extLst>
      <p:ext uri="{BB962C8B-B14F-4D97-AF65-F5344CB8AC3E}">
        <p14:creationId xmlns:p14="http://schemas.microsoft.com/office/powerpoint/2010/main" val="1217499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469900" y="727075"/>
            <a:ext cx="6373813" cy="3586163"/>
          </a:xfrm>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8DF425DA-3191-48BA-9051-DA6E4A6B0B1E}" type="slidenum">
              <a:rPr lang="en-US" altLang="en-US" sz="1000"/>
              <a:pPr/>
              <a:t>35</a:t>
            </a:fld>
            <a:endParaRPr lang="en-US" altLang="en-US" sz="1000"/>
          </a:p>
        </p:txBody>
      </p:sp>
    </p:spTree>
    <p:extLst>
      <p:ext uri="{BB962C8B-B14F-4D97-AF65-F5344CB8AC3E}">
        <p14:creationId xmlns:p14="http://schemas.microsoft.com/office/powerpoint/2010/main" val="6572558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469900" y="727075"/>
            <a:ext cx="6373813" cy="3586163"/>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DF52A63-6B0E-451D-B001-CB292284AEEF}" type="slidenum">
              <a:rPr lang="en-US" altLang="en-US" sz="1000"/>
              <a:pPr/>
              <a:t>36</a:t>
            </a:fld>
            <a:endParaRPr lang="en-US" altLang="en-US" sz="1000"/>
          </a:p>
        </p:txBody>
      </p:sp>
    </p:spTree>
    <p:extLst>
      <p:ext uri="{BB962C8B-B14F-4D97-AF65-F5344CB8AC3E}">
        <p14:creationId xmlns:p14="http://schemas.microsoft.com/office/powerpoint/2010/main" val="1373617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xfrm>
            <a:off x="469900" y="727075"/>
            <a:ext cx="6373813" cy="3586163"/>
          </a:xfrm>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BE185DD-2482-48EC-8A59-A4749E5CDC44}" type="slidenum">
              <a:rPr lang="en-US" altLang="en-US" sz="1000"/>
              <a:pPr/>
              <a:t>37</a:t>
            </a:fld>
            <a:endParaRPr lang="en-US" altLang="en-US" sz="1000"/>
          </a:p>
        </p:txBody>
      </p:sp>
    </p:spTree>
    <p:extLst>
      <p:ext uri="{BB962C8B-B14F-4D97-AF65-F5344CB8AC3E}">
        <p14:creationId xmlns:p14="http://schemas.microsoft.com/office/powerpoint/2010/main" val="42350126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xfrm>
            <a:off x="469900" y="727075"/>
            <a:ext cx="6373813" cy="3586163"/>
          </a:xfrm>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FD18609-DBF8-4864-B2F8-5003680AD257}" type="slidenum">
              <a:rPr lang="en-US" altLang="en-US" sz="1000"/>
              <a:pPr/>
              <a:t>38</a:t>
            </a:fld>
            <a:endParaRPr lang="en-US" altLang="en-US" sz="1000"/>
          </a:p>
        </p:txBody>
      </p:sp>
    </p:spTree>
    <p:extLst>
      <p:ext uri="{BB962C8B-B14F-4D97-AF65-F5344CB8AC3E}">
        <p14:creationId xmlns:p14="http://schemas.microsoft.com/office/powerpoint/2010/main" val="2263360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xfrm>
            <a:off x="469900" y="727075"/>
            <a:ext cx="6373813" cy="3586163"/>
          </a:xfrm>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D95FA896-A784-4059-92FE-FFE8F0B63856}" type="slidenum">
              <a:rPr lang="en-US" altLang="en-US" sz="1000"/>
              <a:pPr/>
              <a:t>39</a:t>
            </a:fld>
            <a:endParaRPr lang="en-US" altLang="en-US" sz="1000"/>
          </a:p>
        </p:txBody>
      </p:sp>
    </p:spTree>
    <p:extLst>
      <p:ext uri="{BB962C8B-B14F-4D97-AF65-F5344CB8AC3E}">
        <p14:creationId xmlns:p14="http://schemas.microsoft.com/office/powerpoint/2010/main" val="3488469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469900" y="727075"/>
            <a:ext cx="6373813" cy="3586163"/>
          </a:xfrm>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438B9DD-F5F5-43A0-A452-91251CED2B01}" type="slidenum">
              <a:rPr lang="en-US" altLang="en-US" sz="1000"/>
              <a:pPr/>
              <a:t>4</a:t>
            </a:fld>
            <a:endParaRPr lang="en-US" altLang="en-US" sz="1000"/>
          </a:p>
        </p:txBody>
      </p:sp>
    </p:spTree>
    <p:extLst>
      <p:ext uri="{BB962C8B-B14F-4D97-AF65-F5344CB8AC3E}">
        <p14:creationId xmlns:p14="http://schemas.microsoft.com/office/powerpoint/2010/main" val="441865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469900" y="727075"/>
            <a:ext cx="6373813" cy="3586163"/>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example shows why a W-shape can be designed independently for shear and moment, as the shear stresses are low in the flange, where the bending stresses are highest. Also note that for a simple span the maximum shear and moments occur at different locations along the span.</a:t>
            </a:r>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BA358BC-9FD7-4340-9709-DCCB92E994C5}" type="slidenum">
              <a:rPr lang="en-US" altLang="en-US" sz="1000"/>
              <a:pPr/>
              <a:t>40</a:t>
            </a:fld>
            <a:endParaRPr lang="en-US" altLang="en-US" sz="1000"/>
          </a:p>
        </p:txBody>
      </p:sp>
    </p:spTree>
    <p:extLst>
      <p:ext uri="{BB962C8B-B14F-4D97-AF65-F5344CB8AC3E}">
        <p14:creationId xmlns:p14="http://schemas.microsoft.com/office/powerpoint/2010/main" val="18407727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469900" y="727075"/>
            <a:ext cx="6373813" cy="3586163"/>
          </a:xfrm>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Basis for the 1</a:t>
            </a:r>
            <a:r>
              <a:rPr lang="en-US" altLang="en-US" baseline="30000"/>
              <a:t>st</a:t>
            </a:r>
            <a:r>
              <a:rPr lang="en-US" altLang="en-US"/>
              <a:t> is the distribution from the shear calculation handout.</a:t>
            </a:r>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703208B-FBA0-41A3-9C57-66D9CB925786}" type="slidenum">
              <a:rPr lang="en-US" altLang="en-US" sz="1000"/>
              <a:pPr/>
              <a:t>41</a:t>
            </a:fld>
            <a:endParaRPr lang="en-US" altLang="en-US" sz="1000"/>
          </a:p>
        </p:txBody>
      </p:sp>
    </p:spTree>
    <p:extLst>
      <p:ext uri="{BB962C8B-B14F-4D97-AF65-F5344CB8AC3E}">
        <p14:creationId xmlns:p14="http://schemas.microsoft.com/office/powerpoint/2010/main" val="33203823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469900" y="727075"/>
            <a:ext cx="6373813" cy="3586163"/>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5274FA4-817A-490E-AE8D-AFBE95DD2F44}" type="slidenum">
              <a:rPr lang="en-US" altLang="en-US" sz="1000"/>
              <a:pPr/>
              <a:t>42</a:t>
            </a:fld>
            <a:endParaRPr lang="en-US" altLang="en-US" sz="1000"/>
          </a:p>
        </p:txBody>
      </p:sp>
    </p:spTree>
    <p:extLst>
      <p:ext uri="{BB962C8B-B14F-4D97-AF65-F5344CB8AC3E}">
        <p14:creationId xmlns:p14="http://schemas.microsoft.com/office/powerpoint/2010/main" val="34809612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469900" y="727075"/>
            <a:ext cx="6373813" cy="3586163"/>
          </a:xfrm>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For Von Mises criteria the energy of distortion is set equal to the failure for yielding in uniaxial tension. This results in shear yield criteria of approximately 0.6 the value of the tensile yield stress.</a:t>
            </a: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59310F5-DD3E-4253-9BFD-D7FA37B12A7A}" type="slidenum">
              <a:rPr lang="en-US" altLang="en-US" sz="1000"/>
              <a:pPr/>
              <a:t>43</a:t>
            </a:fld>
            <a:endParaRPr lang="en-US" altLang="en-US" sz="1000"/>
          </a:p>
        </p:txBody>
      </p:sp>
    </p:spTree>
    <p:extLst>
      <p:ext uri="{BB962C8B-B14F-4D97-AF65-F5344CB8AC3E}">
        <p14:creationId xmlns:p14="http://schemas.microsoft.com/office/powerpoint/2010/main" val="602655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xfrm>
            <a:off x="469900" y="727075"/>
            <a:ext cx="6373813" cy="3586163"/>
          </a:xfrm>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55AE69E-3EF8-43C0-A8FB-DEC276999174}" type="slidenum">
              <a:rPr lang="en-US" altLang="en-US" sz="1000"/>
              <a:pPr/>
              <a:t>44</a:t>
            </a:fld>
            <a:endParaRPr lang="en-US" altLang="en-US" sz="1000"/>
          </a:p>
        </p:txBody>
      </p:sp>
    </p:spTree>
    <p:extLst>
      <p:ext uri="{BB962C8B-B14F-4D97-AF65-F5344CB8AC3E}">
        <p14:creationId xmlns:p14="http://schemas.microsoft.com/office/powerpoint/2010/main" val="35636039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469900" y="727075"/>
            <a:ext cx="6373813" cy="3586163"/>
          </a:xfrm>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5761F0D-B9A7-4CA0-9CBB-E1C32E714D41}" type="slidenum">
              <a:rPr lang="en-US" altLang="en-US" sz="1000"/>
              <a:pPr/>
              <a:t>45</a:t>
            </a:fld>
            <a:endParaRPr lang="en-US" altLang="en-US" sz="1000"/>
          </a:p>
        </p:txBody>
      </p:sp>
    </p:spTree>
    <p:extLst>
      <p:ext uri="{BB962C8B-B14F-4D97-AF65-F5344CB8AC3E}">
        <p14:creationId xmlns:p14="http://schemas.microsoft.com/office/powerpoint/2010/main" val="31815342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xfrm>
            <a:off x="469900" y="727075"/>
            <a:ext cx="6373813" cy="3586163"/>
          </a:xfrm>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for shear stiffeners (as opposed to bearing type) the stiffener does not need to be welded to both flanges, which reduces the cost.</a:t>
            </a:r>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D6A3129-1061-4FF2-9040-6E0C9090FCC4}" type="slidenum">
              <a:rPr lang="en-US" altLang="en-US" sz="1000"/>
              <a:pPr/>
              <a:t>46</a:t>
            </a:fld>
            <a:endParaRPr lang="en-US" altLang="en-US" sz="1000"/>
          </a:p>
        </p:txBody>
      </p:sp>
    </p:spTree>
    <p:extLst>
      <p:ext uri="{BB962C8B-B14F-4D97-AF65-F5344CB8AC3E}">
        <p14:creationId xmlns:p14="http://schemas.microsoft.com/office/powerpoint/2010/main" val="18995411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xfrm>
            <a:off x="469900" y="727075"/>
            <a:ext cx="6373813" cy="3586163"/>
          </a:xfrm>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Tension Field Action is a post buckling mechanism that is relied on to increase the overall shear strength. For very slender webs this post-buckling strength is significant.</a:t>
            </a:r>
          </a:p>
          <a:p>
            <a:r>
              <a:rPr lang="en-US" altLang="en-US"/>
              <a:t>This strength is often relied upon in built up beam sections.</a:t>
            </a:r>
          </a:p>
          <a:p>
            <a:r>
              <a:rPr lang="en-US" altLang="en-US"/>
              <a:t>Stiffeners must be properly designed to carry the compression forces – in addition to out of plane stiffness criteria for typical shear stiffener design.</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D3B04E0-6A15-47D2-A38E-D25DFC725F0F}" type="slidenum">
              <a:rPr lang="en-US" altLang="en-US" sz="1000" i="1"/>
              <a:pPr algn="r"/>
              <a:t>47</a:t>
            </a:fld>
            <a:endParaRPr lang="en-US" altLang="en-US" sz="1000" i="1"/>
          </a:p>
        </p:txBody>
      </p:sp>
    </p:spTree>
    <p:extLst>
      <p:ext uri="{BB962C8B-B14F-4D97-AF65-F5344CB8AC3E}">
        <p14:creationId xmlns:p14="http://schemas.microsoft.com/office/powerpoint/2010/main" val="487046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xfrm>
            <a:off x="469900" y="727075"/>
            <a:ext cx="6373813" cy="3586163"/>
          </a:xfrm>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Tension Field Action is a post buckling mechanism that is relied on to increase the overall shear strength. For very slender webs this post-buckling strength is significant.</a:t>
            </a:r>
          </a:p>
          <a:p>
            <a:r>
              <a:rPr lang="en-US" altLang="en-US"/>
              <a:t>This strength is often relied upon in built up beam sections.</a:t>
            </a:r>
          </a:p>
          <a:p>
            <a:r>
              <a:rPr lang="en-US" altLang="en-US"/>
              <a:t>Stiffeners must be properly designed to carry the compression forces – in addition to out of plane stiffness criteria for typical shear stiffener design.</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97C05ABE-E8B8-4246-ACF8-B1EBCA1F079B}" type="slidenum">
              <a:rPr lang="en-US" altLang="en-US" sz="1000" i="1"/>
              <a:pPr algn="r"/>
              <a:t>48</a:t>
            </a:fld>
            <a:endParaRPr lang="en-US" altLang="en-US" sz="1000" i="1"/>
          </a:p>
        </p:txBody>
      </p:sp>
    </p:spTree>
    <p:extLst>
      <p:ext uri="{BB962C8B-B14F-4D97-AF65-F5344CB8AC3E}">
        <p14:creationId xmlns:p14="http://schemas.microsoft.com/office/powerpoint/2010/main" val="22800665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xfrm>
            <a:off x="469900" y="727075"/>
            <a:ext cx="6373813" cy="3586163"/>
          </a:xfrm>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Tension Field Action is a post buckling mechanism that is relied on to increase the overall shear strength. For very slender webs this post-buckling strength is significant.</a:t>
            </a:r>
          </a:p>
          <a:p>
            <a:r>
              <a:rPr lang="en-US" altLang="en-US"/>
              <a:t>This strength is often relied upon in built up beam sections.</a:t>
            </a:r>
          </a:p>
          <a:p>
            <a:r>
              <a:rPr lang="en-US" altLang="en-US"/>
              <a:t>Stiffeners must be properly designed to carry the compression forces – in addition to out of plane stiffness criteria for typical shear stiffener design.</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0D5BACF5-9CF2-4374-8952-E64CFFB12A4D}" type="slidenum">
              <a:rPr lang="en-US" altLang="en-US" sz="1000" i="1"/>
              <a:pPr algn="r"/>
              <a:t>49</a:t>
            </a:fld>
            <a:endParaRPr lang="en-US" altLang="en-US" sz="1000" i="1"/>
          </a:p>
        </p:txBody>
      </p:sp>
    </p:spTree>
    <p:extLst>
      <p:ext uri="{BB962C8B-B14F-4D97-AF65-F5344CB8AC3E}">
        <p14:creationId xmlns:p14="http://schemas.microsoft.com/office/powerpoint/2010/main" val="107770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469900" y="727075"/>
            <a:ext cx="6373813" cy="3586163"/>
          </a:xfrm>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3947855-7089-4311-A996-C0746BE7099D}" type="slidenum">
              <a:rPr lang="en-US" altLang="en-US" sz="1000"/>
              <a:pPr/>
              <a:t>5</a:t>
            </a:fld>
            <a:endParaRPr lang="en-US" altLang="en-US" sz="1000"/>
          </a:p>
        </p:txBody>
      </p:sp>
    </p:spTree>
    <p:extLst>
      <p:ext uri="{BB962C8B-B14F-4D97-AF65-F5344CB8AC3E}">
        <p14:creationId xmlns:p14="http://schemas.microsoft.com/office/powerpoint/2010/main" val="36175307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469900" y="727075"/>
            <a:ext cx="6373813" cy="3586163"/>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Tension Field Action is a post buckling mechanism that is relied on to increase the overall shear strength. For very slender webs this post-buckling strength is significant.</a:t>
            </a:r>
          </a:p>
          <a:p>
            <a:r>
              <a:rPr lang="en-US" altLang="en-US"/>
              <a:t>This strength is often relied upon in built up beam sections.</a:t>
            </a:r>
          </a:p>
          <a:p>
            <a:r>
              <a:rPr lang="en-US" altLang="en-US"/>
              <a:t>Stiffeners must be properly designed to carry the compression forces – in addition to out of plane stiffness criteria for typical shear stiffener design.</a:t>
            </a:r>
          </a:p>
        </p:txBody>
      </p:sp>
      <p:sp>
        <p:nvSpPr>
          <p:cNvPr id="28676"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B2C96ED-8E78-4684-B5D0-8BC7885B3EB1}" type="slidenum">
              <a:rPr lang="en-US" altLang="en-US" sz="1000" i="1"/>
              <a:pPr algn="r"/>
              <a:t>50</a:t>
            </a:fld>
            <a:endParaRPr lang="en-US" altLang="en-US" sz="1000" i="1"/>
          </a:p>
        </p:txBody>
      </p:sp>
    </p:spTree>
    <p:extLst>
      <p:ext uri="{BB962C8B-B14F-4D97-AF65-F5344CB8AC3E}">
        <p14:creationId xmlns:p14="http://schemas.microsoft.com/office/powerpoint/2010/main" val="39706072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469900" y="727075"/>
            <a:ext cx="6373813" cy="3586163"/>
          </a:xfrm>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9190159-61CC-4D90-88DA-6A1A0481CF62}" type="slidenum">
              <a:rPr lang="en-US" altLang="en-US" sz="1000"/>
              <a:pPr/>
              <a:t>51</a:t>
            </a:fld>
            <a:endParaRPr lang="en-US" altLang="en-US" sz="1000"/>
          </a:p>
        </p:txBody>
      </p:sp>
    </p:spTree>
    <p:extLst>
      <p:ext uri="{BB962C8B-B14F-4D97-AF65-F5344CB8AC3E}">
        <p14:creationId xmlns:p14="http://schemas.microsoft.com/office/powerpoint/2010/main" val="2152822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xfrm>
            <a:off x="469900" y="727075"/>
            <a:ext cx="6373813" cy="3586163"/>
          </a:xfrm>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8F49FB6-9F3F-44EE-8A26-9A5258D51353}" type="slidenum">
              <a:rPr lang="en-US" altLang="en-US" sz="1000"/>
              <a:pPr/>
              <a:t>52</a:t>
            </a:fld>
            <a:endParaRPr lang="en-US" altLang="en-US" sz="1000"/>
          </a:p>
        </p:txBody>
      </p:sp>
    </p:spTree>
    <p:extLst>
      <p:ext uri="{BB962C8B-B14F-4D97-AF65-F5344CB8AC3E}">
        <p14:creationId xmlns:p14="http://schemas.microsoft.com/office/powerpoint/2010/main" val="38550802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xfrm>
            <a:off x="469900" y="727075"/>
            <a:ext cx="6373813" cy="3586163"/>
          </a:xfrm>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deflections are “serviceability” concern, so No Load factors should be used in calculations.</a:t>
            </a:r>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4B8072F-92CF-4D32-87AA-9A40937C957D}" type="slidenum">
              <a:rPr lang="en-US" altLang="en-US" sz="1000"/>
              <a:pPr/>
              <a:t>53</a:t>
            </a:fld>
            <a:endParaRPr lang="en-US" altLang="en-US" sz="1000"/>
          </a:p>
        </p:txBody>
      </p:sp>
    </p:spTree>
    <p:extLst>
      <p:ext uri="{BB962C8B-B14F-4D97-AF65-F5344CB8AC3E}">
        <p14:creationId xmlns:p14="http://schemas.microsoft.com/office/powerpoint/2010/main" val="13188968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xfrm>
            <a:off x="469900" y="727075"/>
            <a:ext cx="6373813" cy="3586163"/>
          </a:xfrm>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891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D0563CEB-67EE-41CA-8971-27684357E5BE}" type="slidenum">
              <a:rPr lang="en-US" altLang="en-US" sz="1000"/>
              <a:pPr/>
              <a:t>54</a:t>
            </a:fld>
            <a:endParaRPr lang="en-US" altLang="en-US" sz="1000"/>
          </a:p>
        </p:txBody>
      </p:sp>
    </p:spTree>
    <p:extLst>
      <p:ext uri="{BB962C8B-B14F-4D97-AF65-F5344CB8AC3E}">
        <p14:creationId xmlns:p14="http://schemas.microsoft.com/office/powerpoint/2010/main" val="31431869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469900" y="727075"/>
            <a:ext cx="6373813" cy="3586163"/>
          </a:xfrm>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Camber= curvature applied to a beam during fabrication to allow it to be relatively straight (no deflection) when dead loads are applied (self weight, floor slab) – this allows for a flat floor of consistent depth in a completed structure. Note that this is not an exact process, so camber calculations to the nearest ½ inch are usually sufficient.</a:t>
            </a:r>
          </a:p>
        </p:txBody>
      </p:sp>
      <p:sp>
        <p:nvSpPr>
          <p:cNvPr id="37892"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244C8B6-DD11-42E3-83AD-A0D5BC559796}" type="slidenum">
              <a:rPr lang="en-US" altLang="en-US" sz="1000"/>
              <a:pPr/>
              <a:t>55</a:t>
            </a:fld>
            <a:endParaRPr lang="en-US" altLang="en-US" sz="1000"/>
          </a:p>
        </p:txBody>
      </p:sp>
    </p:spTree>
    <p:extLst>
      <p:ext uri="{BB962C8B-B14F-4D97-AF65-F5344CB8AC3E}">
        <p14:creationId xmlns:p14="http://schemas.microsoft.com/office/powerpoint/2010/main" val="5257922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xfrm>
            <a:off x="469900" y="727075"/>
            <a:ext cx="6373813" cy="3586163"/>
          </a:xfrm>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39CE3323-CB51-4D19-861E-BB230841C7F9}" type="slidenum">
              <a:rPr lang="en-US" altLang="en-US" sz="1000" i="1"/>
              <a:pPr algn="r"/>
              <a:t>56</a:t>
            </a:fld>
            <a:endParaRPr lang="en-US" altLang="en-US" sz="1000" i="1"/>
          </a:p>
        </p:txBody>
      </p:sp>
    </p:spTree>
    <p:extLst>
      <p:ext uri="{BB962C8B-B14F-4D97-AF65-F5344CB8AC3E}">
        <p14:creationId xmlns:p14="http://schemas.microsoft.com/office/powerpoint/2010/main" val="31391528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69900" y="727075"/>
            <a:ext cx="6373813" cy="3586163"/>
          </a:xfrm>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80522574-C06B-4F31-9FC5-1162ACC719F0}" type="slidenum">
              <a:rPr lang="en-US" altLang="en-US" sz="1000" i="1"/>
              <a:pPr algn="r"/>
              <a:t>57</a:t>
            </a:fld>
            <a:endParaRPr lang="en-US" altLang="en-US" sz="1000" i="1"/>
          </a:p>
        </p:txBody>
      </p:sp>
    </p:spTree>
    <p:extLst>
      <p:ext uri="{BB962C8B-B14F-4D97-AF65-F5344CB8AC3E}">
        <p14:creationId xmlns:p14="http://schemas.microsoft.com/office/powerpoint/2010/main" val="38575519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469900" y="727075"/>
            <a:ext cx="6373813" cy="3586163"/>
          </a:xfrm>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7F9BA77F-242D-41B4-AA6C-C89F372147A3}" type="slidenum">
              <a:rPr lang="en-US" altLang="en-US" sz="1000" i="1"/>
              <a:pPr algn="r"/>
              <a:t>58</a:t>
            </a:fld>
            <a:endParaRPr lang="en-US" altLang="en-US" sz="1000" i="1"/>
          </a:p>
        </p:txBody>
      </p:sp>
    </p:spTree>
    <p:extLst>
      <p:ext uri="{BB962C8B-B14F-4D97-AF65-F5344CB8AC3E}">
        <p14:creationId xmlns:p14="http://schemas.microsoft.com/office/powerpoint/2010/main" val="39340766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469900" y="727075"/>
            <a:ext cx="6373813" cy="3586163"/>
          </a:xfrm>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DF16E2D2-1BFC-4485-9367-0AA9BB81759B}" type="slidenum">
              <a:rPr lang="en-US" altLang="en-US" sz="1000" i="1"/>
              <a:pPr algn="r"/>
              <a:t>59</a:t>
            </a:fld>
            <a:endParaRPr lang="en-US" altLang="en-US" sz="1000" i="1"/>
          </a:p>
        </p:txBody>
      </p:sp>
    </p:spTree>
    <p:extLst>
      <p:ext uri="{BB962C8B-B14F-4D97-AF65-F5344CB8AC3E}">
        <p14:creationId xmlns:p14="http://schemas.microsoft.com/office/powerpoint/2010/main" val="4198568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469900" y="727075"/>
            <a:ext cx="6373813" cy="3586163"/>
          </a:xfrm>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3AF594A-30FD-4F1F-9E98-7144E3AB0FF8}" type="slidenum">
              <a:rPr lang="en-US" altLang="en-US" sz="1000"/>
              <a:pPr/>
              <a:t>6</a:t>
            </a:fld>
            <a:endParaRPr lang="en-US" altLang="en-US" sz="1000"/>
          </a:p>
        </p:txBody>
      </p:sp>
    </p:spTree>
    <p:extLst>
      <p:ext uri="{BB962C8B-B14F-4D97-AF65-F5344CB8AC3E}">
        <p14:creationId xmlns:p14="http://schemas.microsoft.com/office/powerpoint/2010/main" val="17706868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xfrm>
            <a:off x="469900" y="727075"/>
            <a:ext cx="6373813" cy="3586163"/>
          </a:xfrm>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83BEE4E-F6D2-45D0-9DAE-B9BE28A6F401}" type="slidenum">
              <a:rPr lang="en-US" altLang="en-US" sz="1000"/>
              <a:pPr/>
              <a:t>60</a:t>
            </a:fld>
            <a:endParaRPr lang="en-US" altLang="en-US" sz="1000"/>
          </a:p>
        </p:txBody>
      </p:sp>
    </p:spTree>
    <p:extLst>
      <p:ext uri="{BB962C8B-B14F-4D97-AF65-F5344CB8AC3E}">
        <p14:creationId xmlns:p14="http://schemas.microsoft.com/office/powerpoint/2010/main" val="4127301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xfrm>
            <a:off x="469900" y="727075"/>
            <a:ext cx="6373813" cy="3586163"/>
          </a:xfrm>
          <a:ln/>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8916"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E88369E-D1A4-4D22-984B-02F65B3066D9}" type="slidenum">
              <a:rPr lang="en-US" altLang="en-US" sz="1000"/>
              <a:pPr/>
              <a:t>61</a:t>
            </a:fld>
            <a:endParaRPr lang="en-US" altLang="en-US" sz="1000"/>
          </a:p>
        </p:txBody>
      </p:sp>
    </p:spTree>
    <p:extLst>
      <p:ext uri="{BB962C8B-B14F-4D97-AF65-F5344CB8AC3E}">
        <p14:creationId xmlns:p14="http://schemas.microsoft.com/office/powerpoint/2010/main" val="1223394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xfrm>
            <a:off x="469900" y="727075"/>
            <a:ext cx="6373813" cy="3586163"/>
          </a:xfrm>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6DE072D-AFE9-4C72-B5A1-95762EC58332}" type="slidenum">
              <a:rPr lang="en-US" altLang="en-US" sz="1000"/>
              <a:pPr/>
              <a:t>7</a:t>
            </a:fld>
            <a:endParaRPr lang="en-US" altLang="en-US" sz="1000"/>
          </a:p>
        </p:txBody>
      </p:sp>
    </p:spTree>
    <p:extLst>
      <p:ext uri="{BB962C8B-B14F-4D97-AF65-F5344CB8AC3E}">
        <p14:creationId xmlns:p14="http://schemas.microsoft.com/office/powerpoint/2010/main" val="3015006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xfrm>
            <a:off x="469900" y="727075"/>
            <a:ext cx="6373813" cy="3586163"/>
          </a:xfrm>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allows for relationship between distance, strain, and stress through the cross section.</a:t>
            </a:r>
          </a:p>
          <a:p>
            <a:r>
              <a:rPr lang="en-US" altLang="en-US"/>
              <a:t>While variations will exist near boundaries, connections, etc. this is generally valid due to the ductile nature of steel.</a:t>
            </a:r>
          </a:p>
        </p:txBody>
      </p:sp>
      <p:sp>
        <p:nvSpPr>
          <p:cNvPr id="29700"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a:fld id="{062FCA60-40BD-4504-BE65-FEF95CEA4C72}" type="slidenum">
              <a:rPr lang="en-US" altLang="en-US" sz="1000" i="1"/>
              <a:pPr algn="r"/>
              <a:t>8</a:t>
            </a:fld>
            <a:endParaRPr lang="en-US" altLang="en-US" sz="1000" i="1"/>
          </a:p>
        </p:txBody>
      </p:sp>
    </p:spTree>
    <p:extLst>
      <p:ext uri="{BB962C8B-B14F-4D97-AF65-F5344CB8AC3E}">
        <p14:creationId xmlns:p14="http://schemas.microsoft.com/office/powerpoint/2010/main" val="3707099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xfrm>
            <a:off x="469900" y="727075"/>
            <a:ext cx="6373813" cy="3586163"/>
          </a:xfrm>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For any shape we can set up equilibrium – the centroid is the elastic neutral axis (ENA). </a:t>
            </a:r>
          </a:p>
          <a:p>
            <a:r>
              <a:rPr lang="en-US" altLang="en-US"/>
              <a:t>This is the neutral axis during elastic loading for all shapes, but after yielding occurs it is only the neutral axis for sections loaded about an axis of symmetry.</a:t>
            </a:r>
          </a:p>
        </p:txBody>
      </p:sp>
      <p:sp>
        <p:nvSpPr>
          <p:cNvPr id="30724" name="Slide Number Placeholder 3"/>
          <p:cNvSpPr>
            <a:spLocks noGrp="1"/>
          </p:cNvSpPr>
          <p:nvPr>
            <p:ph type="sldNum" sz="quarter" idx="5"/>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B09C14B-8A46-4E20-977F-7CF44390316B}" type="slidenum">
              <a:rPr lang="en-US" altLang="en-US" sz="1000"/>
              <a:pPr/>
              <a:t>9</a:t>
            </a:fld>
            <a:endParaRPr lang="en-US" altLang="en-US" sz="1000"/>
          </a:p>
        </p:txBody>
      </p:sp>
    </p:spTree>
    <p:extLst>
      <p:ext uri="{BB962C8B-B14F-4D97-AF65-F5344CB8AC3E}">
        <p14:creationId xmlns:p14="http://schemas.microsoft.com/office/powerpoint/2010/main" val="1653112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a:t>Beam Theory</a:t>
            </a:r>
            <a:endParaRPr lang="en-US" dirty="0"/>
          </a:p>
        </p:txBody>
      </p:sp>
      <p:sp>
        <p:nvSpPr>
          <p:cNvPr id="5" name="Slide Number Placeholder 22"/>
          <p:cNvSpPr>
            <a:spLocks noGrp="1"/>
          </p:cNvSpPr>
          <p:nvPr>
            <p:ph type="sldNum" sz="quarter" idx="11"/>
          </p:nvPr>
        </p:nvSpPr>
        <p:spPr/>
        <p:txBody>
          <a:bodyPr/>
          <a:lstStyle>
            <a:lvl1pPr>
              <a:defRPr/>
            </a:lvl1pPr>
          </a:lstStyle>
          <a:p>
            <a:fld id="{31AE6B6B-2CDA-4FF8-9B78-BC59D7E9A502}" type="slidenum">
              <a:rPr lang="en-US" altLang="en-US"/>
              <a:pPr/>
              <a:t>‹#›</a:t>
            </a:fld>
            <a:endParaRPr lang="en-US" altLang="en-US"/>
          </a:p>
        </p:txBody>
      </p:sp>
    </p:spTree>
    <p:extLst>
      <p:ext uri="{BB962C8B-B14F-4D97-AF65-F5344CB8AC3E}">
        <p14:creationId xmlns:p14="http://schemas.microsoft.com/office/powerpoint/2010/main" val="32047468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cs typeface="+mn-cs"/>
              </a:defRPr>
            </a:lvl1pPr>
          </a:lstStyle>
          <a:p>
            <a:pPr>
              <a:defRPr/>
            </a:pPr>
            <a:r>
              <a:rPr lang="en-US"/>
              <a:t>Beam Theory</a:t>
            </a:r>
            <a:endParaRPr lang="en-US" dirty="0"/>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wrap="square" lIns="0" tIns="45720" rIns="0" bIns="45720" numCol="1" anchor="b" anchorCtr="0" compatLnSpc="1">
            <a:prstTxWarp prst="textNoShape">
              <a:avLst/>
            </a:prstTxWarp>
          </a:bodyPr>
          <a:lstStyle>
            <a:lvl1pPr algn="r">
              <a:defRPr sz="1200">
                <a:solidFill>
                  <a:srgbClr val="BCBCBC"/>
                </a:solidFill>
              </a:defRPr>
            </a:lvl1pPr>
          </a:lstStyle>
          <a:p>
            <a:fld id="{FC64D753-40A1-4B45-A9E0-07EA3198EB83}" type="slidenum">
              <a:rPr lang="en-US" altLang="en-US"/>
              <a:pPr/>
              <a:t>‹#›</a:t>
            </a:fld>
            <a:endParaRPr lang="en-US" altLang="en-US" dirty="0"/>
          </a:p>
        </p:txBody>
      </p:sp>
      <p:sp>
        <p:nvSpPr>
          <p:cNvPr id="8" name="Date Placeholder 13"/>
          <p:cNvSpPr>
            <a:spLocks noGrp="1"/>
          </p:cNvSpPr>
          <p:nvPr>
            <p:ph type="dt" sz="half" idx="2"/>
          </p:nvPr>
        </p:nvSpPr>
        <p:spPr>
          <a:xfrm>
            <a:off x="1367367"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pic>
        <p:nvPicPr>
          <p:cNvPr id="2" name="Picture 1">
            <a:extLst>
              <a:ext uri="{FF2B5EF4-FFF2-40B4-BE49-F238E27FC236}">
                <a16:creationId xmlns:a16="http://schemas.microsoft.com/office/drawing/2014/main" id="{9610329A-8B08-2959-F3E6-27273BA3BF6D}"/>
              </a:ext>
            </a:extLst>
          </p:cNvPr>
          <p:cNvPicPr>
            <a:picLocks noChangeAspect="1"/>
          </p:cNvPicPr>
          <p:nvPr userDrawn="1"/>
        </p:nvPicPr>
        <p:blipFill>
          <a:blip r:embed="rId4"/>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4114" r:id="rId1"/>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anose="05020102010507070707"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anose="05020102010507070707"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anose="05000000000000000000"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anose="05040102010807070707"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anose="05020102010507070707"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9.bin"/><Relationship Id="rId18" Type="http://schemas.openxmlformats.org/officeDocument/2006/relationships/image" Target="../media/image16.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13.wmf"/><Relationship Id="rId17" Type="http://schemas.openxmlformats.org/officeDocument/2006/relationships/oleObject" Target="../embeddings/oleObject11.bin"/><Relationship Id="rId2" Type="http://schemas.openxmlformats.org/officeDocument/2006/relationships/notesSlide" Target="../notesSlides/notesSlide42.xml"/><Relationship Id="rId16" Type="http://schemas.openxmlformats.org/officeDocument/2006/relationships/image" Target="../media/image15.wmf"/><Relationship Id="rId1" Type="http://schemas.openxmlformats.org/officeDocument/2006/relationships/slideLayout" Target="../slideLayouts/slideLayout1.xml"/><Relationship Id="rId6" Type="http://schemas.openxmlformats.org/officeDocument/2006/relationships/image" Target="../media/image10.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7.bin"/><Relationship Id="rId14" Type="http://schemas.openxmlformats.org/officeDocument/2006/relationships/image" Target="../media/image14.wmf"/></Relationships>
</file>

<file path=ppt/slides/_rels/slide43.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17.bin"/><Relationship Id="rId18" Type="http://schemas.openxmlformats.org/officeDocument/2006/relationships/image" Target="../media/image23.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21.wmf"/><Relationship Id="rId17" Type="http://schemas.openxmlformats.org/officeDocument/2006/relationships/oleObject" Target="../embeddings/oleObject19.bin"/><Relationship Id="rId2" Type="http://schemas.openxmlformats.org/officeDocument/2006/relationships/notesSlide" Target="../notesSlides/notesSlide43.xml"/><Relationship Id="rId16" Type="http://schemas.openxmlformats.org/officeDocument/2006/relationships/image" Target="../media/image22.wmf"/><Relationship Id="rId1" Type="http://schemas.openxmlformats.org/officeDocument/2006/relationships/slideLayout" Target="../slideLayouts/slideLayout1.xml"/><Relationship Id="rId6" Type="http://schemas.openxmlformats.org/officeDocument/2006/relationships/image" Target="../media/image18.wmf"/><Relationship Id="rId11" Type="http://schemas.openxmlformats.org/officeDocument/2006/relationships/oleObject" Target="../embeddings/oleObject16.bin"/><Relationship Id="rId5" Type="http://schemas.openxmlformats.org/officeDocument/2006/relationships/oleObject" Target="../embeddings/oleObject13.bin"/><Relationship Id="rId15" Type="http://schemas.openxmlformats.org/officeDocument/2006/relationships/oleObject" Target="../embeddings/oleObject18.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5.bin"/><Relationship Id="rId14" Type="http://schemas.openxmlformats.org/officeDocument/2006/relationships/image" Target="../media/image14.w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856821" y="535258"/>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
        <p:nvSpPr>
          <p:cNvPr id="8" name="Rectangle 2"/>
          <p:cNvSpPr txBox="1">
            <a:spLocks noChangeArrowheads="1"/>
          </p:cNvSpPr>
          <p:nvPr/>
        </p:nvSpPr>
        <p:spPr>
          <a:xfrm>
            <a:off x="1856821" y="2836804"/>
            <a:ext cx="8243453" cy="1657139"/>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BEAM THEORY SLIDES</a:t>
            </a:r>
          </a:p>
        </p:txBody>
      </p:sp>
      <p:sp>
        <p:nvSpPr>
          <p:cNvPr id="4" name="Slide Number Placeholder 3"/>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944CD87C-23D6-439A-9320-26EB6858BA2D}" type="slidenum">
              <a:rPr lang="en-US" altLang="en-US" sz="1200">
                <a:solidFill>
                  <a:srgbClr val="BCBCBC"/>
                </a:solidFill>
              </a:rPr>
              <a:pPr eaLnBrk="1" hangingPunct="1"/>
              <a:t>1</a:t>
            </a:fld>
            <a:endParaRPr lang="en-US" altLang="en-US" sz="1200">
              <a:solidFill>
                <a:srgbClr val="BCBCBC"/>
              </a:solidFill>
            </a:endParaRPr>
          </a:p>
        </p:txBody>
      </p:sp>
      <p:sp>
        <p:nvSpPr>
          <p:cNvPr id="6" name="TextBox 5"/>
          <p:cNvSpPr txBox="1"/>
          <p:nvPr/>
        </p:nvSpPr>
        <p:spPr>
          <a:xfrm>
            <a:off x="4636559" y="5289551"/>
            <a:ext cx="2536825" cy="460375"/>
          </a:xfrm>
          <a:prstGeom prst="rect">
            <a:avLst/>
          </a:prstGeom>
          <a:solidFill>
            <a:schemeClr val="accent3">
              <a:lumMod val="60000"/>
              <a:lumOff val="40000"/>
            </a:schemeClr>
          </a:solidFill>
          <a:ln>
            <a:solidFill>
              <a:schemeClr val="bg1"/>
            </a:solidFill>
          </a:ln>
        </p:spPr>
        <p:txBody>
          <a:bodyPr>
            <a:spAutoFit/>
          </a:bodyPr>
          <a:lstStyle/>
          <a:p>
            <a:pPr>
              <a:defRPr/>
            </a:pPr>
            <a:r>
              <a:rPr lang="en-US" sz="1200" dirty="0">
                <a:solidFill>
                  <a:schemeClr val="bg1"/>
                </a:solidFill>
              </a:rPr>
              <a:t>Developed by Scott Civjan</a:t>
            </a:r>
          </a:p>
          <a:p>
            <a:pPr>
              <a:defRPr/>
            </a:pPr>
            <a:r>
              <a:rPr lang="en-US" sz="1200" dirty="0">
                <a:solidFill>
                  <a:schemeClr val="bg1"/>
                </a:solidFill>
              </a:rPr>
              <a:t>University of Massachusetts, Amherst</a:t>
            </a:r>
          </a:p>
        </p:txBody>
      </p:sp>
      <p:sp>
        <p:nvSpPr>
          <p:cNvPr id="2" name="Footer Placeholder 1">
            <a:extLst>
              <a:ext uri="{FF2B5EF4-FFF2-40B4-BE49-F238E27FC236}">
                <a16:creationId xmlns:a16="http://schemas.microsoft.com/office/drawing/2014/main" id="{C6EDBED5-502E-2918-5644-1D0986141DF7}"/>
              </a:ext>
            </a:extLst>
          </p:cNvPr>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733550" y="1122363"/>
            <a:ext cx="8788400" cy="43815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endParaRPr lang="en-US">
              <a:solidFill>
                <a:schemeClr val="bg1"/>
              </a:solidFill>
            </a:endParaRPr>
          </a:p>
        </p:txBody>
      </p:sp>
      <p:sp>
        <p:nvSpPr>
          <p:cNvPr id="12291" name="Text Box 23"/>
          <p:cNvSpPr txBox="1">
            <a:spLocks noChangeArrowheads="1"/>
          </p:cNvSpPr>
          <p:nvPr/>
        </p:nvSpPr>
        <p:spPr bwMode="auto">
          <a:xfrm>
            <a:off x="1733550" y="2028825"/>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M</a:t>
            </a:r>
          </a:p>
        </p:txBody>
      </p:sp>
      <p:sp>
        <p:nvSpPr>
          <p:cNvPr id="12292" name="Text Box 24"/>
          <p:cNvSpPr txBox="1">
            <a:spLocks noChangeArrowheads="1"/>
          </p:cNvSpPr>
          <p:nvPr/>
        </p:nvSpPr>
        <p:spPr bwMode="auto">
          <a:xfrm>
            <a:off x="4413250" y="20288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M</a:t>
            </a:r>
          </a:p>
        </p:txBody>
      </p:sp>
      <p:sp>
        <p:nvSpPr>
          <p:cNvPr id="12293" name="Text Box 27"/>
          <p:cNvSpPr txBox="1">
            <a:spLocks noChangeArrowheads="1"/>
          </p:cNvSpPr>
          <p:nvPr/>
        </p:nvSpPr>
        <p:spPr bwMode="auto">
          <a:xfrm>
            <a:off x="6129338" y="1819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y</a:t>
            </a:r>
          </a:p>
        </p:txBody>
      </p:sp>
      <p:sp>
        <p:nvSpPr>
          <p:cNvPr id="12294" name="Text Box 28"/>
          <p:cNvSpPr txBox="1">
            <a:spLocks noChangeArrowheads="1"/>
          </p:cNvSpPr>
          <p:nvPr/>
        </p:nvSpPr>
        <p:spPr bwMode="auto">
          <a:xfrm>
            <a:off x="6686550" y="30194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e</a:t>
            </a:r>
          </a:p>
        </p:txBody>
      </p:sp>
      <p:sp>
        <p:nvSpPr>
          <p:cNvPr id="12295" name="Text Box 30"/>
          <p:cNvSpPr txBox="1">
            <a:spLocks noChangeArrowheads="1"/>
          </p:cNvSpPr>
          <p:nvPr/>
        </p:nvSpPr>
        <p:spPr bwMode="auto">
          <a:xfrm>
            <a:off x="7175500" y="18415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f</a:t>
            </a:r>
          </a:p>
        </p:txBody>
      </p:sp>
      <p:sp>
        <p:nvSpPr>
          <p:cNvPr id="12296" name="Freeform 31"/>
          <p:cNvSpPr>
            <a:spLocks/>
          </p:cNvSpPr>
          <p:nvPr/>
        </p:nvSpPr>
        <p:spPr bwMode="auto">
          <a:xfrm>
            <a:off x="7131050" y="1946275"/>
            <a:ext cx="152400" cy="152400"/>
          </a:xfrm>
          <a:custGeom>
            <a:avLst/>
            <a:gdLst>
              <a:gd name="T0" fmla="*/ 2147483647 w 56"/>
              <a:gd name="T1" fmla="*/ 2147483647 h 192"/>
              <a:gd name="T2" fmla="*/ 2147483647 w 56"/>
              <a:gd name="T3" fmla="*/ 2147483647 h 192"/>
              <a:gd name="T4" fmla="*/ 0 w 56"/>
              <a:gd name="T5" fmla="*/ 0 h 192"/>
              <a:gd name="T6" fmla="*/ 0 60000 65536"/>
              <a:gd name="T7" fmla="*/ 0 60000 65536"/>
              <a:gd name="T8" fmla="*/ 0 60000 65536"/>
              <a:gd name="T9" fmla="*/ 0 w 56"/>
              <a:gd name="T10" fmla="*/ 0 h 192"/>
              <a:gd name="T11" fmla="*/ 56 w 56"/>
              <a:gd name="T12" fmla="*/ 192 h 192"/>
            </a:gdLst>
            <a:ahLst/>
            <a:cxnLst>
              <a:cxn ang="T6">
                <a:pos x="T0" y="T1"/>
              </a:cxn>
              <a:cxn ang="T7">
                <a:pos x="T2" y="T3"/>
              </a:cxn>
              <a:cxn ang="T8">
                <a:pos x="T4" y="T5"/>
              </a:cxn>
            </a:cxnLst>
            <a:rect l="T9" t="T10" r="T11" b="T12"/>
            <a:pathLst>
              <a:path w="56" h="192">
                <a:moveTo>
                  <a:pt x="48" y="192"/>
                </a:moveTo>
                <a:cubicBezTo>
                  <a:pt x="52" y="160"/>
                  <a:pt x="56" y="128"/>
                  <a:pt x="48" y="96"/>
                </a:cubicBezTo>
                <a:cubicBezTo>
                  <a:pt x="40" y="64"/>
                  <a:pt x="20" y="32"/>
                  <a:pt x="0" y="0"/>
                </a:cubicBezTo>
              </a:path>
            </a:pathLst>
          </a:custGeom>
          <a:noFill/>
          <a:ln w="9525">
            <a:solidFill>
              <a:schemeClr val="bg1"/>
            </a:solidFill>
            <a:round/>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97" name="Freeform 32"/>
          <p:cNvSpPr>
            <a:spLocks/>
          </p:cNvSpPr>
          <p:nvPr/>
        </p:nvSpPr>
        <p:spPr bwMode="auto">
          <a:xfrm flipH="1">
            <a:off x="6762750" y="1952625"/>
            <a:ext cx="152400" cy="152400"/>
          </a:xfrm>
          <a:custGeom>
            <a:avLst/>
            <a:gdLst>
              <a:gd name="T0" fmla="*/ 2147483647 w 56"/>
              <a:gd name="T1" fmla="*/ 2147483647 h 192"/>
              <a:gd name="T2" fmla="*/ 2147483647 w 56"/>
              <a:gd name="T3" fmla="*/ 2147483647 h 192"/>
              <a:gd name="T4" fmla="*/ 0 w 56"/>
              <a:gd name="T5" fmla="*/ 0 h 192"/>
              <a:gd name="T6" fmla="*/ 0 60000 65536"/>
              <a:gd name="T7" fmla="*/ 0 60000 65536"/>
              <a:gd name="T8" fmla="*/ 0 60000 65536"/>
              <a:gd name="T9" fmla="*/ 0 w 56"/>
              <a:gd name="T10" fmla="*/ 0 h 192"/>
              <a:gd name="T11" fmla="*/ 56 w 56"/>
              <a:gd name="T12" fmla="*/ 192 h 192"/>
            </a:gdLst>
            <a:ahLst/>
            <a:cxnLst>
              <a:cxn ang="T6">
                <a:pos x="T0" y="T1"/>
              </a:cxn>
              <a:cxn ang="T7">
                <a:pos x="T2" y="T3"/>
              </a:cxn>
              <a:cxn ang="T8">
                <a:pos x="T4" y="T5"/>
              </a:cxn>
            </a:cxnLst>
            <a:rect l="T9" t="T10" r="T11" b="T12"/>
            <a:pathLst>
              <a:path w="56" h="192">
                <a:moveTo>
                  <a:pt x="48" y="192"/>
                </a:moveTo>
                <a:cubicBezTo>
                  <a:pt x="52" y="160"/>
                  <a:pt x="56" y="128"/>
                  <a:pt x="48" y="96"/>
                </a:cubicBezTo>
                <a:cubicBezTo>
                  <a:pt x="40" y="64"/>
                  <a:pt x="20" y="32"/>
                  <a:pt x="0" y="0"/>
                </a:cubicBezTo>
              </a:path>
            </a:pathLst>
          </a:custGeom>
          <a:noFill/>
          <a:ln w="9525">
            <a:solidFill>
              <a:schemeClr val="bg1"/>
            </a:solidFill>
            <a:round/>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98" name="Text Box 34"/>
          <p:cNvSpPr txBox="1">
            <a:spLocks noChangeArrowheads="1"/>
          </p:cNvSpPr>
          <p:nvPr/>
        </p:nvSpPr>
        <p:spPr bwMode="auto">
          <a:xfrm>
            <a:off x="9388476" y="1708150"/>
            <a:ext cx="74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y</a:t>
            </a:r>
            <a:r>
              <a:rPr lang="en-US" altLang="en-US" i="1" baseline="-25000">
                <a:solidFill>
                  <a:schemeClr val="bg1"/>
                </a:solidFill>
              </a:rPr>
              <a:t>max</a:t>
            </a:r>
          </a:p>
        </p:txBody>
      </p:sp>
      <p:sp>
        <p:nvSpPr>
          <p:cNvPr id="12299" name="Text Box 36"/>
          <p:cNvSpPr txBox="1">
            <a:spLocks noChangeArrowheads="1"/>
          </p:cNvSpPr>
          <p:nvPr/>
        </p:nvSpPr>
        <p:spPr bwMode="auto">
          <a:xfrm>
            <a:off x="8472488" y="992188"/>
            <a:ext cx="806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s</a:t>
            </a:r>
            <a:r>
              <a:rPr lang="en-US" altLang="en-US" baseline="-25000">
                <a:solidFill>
                  <a:schemeClr val="bg1"/>
                </a:solidFill>
              </a:rPr>
              <a:t>max</a:t>
            </a:r>
            <a:endParaRPr lang="en-US" altLang="en-US">
              <a:solidFill>
                <a:schemeClr val="bg1"/>
              </a:solidFill>
            </a:endParaRPr>
          </a:p>
        </p:txBody>
      </p:sp>
      <p:sp>
        <p:nvSpPr>
          <p:cNvPr id="12300" name="Text Box 37"/>
          <p:cNvSpPr txBox="1">
            <a:spLocks noChangeArrowheads="1"/>
          </p:cNvSpPr>
          <p:nvPr/>
        </p:nvSpPr>
        <p:spPr bwMode="auto">
          <a:xfrm>
            <a:off x="8915401" y="2247901"/>
            <a:ext cx="1019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2000">
                <a:solidFill>
                  <a:schemeClr val="bg1"/>
                </a:solidFill>
              </a:rPr>
              <a:t>ENA</a:t>
            </a:r>
          </a:p>
        </p:txBody>
      </p:sp>
      <p:sp>
        <p:nvSpPr>
          <p:cNvPr id="36" name="Circular Arrow 35"/>
          <p:cNvSpPr/>
          <p:nvPr/>
        </p:nvSpPr>
        <p:spPr bwMode="auto">
          <a:xfrm rot="5400000" flipH="1">
            <a:off x="3272632" y="1715295"/>
            <a:ext cx="1355725" cy="1185862"/>
          </a:xfrm>
          <a:prstGeom prst="circularArrow">
            <a:avLst/>
          </a:prstGeom>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7" name="Circular Arrow 36"/>
          <p:cNvSpPr/>
          <p:nvPr/>
        </p:nvSpPr>
        <p:spPr bwMode="auto">
          <a:xfrm rot="16200000">
            <a:off x="1954214" y="1741489"/>
            <a:ext cx="1355725" cy="1127125"/>
          </a:xfrm>
          <a:prstGeom prst="circularArrow">
            <a:avLst/>
          </a:prstGeom>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9" name="Footer Placeholder 38"/>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2305" name="Line 37"/>
          <p:cNvSpPr>
            <a:spLocks noChangeShapeType="1"/>
          </p:cNvSpPr>
          <p:nvPr/>
        </p:nvSpPr>
        <p:spPr bwMode="auto">
          <a:xfrm flipH="1">
            <a:off x="1976439" y="1609725"/>
            <a:ext cx="7710487"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6" name="Line 38"/>
          <p:cNvSpPr>
            <a:spLocks noChangeShapeType="1"/>
          </p:cNvSpPr>
          <p:nvPr/>
        </p:nvSpPr>
        <p:spPr bwMode="auto">
          <a:xfrm flipH="1">
            <a:off x="1919288" y="2981325"/>
            <a:ext cx="783431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7" name="Freeform 64"/>
          <p:cNvSpPr>
            <a:spLocks/>
          </p:cNvSpPr>
          <p:nvPr/>
        </p:nvSpPr>
        <p:spPr bwMode="auto">
          <a:xfrm>
            <a:off x="5054601" y="1606551"/>
            <a:ext cx="917575" cy="1374775"/>
          </a:xfrm>
          <a:custGeom>
            <a:avLst/>
            <a:gdLst>
              <a:gd name="T0" fmla="*/ 2147483647 w 578"/>
              <a:gd name="T1" fmla="*/ 0 h 866"/>
              <a:gd name="T2" fmla="*/ 0 w 578"/>
              <a:gd name="T3" fmla="*/ 0 h 866"/>
              <a:gd name="T4" fmla="*/ 0 w 578"/>
              <a:gd name="T5" fmla="*/ 2147483647 h 866"/>
              <a:gd name="T6" fmla="*/ 2147483647 w 578"/>
              <a:gd name="T7" fmla="*/ 2147483647 h 866"/>
              <a:gd name="T8" fmla="*/ 2147483647 w 578"/>
              <a:gd name="T9" fmla="*/ 2147483647 h 866"/>
              <a:gd name="T10" fmla="*/ 0 w 578"/>
              <a:gd name="T11" fmla="*/ 2147483647 h 866"/>
              <a:gd name="T12" fmla="*/ 0 w 578"/>
              <a:gd name="T13" fmla="*/ 2147483647 h 866"/>
              <a:gd name="T14" fmla="*/ 2147483647 w 578"/>
              <a:gd name="T15" fmla="*/ 2147483647 h 866"/>
              <a:gd name="T16" fmla="*/ 2147483647 w 578"/>
              <a:gd name="T17" fmla="*/ 2147483647 h 866"/>
              <a:gd name="T18" fmla="*/ 2147483647 w 578"/>
              <a:gd name="T19" fmla="*/ 2147483647 h 866"/>
              <a:gd name="T20" fmla="*/ 2147483647 w 578"/>
              <a:gd name="T21" fmla="*/ 2147483647 h 866"/>
              <a:gd name="T22" fmla="*/ 2147483647 w 578"/>
              <a:gd name="T23" fmla="*/ 2147483647 h 866"/>
              <a:gd name="T24" fmla="*/ 2147483647 w 578"/>
              <a:gd name="T25" fmla="*/ 0 h 8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
              <a:gd name="T40" fmla="*/ 0 h 866"/>
              <a:gd name="T41" fmla="*/ 578 w 578"/>
              <a:gd name="T42" fmla="*/ 866 h 8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 h="866">
                <a:moveTo>
                  <a:pt x="578" y="0"/>
                </a:moveTo>
                <a:lnTo>
                  <a:pt x="0" y="0"/>
                </a:lnTo>
                <a:lnTo>
                  <a:pt x="0" y="150"/>
                </a:lnTo>
                <a:lnTo>
                  <a:pt x="244" y="150"/>
                </a:lnTo>
                <a:lnTo>
                  <a:pt x="244" y="714"/>
                </a:lnTo>
                <a:lnTo>
                  <a:pt x="0" y="714"/>
                </a:lnTo>
                <a:lnTo>
                  <a:pt x="0" y="866"/>
                </a:lnTo>
                <a:lnTo>
                  <a:pt x="578" y="866"/>
                </a:lnTo>
                <a:lnTo>
                  <a:pt x="578" y="716"/>
                </a:lnTo>
                <a:lnTo>
                  <a:pt x="324" y="716"/>
                </a:lnTo>
                <a:lnTo>
                  <a:pt x="324" y="152"/>
                </a:lnTo>
                <a:lnTo>
                  <a:pt x="578" y="152"/>
                </a:lnTo>
                <a:lnTo>
                  <a:pt x="578" y="0"/>
                </a:lnTo>
                <a:close/>
              </a:path>
            </a:pathLst>
          </a:custGeom>
          <a:solidFill>
            <a:schemeClr val="accent1"/>
          </a:solidFill>
          <a:ln w="38100">
            <a:solidFill>
              <a:schemeClr val="bg1"/>
            </a:solidFill>
            <a:round/>
            <a:headEnd/>
            <a:tailEnd/>
          </a:ln>
        </p:spPr>
        <p:txBody>
          <a:bodyPr/>
          <a:lstStyle/>
          <a:p>
            <a:endParaRPr lang="en-US"/>
          </a:p>
        </p:txBody>
      </p:sp>
      <p:sp>
        <p:nvSpPr>
          <p:cNvPr id="12308" name="Line 71"/>
          <p:cNvSpPr>
            <a:spLocks noChangeShapeType="1"/>
          </p:cNvSpPr>
          <p:nvPr/>
        </p:nvSpPr>
        <p:spPr bwMode="auto">
          <a:xfrm>
            <a:off x="6915150" y="160496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09" name="Line 72"/>
          <p:cNvSpPr>
            <a:spLocks noChangeShapeType="1"/>
          </p:cNvSpPr>
          <p:nvPr/>
        </p:nvSpPr>
        <p:spPr bwMode="auto">
          <a:xfrm flipH="1">
            <a:off x="6453189" y="1604963"/>
            <a:ext cx="904875" cy="137636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0" name="Line 73"/>
          <p:cNvSpPr>
            <a:spLocks noChangeShapeType="1"/>
          </p:cNvSpPr>
          <p:nvPr/>
        </p:nvSpPr>
        <p:spPr bwMode="auto">
          <a:xfrm>
            <a:off x="8434388" y="1614488"/>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1" name="Line 74"/>
          <p:cNvSpPr>
            <a:spLocks noChangeShapeType="1"/>
          </p:cNvSpPr>
          <p:nvPr/>
        </p:nvSpPr>
        <p:spPr bwMode="auto">
          <a:xfrm flipH="1">
            <a:off x="7667625" y="1604963"/>
            <a:ext cx="1524000" cy="13716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2" name="Line 75"/>
          <p:cNvSpPr>
            <a:spLocks noChangeShapeType="1"/>
          </p:cNvSpPr>
          <p:nvPr/>
        </p:nvSpPr>
        <p:spPr bwMode="auto">
          <a:xfrm flipV="1">
            <a:off x="6062663" y="1928813"/>
            <a:ext cx="0" cy="36195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2313" name="Oval 76"/>
          <p:cNvSpPr>
            <a:spLocks noChangeAspect="1" noChangeArrowheads="1"/>
          </p:cNvSpPr>
          <p:nvPr/>
        </p:nvSpPr>
        <p:spPr bwMode="auto">
          <a:xfrm>
            <a:off x="6042025" y="2270125"/>
            <a:ext cx="46038" cy="46038"/>
          </a:xfrm>
          <a:prstGeom prst="ellipse">
            <a:avLst/>
          </a:prstGeom>
          <a:solidFill>
            <a:schemeClr val="bg1"/>
          </a:solidFill>
          <a:ln w="9525">
            <a:solidFill>
              <a:schemeClr val="bg1"/>
            </a:solidFill>
            <a:round/>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2314" name="Line 77"/>
          <p:cNvSpPr>
            <a:spLocks noChangeShapeType="1"/>
          </p:cNvSpPr>
          <p:nvPr/>
        </p:nvSpPr>
        <p:spPr bwMode="auto">
          <a:xfrm>
            <a:off x="9359900" y="1609726"/>
            <a:ext cx="0" cy="695325"/>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2315" name="Line 78"/>
          <p:cNvSpPr>
            <a:spLocks noChangeShapeType="1"/>
          </p:cNvSpPr>
          <p:nvPr/>
        </p:nvSpPr>
        <p:spPr bwMode="auto">
          <a:xfrm flipV="1">
            <a:off x="8432800" y="1330325"/>
            <a:ext cx="0" cy="2413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6" name="Line 79"/>
          <p:cNvSpPr>
            <a:spLocks noChangeShapeType="1"/>
          </p:cNvSpPr>
          <p:nvPr/>
        </p:nvSpPr>
        <p:spPr bwMode="auto">
          <a:xfrm flipV="1">
            <a:off x="9188450" y="1320800"/>
            <a:ext cx="0" cy="2413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17" name="Line 80"/>
          <p:cNvSpPr>
            <a:spLocks noChangeShapeType="1"/>
          </p:cNvSpPr>
          <p:nvPr/>
        </p:nvSpPr>
        <p:spPr bwMode="auto">
          <a:xfrm>
            <a:off x="8432800" y="1463675"/>
            <a:ext cx="755650" cy="0"/>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2318" name="Text Box 36"/>
          <p:cNvSpPr txBox="1">
            <a:spLocks noChangeArrowheads="1"/>
          </p:cNvSpPr>
          <p:nvPr/>
        </p:nvSpPr>
        <p:spPr bwMode="auto">
          <a:xfrm>
            <a:off x="7723188" y="3043238"/>
            <a:ext cx="806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s</a:t>
            </a:r>
            <a:r>
              <a:rPr lang="en-US" altLang="en-US" baseline="-25000">
                <a:solidFill>
                  <a:schemeClr val="bg1"/>
                </a:solidFill>
              </a:rPr>
              <a:t>max</a:t>
            </a:r>
            <a:endParaRPr lang="en-US" altLang="en-US">
              <a:solidFill>
                <a:schemeClr val="bg1"/>
              </a:solidFill>
            </a:endParaRPr>
          </a:p>
        </p:txBody>
      </p:sp>
      <p:sp>
        <p:nvSpPr>
          <p:cNvPr id="12319" name="Line 82"/>
          <p:cNvSpPr>
            <a:spLocks noChangeShapeType="1"/>
          </p:cNvSpPr>
          <p:nvPr/>
        </p:nvSpPr>
        <p:spPr bwMode="auto">
          <a:xfrm flipV="1">
            <a:off x="7677150" y="3025775"/>
            <a:ext cx="0" cy="2413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0" name="Line 83"/>
          <p:cNvSpPr>
            <a:spLocks noChangeShapeType="1"/>
          </p:cNvSpPr>
          <p:nvPr/>
        </p:nvSpPr>
        <p:spPr bwMode="auto">
          <a:xfrm flipV="1">
            <a:off x="8432800" y="3016250"/>
            <a:ext cx="0" cy="2413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1" name="Line 84"/>
          <p:cNvSpPr>
            <a:spLocks noChangeShapeType="1"/>
          </p:cNvSpPr>
          <p:nvPr/>
        </p:nvSpPr>
        <p:spPr bwMode="auto">
          <a:xfrm>
            <a:off x="7677150" y="3159125"/>
            <a:ext cx="755650" cy="0"/>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2322" name="Text Box 37"/>
          <p:cNvSpPr txBox="1">
            <a:spLocks noChangeArrowheads="1"/>
          </p:cNvSpPr>
          <p:nvPr/>
        </p:nvSpPr>
        <p:spPr bwMode="auto">
          <a:xfrm>
            <a:off x="2876550" y="3657601"/>
            <a:ext cx="68770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Elastic Behavior:</a:t>
            </a:r>
          </a:p>
          <a:p>
            <a:pPr eaLnBrk="1" hangingPunct="1"/>
            <a:r>
              <a:rPr lang="en-US" altLang="en-US">
                <a:solidFill>
                  <a:schemeClr val="bg1"/>
                </a:solidFill>
              </a:rPr>
              <a:t>Strain related to stress by Modulus of Elasticity, E</a:t>
            </a:r>
          </a:p>
          <a:p>
            <a:pPr eaLnBrk="1" hangingPunct="1"/>
            <a:r>
              <a:rPr lang="en-US" altLang="en-US" i="1">
                <a:solidFill>
                  <a:schemeClr val="bg1"/>
                </a:solidFill>
                <a:latin typeface="Symbol" panose="05050102010706020507" pitchFamily="18" charset="2"/>
              </a:rPr>
              <a:t>s </a:t>
            </a:r>
            <a:r>
              <a:rPr lang="en-US" altLang="en-US" i="1">
                <a:solidFill>
                  <a:schemeClr val="bg1"/>
                </a:solidFill>
              </a:rPr>
              <a:t>= E</a:t>
            </a:r>
            <a:r>
              <a:rPr lang="en-US" altLang="en-US" i="1">
                <a:solidFill>
                  <a:schemeClr val="bg1"/>
                </a:solidFill>
                <a:latin typeface="Symbol" panose="05050102010706020507" pitchFamily="18" charset="2"/>
              </a:rPr>
              <a:t>e</a:t>
            </a:r>
            <a:endParaRPr lang="en-US" altLang="en-US" i="1">
              <a:solidFill>
                <a:schemeClr val="bg1"/>
              </a:solidFill>
            </a:endParaRPr>
          </a:p>
        </p:txBody>
      </p:sp>
      <p:sp>
        <p:nvSpPr>
          <p:cNvPr id="12323" name="Rectangle 88"/>
          <p:cNvSpPr>
            <a:spLocks noChangeArrowheads="1"/>
          </p:cNvSpPr>
          <p:nvPr/>
        </p:nvSpPr>
        <p:spPr bwMode="auto">
          <a:xfrm>
            <a:off x="2795589" y="1614489"/>
            <a:ext cx="962025" cy="223837"/>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2324" name="Rectangle 89"/>
          <p:cNvSpPr>
            <a:spLocks noChangeArrowheads="1"/>
          </p:cNvSpPr>
          <p:nvPr/>
        </p:nvSpPr>
        <p:spPr bwMode="auto">
          <a:xfrm>
            <a:off x="2781300" y="2738438"/>
            <a:ext cx="971550" cy="23336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2325" name="Line 48"/>
          <p:cNvSpPr>
            <a:spLocks noChangeShapeType="1"/>
          </p:cNvSpPr>
          <p:nvPr/>
        </p:nvSpPr>
        <p:spPr bwMode="auto">
          <a:xfrm>
            <a:off x="2781300" y="2981325"/>
            <a:ext cx="98583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6" name="Line 44"/>
          <p:cNvSpPr>
            <a:spLocks noChangeShapeType="1"/>
          </p:cNvSpPr>
          <p:nvPr/>
        </p:nvSpPr>
        <p:spPr bwMode="auto">
          <a:xfrm>
            <a:off x="2790825" y="1609725"/>
            <a:ext cx="9715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27" name="Freeform 90"/>
          <p:cNvSpPr>
            <a:spLocks/>
          </p:cNvSpPr>
          <p:nvPr/>
        </p:nvSpPr>
        <p:spPr bwMode="auto">
          <a:xfrm>
            <a:off x="2586038" y="1847851"/>
            <a:ext cx="1333500" cy="881063"/>
          </a:xfrm>
          <a:custGeom>
            <a:avLst/>
            <a:gdLst>
              <a:gd name="T0" fmla="*/ 2147483647 w 840"/>
              <a:gd name="T1" fmla="*/ 2147483647 h 555"/>
              <a:gd name="T2" fmla="*/ 2147483647 w 840"/>
              <a:gd name="T3" fmla="*/ 0 h 555"/>
              <a:gd name="T4" fmla="*/ 2147483647 w 840"/>
              <a:gd name="T5" fmla="*/ 0 h 555"/>
              <a:gd name="T6" fmla="*/ 2147483647 w 840"/>
              <a:gd name="T7" fmla="*/ 2147483647 h 555"/>
              <a:gd name="T8" fmla="*/ 2147483647 w 840"/>
              <a:gd name="T9" fmla="*/ 2147483647 h 555"/>
              <a:gd name="T10" fmla="*/ 2147483647 w 840"/>
              <a:gd name="T11" fmla="*/ 2147483647 h 555"/>
              <a:gd name="T12" fmla="*/ 2147483647 w 840"/>
              <a:gd name="T13" fmla="*/ 2147483647 h 555"/>
              <a:gd name="T14" fmla="*/ 2147483647 w 840"/>
              <a:gd name="T15" fmla="*/ 2147483647 h 555"/>
              <a:gd name="T16" fmla="*/ 2147483647 w 840"/>
              <a:gd name="T17" fmla="*/ 2147483647 h 555"/>
              <a:gd name="T18" fmla="*/ 2147483647 w 840"/>
              <a:gd name="T19" fmla="*/ 2147483647 h 555"/>
              <a:gd name="T20" fmla="*/ 2147483647 w 840"/>
              <a:gd name="T21" fmla="*/ 2147483647 h 555"/>
              <a:gd name="T22" fmla="*/ 2147483647 w 840"/>
              <a:gd name="T23" fmla="*/ 2147483647 h 555"/>
              <a:gd name="T24" fmla="*/ 2147483647 w 840"/>
              <a:gd name="T25" fmla="*/ 2147483647 h 555"/>
              <a:gd name="T26" fmla="*/ 2147483647 w 840"/>
              <a:gd name="T27" fmla="*/ 2147483647 h 555"/>
              <a:gd name="T28" fmla="*/ 2147483647 w 840"/>
              <a:gd name="T29" fmla="*/ 2147483647 h 555"/>
              <a:gd name="T30" fmla="*/ 2147483647 w 840"/>
              <a:gd name="T31" fmla="*/ 2147483647 h 555"/>
              <a:gd name="T32" fmla="*/ 2147483647 w 840"/>
              <a:gd name="T33" fmla="*/ 2147483647 h 555"/>
              <a:gd name="T34" fmla="*/ 2147483647 w 840"/>
              <a:gd name="T35" fmla="*/ 2147483647 h 555"/>
              <a:gd name="T36" fmla="*/ 2147483647 w 840"/>
              <a:gd name="T37" fmla="*/ 2147483647 h 555"/>
              <a:gd name="T38" fmla="*/ 2147483647 w 840"/>
              <a:gd name="T39" fmla="*/ 2147483647 h 555"/>
              <a:gd name="T40" fmla="*/ 2147483647 w 840"/>
              <a:gd name="T41" fmla="*/ 2147483647 h 555"/>
              <a:gd name="T42" fmla="*/ 0 w 840"/>
              <a:gd name="T43" fmla="*/ 2147483647 h 555"/>
              <a:gd name="T44" fmla="*/ 2147483647 w 840"/>
              <a:gd name="T45" fmla="*/ 2147483647 h 555"/>
              <a:gd name="T46" fmla="*/ 2147483647 w 840"/>
              <a:gd name="T47" fmla="*/ 2147483647 h 555"/>
              <a:gd name="T48" fmla="*/ 2147483647 w 840"/>
              <a:gd name="T49" fmla="*/ 2147483647 h 555"/>
              <a:gd name="T50" fmla="*/ 2147483647 w 840"/>
              <a:gd name="T51" fmla="*/ 2147483647 h 555"/>
              <a:gd name="T52" fmla="*/ 2147483647 w 840"/>
              <a:gd name="T53" fmla="*/ 2147483647 h 555"/>
              <a:gd name="T54" fmla="*/ 2147483647 w 840"/>
              <a:gd name="T55" fmla="*/ 2147483647 h 5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40"/>
              <a:gd name="T85" fmla="*/ 0 h 555"/>
              <a:gd name="T86" fmla="*/ 840 w 840"/>
              <a:gd name="T87" fmla="*/ 555 h 55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40" h="555">
                <a:moveTo>
                  <a:pt x="129" y="189"/>
                </a:moveTo>
                <a:lnTo>
                  <a:pt x="129" y="0"/>
                </a:lnTo>
                <a:lnTo>
                  <a:pt x="744" y="0"/>
                </a:lnTo>
                <a:lnTo>
                  <a:pt x="744" y="216"/>
                </a:lnTo>
                <a:lnTo>
                  <a:pt x="813" y="171"/>
                </a:lnTo>
                <a:lnTo>
                  <a:pt x="840" y="165"/>
                </a:lnTo>
                <a:lnTo>
                  <a:pt x="840" y="189"/>
                </a:lnTo>
                <a:lnTo>
                  <a:pt x="816" y="213"/>
                </a:lnTo>
                <a:lnTo>
                  <a:pt x="762" y="267"/>
                </a:lnTo>
                <a:lnTo>
                  <a:pt x="666" y="321"/>
                </a:lnTo>
                <a:lnTo>
                  <a:pt x="615" y="363"/>
                </a:lnTo>
                <a:lnTo>
                  <a:pt x="609" y="384"/>
                </a:lnTo>
                <a:lnTo>
                  <a:pt x="645" y="381"/>
                </a:lnTo>
                <a:lnTo>
                  <a:pt x="708" y="366"/>
                </a:lnTo>
                <a:lnTo>
                  <a:pt x="738" y="342"/>
                </a:lnTo>
                <a:lnTo>
                  <a:pt x="738" y="555"/>
                </a:lnTo>
                <a:lnTo>
                  <a:pt x="123" y="555"/>
                </a:lnTo>
                <a:lnTo>
                  <a:pt x="123" y="318"/>
                </a:lnTo>
                <a:lnTo>
                  <a:pt x="87" y="339"/>
                </a:lnTo>
                <a:lnTo>
                  <a:pt x="54" y="360"/>
                </a:lnTo>
                <a:lnTo>
                  <a:pt x="3" y="366"/>
                </a:lnTo>
                <a:lnTo>
                  <a:pt x="0" y="342"/>
                </a:lnTo>
                <a:lnTo>
                  <a:pt x="72" y="291"/>
                </a:lnTo>
                <a:lnTo>
                  <a:pt x="168" y="231"/>
                </a:lnTo>
                <a:lnTo>
                  <a:pt x="213" y="195"/>
                </a:lnTo>
                <a:lnTo>
                  <a:pt x="228" y="150"/>
                </a:lnTo>
                <a:lnTo>
                  <a:pt x="204" y="147"/>
                </a:lnTo>
                <a:lnTo>
                  <a:pt x="129" y="18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28" name="Freeform 50"/>
          <p:cNvSpPr>
            <a:spLocks/>
          </p:cNvSpPr>
          <p:nvPr/>
        </p:nvSpPr>
        <p:spPr bwMode="auto">
          <a:xfrm>
            <a:off x="3556000" y="2106613"/>
            <a:ext cx="376238" cy="360362"/>
          </a:xfrm>
          <a:custGeom>
            <a:avLst/>
            <a:gdLst>
              <a:gd name="T0" fmla="*/ 2147483647 w 237"/>
              <a:gd name="T1" fmla="*/ 2147483647 h 227"/>
              <a:gd name="T2" fmla="*/ 2147483647 w 237"/>
              <a:gd name="T3" fmla="*/ 2147483647 h 227"/>
              <a:gd name="T4" fmla="*/ 2147483647 w 237"/>
              <a:gd name="T5" fmla="*/ 2147483647 h 227"/>
              <a:gd name="T6" fmla="*/ 2147483647 w 237"/>
              <a:gd name="T7" fmla="*/ 2147483647 h 227"/>
              <a:gd name="T8" fmla="*/ 2147483647 w 237"/>
              <a:gd name="T9" fmla="*/ 2147483647 h 227"/>
              <a:gd name="T10" fmla="*/ 2147483647 w 237"/>
              <a:gd name="T11" fmla="*/ 2147483647 h 227"/>
              <a:gd name="T12" fmla="*/ 2147483647 w 237"/>
              <a:gd name="T13" fmla="*/ 2147483647 h 227"/>
              <a:gd name="T14" fmla="*/ 0 60000 65536"/>
              <a:gd name="T15" fmla="*/ 0 60000 65536"/>
              <a:gd name="T16" fmla="*/ 0 60000 65536"/>
              <a:gd name="T17" fmla="*/ 0 60000 65536"/>
              <a:gd name="T18" fmla="*/ 0 60000 65536"/>
              <a:gd name="T19" fmla="*/ 0 60000 65536"/>
              <a:gd name="T20" fmla="*/ 0 60000 65536"/>
              <a:gd name="T21" fmla="*/ 0 w 237"/>
              <a:gd name="T22" fmla="*/ 0 h 227"/>
              <a:gd name="T23" fmla="*/ 237 w 237"/>
              <a:gd name="T24" fmla="*/ 227 h 2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7" h="227">
                <a:moveTo>
                  <a:pt x="127" y="59"/>
                </a:moveTo>
                <a:cubicBezTo>
                  <a:pt x="171" y="29"/>
                  <a:pt x="215" y="0"/>
                  <a:pt x="226" y="2"/>
                </a:cubicBezTo>
                <a:cubicBezTo>
                  <a:pt x="237" y="4"/>
                  <a:pt x="225" y="44"/>
                  <a:pt x="196" y="71"/>
                </a:cubicBezTo>
                <a:cubicBezTo>
                  <a:pt x="167" y="98"/>
                  <a:pt x="84" y="140"/>
                  <a:pt x="52" y="164"/>
                </a:cubicBezTo>
                <a:cubicBezTo>
                  <a:pt x="20" y="188"/>
                  <a:pt x="0" y="209"/>
                  <a:pt x="1" y="218"/>
                </a:cubicBezTo>
                <a:cubicBezTo>
                  <a:pt x="2" y="227"/>
                  <a:pt x="40" y="222"/>
                  <a:pt x="61" y="215"/>
                </a:cubicBezTo>
                <a:cubicBezTo>
                  <a:pt x="82" y="208"/>
                  <a:pt x="106" y="192"/>
                  <a:pt x="130" y="17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29" name="Freeform 53"/>
          <p:cNvSpPr>
            <a:spLocks/>
          </p:cNvSpPr>
          <p:nvPr/>
        </p:nvSpPr>
        <p:spPr bwMode="auto">
          <a:xfrm>
            <a:off x="2579689" y="2073276"/>
            <a:ext cx="376237" cy="360363"/>
          </a:xfrm>
          <a:custGeom>
            <a:avLst/>
            <a:gdLst>
              <a:gd name="T0" fmla="*/ 2147483647 w 237"/>
              <a:gd name="T1" fmla="*/ 2147483647 h 227"/>
              <a:gd name="T2" fmla="*/ 2147483647 w 237"/>
              <a:gd name="T3" fmla="*/ 2147483647 h 227"/>
              <a:gd name="T4" fmla="*/ 2147483647 w 237"/>
              <a:gd name="T5" fmla="*/ 2147483647 h 227"/>
              <a:gd name="T6" fmla="*/ 2147483647 w 237"/>
              <a:gd name="T7" fmla="*/ 2147483647 h 227"/>
              <a:gd name="T8" fmla="*/ 2147483647 w 237"/>
              <a:gd name="T9" fmla="*/ 2147483647 h 227"/>
              <a:gd name="T10" fmla="*/ 2147483647 w 237"/>
              <a:gd name="T11" fmla="*/ 2147483647 h 227"/>
              <a:gd name="T12" fmla="*/ 2147483647 w 237"/>
              <a:gd name="T13" fmla="*/ 2147483647 h 227"/>
              <a:gd name="T14" fmla="*/ 0 60000 65536"/>
              <a:gd name="T15" fmla="*/ 0 60000 65536"/>
              <a:gd name="T16" fmla="*/ 0 60000 65536"/>
              <a:gd name="T17" fmla="*/ 0 60000 65536"/>
              <a:gd name="T18" fmla="*/ 0 60000 65536"/>
              <a:gd name="T19" fmla="*/ 0 60000 65536"/>
              <a:gd name="T20" fmla="*/ 0 60000 65536"/>
              <a:gd name="T21" fmla="*/ 0 w 237"/>
              <a:gd name="T22" fmla="*/ 0 h 227"/>
              <a:gd name="T23" fmla="*/ 237 w 237"/>
              <a:gd name="T24" fmla="*/ 227 h 2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7" h="227">
                <a:moveTo>
                  <a:pt x="127" y="59"/>
                </a:moveTo>
                <a:cubicBezTo>
                  <a:pt x="171" y="29"/>
                  <a:pt x="215" y="0"/>
                  <a:pt x="226" y="2"/>
                </a:cubicBezTo>
                <a:cubicBezTo>
                  <a:pt x="237" y="4"/>
                  <a:pt x="225" y="44"/>
                  <a:pt x="196" y="71"/>
                </a:cubicBezTo>
                <a:cubicBezTo>
                  <a:pt x="167" y="98"/>
                  <a:pt x="84" y="140"/>
                  <a:pt x="52" y="164"/>
                </a:cubicBezTo>
                <a:cubicBezTo>
                  <a:pt x="20" y="188"/>
                  <a:pt x="0" y="209"/>
                  <a:pt x="1" y="218"/>
                </a:cubicBezTo>
                <a:cubicBezTo>
                  <a:pt x="2" y="227"/>
                  <a:pt x="40" y="222"/>
                  <a:pt x="61" y="215"/>
                </a:cubicBezTo>
                <a:cubicBezTo>
                  <a:pt x="82" y="208"/>
                  <a:pt x="106" y="192"/>
                  <a:pt x="130" y="17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30" name="Line 54"/>
          <p:cNvSpPr>
            <a:spLocks noChangeShapeType="1"/>
          </p:cNvSpPr>
          <p:nvPr/>
        </p:nvSpPr>
        <p:spPr bwMode="auto">
          <a:xfrm>
            <a:off x="2781300" y="2357439"/>
            <a:ext cx="0" cy="7334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1" name="Line 51"/>
          <p:cNvSpPr>
            <a:spLocks noChangeShapeType="1"/>
          </p:cNvSpPr>
          <p:nvPr/>
        </p:nvSpPr>
        <p:spPr bwMode="auto">
          <a:xfrm>
            <a:off x="3757613" y="2390776"/>
            <a:ext cx="0" cy="7334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2" name="Line 46"/>
          <p:cNvSpPr>
            <a:spLocks noChangeShapeType="1"/>
          </p:cNvSpPr>
          <p:nvPr/>
        </p:nvSpPr>
        <p:spPr bwMode="auto">
          <a:xfrm>
            <a:off x="2786063" y="2738438"/>
            <a:ext cx="97631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3" name="Line 43"/>
          <p:cNvSpPr>
            <a:spLocks noChangeShapeType="1"/>
          </p:cNvSpPr>
          <p:nvPr/>
        </p:nvSpPr>
        <p:spPr bwMode="auto">
          <a:xfrm>
            <a:off x="3767138" y="1400176"/>
            <a:ext cx="0" cy="7905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4" name="Line 45"/>
          <p:cNvSpPr>
            <a:spLocks noChangeShapeType="1"/>
          </p:cNvSpPr>
          <p:nvPr/>
        </p:nvSpPr>
        <p:spPr bwMode="auto">
          <a:xfrm>
            <a:off x="2786063" y="1843088"/>
            <a:ext cx="97631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5" name="Line 52"/>
          <p:cNvSpPr>
            <a:spLocks noChangeShapeType="1"/>
          </p:cNvSpPr>
          <p:nvPr/>
        </p:nvSpPr>
        <p:spPr bwMode="auto">
          <a:xfrm>
            <a:off x="2790825" y="1366839"/>
            <a:ext cx="0" cy="7905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36" name="Line 18"/>
          <p:cNvSpPr>
            <a:spLocks noChangeShapeType="1"/>
          </p:cNvSpPr>
          <p:nvPr/>
        </p:nvSpPr>
        <p:spPr bwMode="auto">
          <a:xfrm>
            <a:off x="2414589" y="2295525"/>
            <a:ext cx="7324725" cy="0"/>
          </a:xfrm>
          <a:prstGeom prst="line">
            <a:avLst/>
          </a:prstGeom>
          <a:noFill/>
          <a:ln w="9525">
            <a:solidFill>
              <a:schemeClr val="bg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2337"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 name="Footer Placeholder 1">
            <a:extLst>
              <a:ext uri="{FF2B5EF4-FFF2-40B4-BE49-F238E27FC236}">
                <a16:creationId xmlns:a16="http://schemas.microsoft.com/office/drawing/2014/main" id="{7F5E2FFF-3F94-CB17-CFCE-B1720E0E99B9}"/>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C3E14672-957B-9533-A203-D898AD02BF77}"/>
              </a:ext>
            </a:extLst>
          </p:cNvPr>
          <p:cNvSpPr>
            <a:spLocks noGrp="1"/>
          </p:cNvSpPr>
          <p:nvPr>
            <p:ph type="sldNum" sz="quarter" idx="11"/>
          </p:nvPr>
        </p:nvSpPr>
        <p:spPr/>
        <p:txBody>
          <a:bodyPr/>
          <a:lstStyle/>
          <a:p>
            <a:fld id="{31AE6B6B-2CDA-4FF8-9B78-BC59D7E9A502}" type="slidenum">
              <a:rPr lang="en-US" altLang="en-US" smtClean="0"/>
              <a:pPr/>
              <a:t>10</a:t>
            </a:fld>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717801" y="5092700"/>
            <a:ext cx="7224713"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Beyond yield -</a:t>
            </a:r>
          </a:p>
          <a:p>
            <a:pPr eaLnBrk="0" hangingPunct="0">
              <a:defRPr/>
            </a:pPr>
            <a:r>
              <a:rPr lang="en-US">
                <a:solidFill>
                  <a:schemeClr val="bg1"/>
                </a:solidFill>
              </a:rPr>
              <a:t>Stress is constant,</a:t>
            </a:r>
          </a:p>
          <a:p>
            <a:pPr eaLnBrk="0" hangingPunct="0">
              <a:defRPr/>
            </a:pPr>
            <a:r>
              <a:rPr lang="en-US">
                <a:solidFill>
                  <a:schemeClr val="bg1"/>
                </a:solidFill>
              </a:rPr>
              <a:t>Strain is</a:t>
            </a:r>
            <a:r>
              <a:rPr lang="en-US" b="1" i="1">
                <a:solidFill>
                  <a:schemeClr val="bg1"/>
                </a:solidFill>
              </a:rPr>
              <a:t> not </a:t>
            </a:r>
            <a:r>
              <a:rPr lang="en-US">
                <a:solidFill>
                  <a:schemeClr val="bg1"/>
                </a:solidFill>
              </a:rPr>
              <a:t>related to stress by Modulus of Elasticity, </a:t>
            </a:r>
            <a:r>
              <a:rPr lang="en-US" i="1">
                <a:solidFill>
                  <a:schemeClr val="bg1"/>
                </a:solidFill>
              </a:rPr>
              <a:t>E</a:t>
            </a:r>
          </a:p>
        </p:txBody>
      </p:sp>
      <p:sp>
        <p:nvSpPr>
          <p:cNvPr id="13315" name="Text Box 21"/>
          <p:cNvSpPr txBox="1">
            <a:spLocks noChangeArrowheads="1"/>
          </p:cNvSpPr>
          <p:nvPr/>
        </p:nvSpPr>
        <p:spPr bwMode="auto">
          <a:xfrm>
            <a:off x="6308725" y="55753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p:txBody>
      </p:sp>
      <p:sp>
        <p:nvSpPr>
          <p:cNvPr id="47" name="Rectangle 46"/>
          <p:cNvSpPr/>
          <p:nvPr/>
        </p:nvSpPr>
        <p:spPr>
          <a:xfrm>
            <a:off x="1819275" y="793750"/>
            <a:ext cx="8453438" cy="3989388"/>
          </a:xfrm>
          <a:prstGeom prst="rect">
            <a:avLst/>
          </a:prstGeom>
          <a:solidFill>
            <a:schemeClr val="tx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chemeClr val="bg1"/>
              </a:solidFill>
              <a:latin typeface="Symbol" pitchFamily="18" charset="2"/>
            </a:endParaRPr>
          </a:p>
        </p:txBody>
      </p:sp>
      <p:sp>
        <p:nvSpPr>
          <p:cNvPr id="13317" name="Line 7"/>
          <p:cNvSpPr>
            <a:spLocks noChangeShapeType="1"/>
          </p:cNvSpPr>
          <p:nvPr/>
        </p:nvSpPr>
        <p:spPr bwMode="auto">
          <a:xfrm>
            <a:off x="3281363" y="1319213"/>
            <a:ext cx="0"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8" name="Text Box 17"/>
          <p:cNvSpPr txBox="1">
            <a:spLocks noChangeArrowheads="1"/>
          </p:cNvSpPr>
          <p:nvPr/>
        </p:nvSpPr>
        <p:spPr bwMode="auto">
          <a:xfrm>
            <a:off x="6091239" y="4195763"/>
            <a:ext cx="911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Strain</a:t>
            </a:r>
          </a:p>
        </p:txBody>
      </p:sp>
      <p:sp>
        <p:nvSpPr>
          <p:cNvPr id="64" name="Text Box 22"/>
          <p:cNvSpPr txBox="1">
            <a:spLocks noChangeArrowheads="1"/>
          </p:cNvSpPr>
          <p:nvPr/>
        </p:nvSpPr>
        <p:spPr bwMode="auto">
          <a:xfrm>
            <a:off x="2029539" y="815224"/>
            <a:ext cx="553998" cy="2347324"/>
          </a:xfrm>
          <a:prstGeom prst="rect">
            <a:avLst/>
          </a:prstGeom>
          <a:noFill/>
          <a:ln w="50800">
            <a:noFill/>
            <a:miter lim="800000"/>
            <a:headEnd/>
            <a:tailEnd/>
          </a:ln>
          <a:effectLst/>
        </p:spPr>
        <p:txBody>
          <a:bodyPr vert="vert270">
            <a:spAutoFit/>
          </a:bodyPr>
          <a:lstStyle/>
          <a:p>
            <a:pPr eaLnBrk="0" hangingPunct="0">
              <a:defRPr/>
            </a:pPr>
            <a:r>
              <a:rPr lang="en-US" dirty="0">
                <a:solidFill>
                  <a:schemeClr val="bg1"/>
                </a:solidFill>
                <a:cs typeface="+mn-cs"/>
              </a:rPr>
              <a:t>Stress</a:t>
            </a:r>
          </a:p>
        </p:txBody>
      </p:sp>
      <p:sp>
        <p:nvSpPr>
          <p:cNvPr id="13320" name="Text Box 24"/>
          <p:cNvSpPr txBox="1">
            <a:spLocks noChangeArrowheads="1"/>
          </p:cNvSpPr>
          <p:nvPr/>
        </p:nvSpPr>
        <p:spPr bwMode="auto">
          <a:xfrm>
            <a:off x="2203450" y="1166813"/>
            <a:ext cx="539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y</a:t>
            </a:r>
          </a:p>
        </p:txBody>
      </p:sp>
      <p:sp>
        <p:nvSpPr>
          <p:cNvPr id="13321" name="Text Box 27"/>
          <p:cNvSpPr txBox="1">
            <a:spLocks noChangeArrowheads="1"/>
          </p:cNvSpPr>
          <p:nvPr/>
        </p:nvSpPr>
        <p:spPr bwMode="auto">
          <a:xfrm>
            <a:off x="2992438" y="2986089"/>
            <a:ext cx="538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2000" i="1">
                <a:solidFill>
                  <a:schemeClr val="bg1"/>
                </a:solidFill>
              </a:rPr>
              <a:t>E</a:t>
            </a:r>
            <a:endParaRPr lang="en-US" altLang="en-US" sz="2000" i="1" baseline="-25000">
              <a:solidFill>
                <a:schemeClr val="bg1"/>
              </a:solidFill>
            </a:endParaRPr>
          </a:p>
        </p:txBody>
      </p:sp>
      <p:sp>
        <p:nvSpPr>
          <p:cNvPr id="13322" name="Text Box 31"/>
          <p:cNvSpPr txBox="1">
            <a:spLocks noChangeArrowheads="1"/>
          </p:cNvSpPr>
          <p:nvPr/>
        </p:nvSpPr>
        <p:spPr bwMode="auto">
          <a:xfrm>
            <a:off x="3113089" y="4224338"/>
            <a:ext cx="53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Symbol" panose="05050102010706020507" pitchFamily="18" charset="2"/>
              </a:rPr>
              <a:t>e</a:t>
            </a:r>
            <a:r>
              <a:rPr lang="en-US" altLang="en-US" baseline="-25000">
                <a:solidFill>
                  <a:schemeClr val="bg1"/>
                </a:solidFill>
              </a:rPr>
              <a:t>Y</a:t>
            </a:r>
          </a:p>
        </p:txBody>
      </p:sp>
      <p:sp>
        <p:nvSpPr>
          <p:cNvPr id="24" name="Footer Placeholder 23"/>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3325" name="Freeform 13"/>
          <p:cNvSpPr>
            <a:spLocks/>
          </p:cNvSpPr>
          <p:nvPr/>
        </p:nvSpPr>
        <p:spPr bwMode="auto">
          <a:xfrm>
            <a:off x="2743200" y="1123951"/>
            <a:ext cx="7162800" cy="3038475"/>
          </a:xfrm>
          <a:custGeom>
            <a:avLst/>
            <a:gdLst>
              <a:gd name="T0" fmla="*/ 0 w 4782"/>
              <a:gd name="T1" fmla="*/ 0 h 1908"/>
              <a:gd name="T2" fmla="*/ 0 w 4782"/>
              <a:gd name="T3" fmla="*/ 2147483647 h 1908"/>
              <a:gd name="T4" fmla="*/ 2147483647 w 4782"/>
              <a:gd name="T5" fmla="*/ 2147483647 h 1908"/>
              <a:gd name="T6" fmla="*/ 0 60000 65536"/>
              <a:gd name="T7" fmla="*/ 0 60000 65536"/>
              <a:gd name="T8" fmla="*/ 0 60000 65536"/>
              <a:gd name="T9" fmla="*/ 0 w 4782"/>
              <a:gd name="T10" fmla="*/ 0 h 1908"/>
              <a:gd name="T11" fmla="*/ 4782 w 4782"/>
              <a:gd name="T12" fmla="*/ 1908 h 1908"/>
            </a:gdLst>
            <a:ahLst/>
            <a:cxnLst>
              <a:cxn ang="T6">
                <a:pos x="T0" y="T1"/>
              </a:cxn>
              <a:cxn ang="T7">
                <a:pos x="T2" y="T3"/>
              </a:cxn>
              <a:cxn ang="T8">
                <a:pos x="T4" y="T5"/>
              </a:cxn>
            </a:cxnLst>
            <a:rect l="T9" t="T10" r="T11" b="T12"/>
            <a:pathLst>
              <a:path w="4782" h="1908">
                <a:moveTo>
                  <a:pt x="0" y="0"/>
                </a:moveTo>
                <a:lnTo>
                  <a:pt x="0" y="1908"/>
                </a:lnTo>
                <a:lnTo>
                  <a:pt x="4782" y="1908"/>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6" name="Freeform 14"/>
          <p:cNvSpPr>
            <a:spLocks/>
          </p:cNvSpPr>
          <p:nvPr/>
        </p:nvSpPr>
        <p:spPr bwMode="auto">
          <a:xfrm>
            <a:off x="2867025" y="2428876"/>
            <a:ext cx="209550" cy="1114425"/>
          </a:xfrm>
          <a:custGeom>
            <a:avLst/>
            <a:gdLst>
              <a:gd name="T0" fmla="*/ 0 w 132"/>
              <a:gd name="T1" fmla="*/ 2147483647 h 702"/>
              <a:gd name="T2" fmla="*/ 2147483647 w 132"/>
              <a:gd name="T3" fmla="*/ 2147483647 h 702"/>
              <a:gd name="T4" fmla="*/ 2147483647 w 132"/>
              <a:gd name="T5" fmla="*/ 0 h 702"/>
              <a:gd name="T6" fmla="*/ 0 60000 65536"/>
              <a:gd name="T7" fmla="*/ 0 60000 65536"/>
              <a:gd name="T8" fmla="*/ 0 60000 65536"/>
              <a:gd name="T9" fmla="*/ 0 w 132"/>
              <a:gd name="T10" fmla="*/ 0 h 702"/>
              <a:gd name="T11" fmla="*/ 132 w 132"/>
              <a:gd name="T12" fmla="*/ 702 h 702"/>
            </a:gdLst>
            <a:ahLst/>
            <a:cxnLst>
              <a:cxn ang="T6">
                <a:pos x="T0" y="T1"/>
              </a:cxn>
              <a:cxn ang="T7">
                <a:pos x="T2" y="T3"/>
              </a:cxn>
              <a:cxn ang="T8">
                <a:pos x="T4" y="T5"/>
              </a:cxn>
            </a:cxnLst>
            <a:rect l="T9" t="T10" r="T11" b="T12"/>
            <a:pathLst>
              <a:path w="132" h="702">
                <a:moveTo>
                  <a:pt x="0" y="702"/>
                </a:moveTo>
                <a:lnTo>
                  <a:pt x="132" y="702"/>
                </a:lnTo>
                <a:lnTo>
                  <a:pt x="132"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27" name="Line 15"/>
          <p:cNvSpPr>
            <a:spLocks noChangeShapeType="1"/>
          </p:cNvSpPr>
          <p:nvPr/>
        </p:nvSpPr>
        <p:spPr bwMode="auto">
          <a:xfrm>
            <a:off x="3286125" y="1362075"/>
            <a:ext cx="0" cy="299085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28" name="Line 16"/>
          <p:cNvSpPr>
            <a:spLocks noChangeShapeType="1"/>
          </p:cNvSpPr>
          <p:nvPr/>
        </p:nvSpPr>
        <p:spPr bwMode="auto">
          <a:xfrm flipH="1">
            <a:off x="2600325" y="1352550"/>
            <a:ext cx="571500"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29" name="Freeform 17"/>
          <p:cNvSpPr>
            <a:spLocks/>
          </p:cNvSpPr>
          <p:nvPr/>
        </p:nvSpPr>
        <p:spPr bwMode="auto">
          <a:xfrm>
            <a:off x="2743201" y="1343026"/>
            <a:ext cx="6010275" cy="2809875"/>
          </a:xfrm>
          <a:custGeom>
            <a:avLst/>
            <a:gdLst>
              <a:gd name="T0" fmla="*/ 0 w 3786"/>
              <a:gd name="T1" fmla="*/ 2147483647 h 1770"/>
              <a:gd name="T2" fmla="*/ 2147483647 w 3786"/>
              <a:gd name="T3" fmla="*/ 0 h 1770"/>
              <a:gd name="T4" fmla="*/ 2147483647 w 3786"/>
              <a:gd name="T5" fmla="*/ 0 h 1770"/>
              <a:gd name="T6" fmla="*/ 0 60000 65536"/>
              <a:gd name="T7" fmla="*/ 0 60000 65536"/>
              <a:gd name="T8" fmla="*/ 0 60000 65536"/>
              <a:gd name="T9" fmla="*/ 0 w 3786"/>
              <a:gd name="T10" fmla="*/ 0 h 1770"/>
              <a:gd name="T11" fmla="*/ 3786 w 3786"/>
              <a:gd name="T12" fmla="*/ 1770 h 1770"/>
            </a:gdLst>
            <a:ahLst/>
            <a:cxnLst>
              <a:cxn ang="T6">
                <a:pos x="T0" y="T1"/>
              </a:cxn>
              <a:cxn ang="T7">
                <a:pos x="T2" y="T3"/>
              </a:cxn>
              <a:cxn ang="T8">
                <a:pos x="T4" y="T5"/>
              </a:cxn>
            </a:cxnLst>
            <a:rect l="T9" t="T10" r="T11" b="T12"/>
            <a:pathLst>
              <a:path w="3786" h="1770">
                <a:moveTo>
                  <a:pt x="0" y="1770"/>
                </a:moveTo>
                <a:lnTo>
                  <a:pt x="336" y="0"/>
                </a:lnTo>
                <a:lnTo>
                  <a:pt x="3786" y="0"/>
                </a:lnTo>
              </a:path>
            </a:pathLst>
          </a:custGeom>
          <a:noFill/>
          <a:ln w="57150" cmpd="sng">
            <a:solidFill>
              <a:schemeClr val="bg1"/>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0"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 name="Footer Placeholder 1">
            <a:extLst>
              <a:ext uri="{FF2B5EF4-FFF2-40B4-BE49-F238E27FC236}">
                <a16:creationId xmlns:a16="http://schemas.microsoft.com/office/drawing/2014/main" id="{71E350E0-1321-59EE-55F8-9E439C9729A7}"/>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10C70462-CD90-05D5-E2E1-05B7E9F61762}"/>
              </a:ext>
            </a:extLst>
          </p:cNvPr>
          <p:cNvSpPr>
            <a:spLocks noGrp="1"/>
          </p:cNvSpPr>
          <p:nvPr>
            <p:ph type="sldNum" sz="quarter" idx="11"/>
          </p:nvPr>
        </p:nvSpPr>
        <p:spPr/>
        <p:txBody>
          <a:bodyPr/>
          <a:lstStyle/>
          <a:p>
            <a:fld id="{31AE6B6B-2CDA-4FF8-9B78-BC59D7E9A502}" type="slidenum">
              <a:rPr lang="en-US" altLang="en-US" smtClean="0"/>
              <a:pPr/>
              <a:t>11</a:t>
            </a:fld>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717801" y="5092700"/>
            <a:ext cx="7224713"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Beyond yield -</a:t>
            </a:r>
          </a:p>
          <a:p>
            <a:pPr eaLnBrk="0" hangingPunct="0">
              <a:defRPr/>
            </a:pPr>
            <a:r>
              <a:rPr lang="en-US">
                <a:solidFill>
                  <a:schemeClr val="bg1"/>
                </a:solidFill>
              </a:rPr>
              <a:t>Stress is constant,</a:t>
            </a:r>
          </a:p>
          <a:p>
            <a:pPr eaLnBrk="0" hangingPunct="0">
              <a:defRPr/>
            </a:pPr>
            <a:r>
              <a:rPr lang="en-US">
                <a:solidFill>
                  <a:schemeClr val="bg1"/>
                </a:solidFill>
              </a:rPr>
              <a:t>Strain is</a:t>
            </a:r>
            <a:r>
              <a:rPr lang="en-US" b="1" i="1">
                <a:solidFill>
                  <a:schemeClr val="bg1"/>
                </a:solidFill>
              </a:rPr>
              <a:t> not </a:t>
            </a:r>
            <a:r>
              <a:rPr lang="en-US">
                <a:solidFill>
                  <a:schemeClr val="bg1"/>
                </a:solidFill>
              </a:rPr>
              <a:t>related to stress by Modulus of Elasticity, </a:t>
            </a:r>
            <a:r>
              <a:rPr lang="en-US" i="1">
                <a:solidFill>
                  <a:schemeClr val="bg1"/>
                </a:solidFill>
              </a:rPr>
              <a:t>E</a:t>
            </a:r>
          </a:p>
        </p:txBody>
      </p:sp>
      <p:sp>
        <p:nvSpPr>
          <p:cNvPr id="14339" name="Text Box 21"/>
          <p:cNvSpPr txBox="1">
            <a:spLocks noChangeArrowheads="1"/>
          </p:cNvSpPr>
          <p:nvPr/>
        </p:nvSpPr>
        <p:spPr bwMode="auto">
          <a:xfrm>
            <a:off x="6308725" y="55753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p:txBody>
      </p:sp>
      <p:sp>
        <p:nvSpPr>
          <p:cNvPr id="47" name="Rectangle 46"/>
          <p:cNvSpPr/>
          <p:nvPr/>
        </p:nvSpPr>
        <p:spPr>
          <a:xfrm>
            <a:off x="1819275" y="793750"/>
            <a:ext cx="8453438" cy="3989388"/>
          </a:xfrm>
          <a:prstGeom prst="rect">
            <a:avLst/>
          </a:prstGeom>
          <a:solidFill>
            <a:schemeClr val="tx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chemeClr val="bg1"/>
              </a:solidFill>
              <a:latin typeface="Symbol" pitchFamily="18" charset="2"/>
            </a:endParaRPr>
          </a:p>
        </p:txBody>
      </p:sp>
      <p:sp>
        <p:nvSpPr>
          <p:cNvPr id="14341" name="Line 7"/>
          <p:cNvSpPr>
            <a:spLocks noChangeShapeType="1"/>
          </p:cNvSpPr>
          <p:nvPr/>
        </p:nvSpPr>
        <p:spPr bwMode="auto">
          <a:xfrm>
            <a:off x="3281363" y="1319213"/>
            <a:ext cx="0"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2" name="Text Box 17"/>
          <p:cNvSpPr txBox="1">
            <a:spLocks noChangeArrowheads="1"/>
          </p:cNvSpPr>
          <p:nvPr/>
        </p:nvSpPr>
        <p:spPr bwMode="auto">
          <a:xfrm>
            <a:off x="6091239" y="4195763"/>
            <a:ext cx="911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Strain</a:t>
            </a:r>
          </a:p>
        </p:txBody>
      </p:sp>
      <p:sp>
        <p:nvSpPr>
          <p:cNvPr id="64" name="Text Box 22"/>
          <p:cNvSpPr txBox="1">
            <a:spLocks noChangeArrowheads="1"/>
          </p:cNvSpPr>
          <p:nvPr/>
        </p:nvSpPr>
        <p:spPr bwMode="auto">
          <a:xfrm>
            <a:off x="2029539" y="815224"/>
            <a:ext cx="553998" cy="2347324"/>
          </a:xfrm>
          <a:prstGeom prst="rect">
            <a:avLst/>
          </a:prstGeom>
          <a:noFill/>
          <a:ln w="50800">
            <a:noFill/>
            <a:miter lim="800000"/>
            <a:headEnd/>
            <a:tailEnd/>
          </a:ln>
          <a:effectLst/>
        </p:spPr>
        <p:txBody>
          <a:bodyPr vert="vert270">
            <a:spAutoFit/>
          </a:bodyPr>
          <a:lstStyle/>
          <a:p>
            <a:pPr eaLnBrk="0" hangingPunct="0">
              <a:defRPr/>
            </a:pPr>
            <a:r>
              <a:rPr lang="en-US" dirty="0">
                <a:solidFill>
                  <a:schemeClr val="bg1"/>
                </a:solidFill>
                <a:cs typeface="+mn-cs"/>
              </a:rPr>
              <a:t>Stress</a:t>
            </a:r>
          </a:p>
        </p:txBody>
      </p:sp>
      <p:sp>
        <p:nvSpPr>
          <p:cNvPr id="14344" name="Text Box 24"/>
          <p:cNvSpPr txBox="1">
            <a:spLocks noChangeArrowheads="1"/>
          </p:cNvSpPr>
          <p:nvPr/>
        </p:nvSpPr>
        <p:spPr bwMode="auto">
          <a:xfrm>
            <a:off x="2203450" y="1166813"/>
            <a:ext cx="539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y</a:t>
            </a:r>
          </a:p>
        </p:txBody>
      </p:sp>
      <p:sp>
        <p:nvSpPr>
          <p:cNvPr id="14345" name="Text Box 27"/>
          <p:cNvSpPr txBox="1">
            <a:spLocks noChangeArrowheads="1"/>
          </p:cNvSpPr>
          <p:nvPr/>
        </p:nvSpPr>
        <p:spPr bwMode="auto">
          <a:xfrm>
            <a:off x="2992438" y="2986089"/>
            <a:ext cx="538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2000" i="1">
                <a:solidFill>
                  <a:schemeClr val="bg1"/>
                </a:solidFill>
              </a:rPr>
              <a:t>E</a:t>
            </a:r>
            <a:endParaRPr lang="en-US" altLang="en-US" sz="2000" i="1" baseline="-25000">
              <a:solidFill>
                <a:schemeClr val="bg1"/>
              </a:solidFill>
            </a:endParaRPr>
          </a:p>
        </p:txBody>
      </p:sp>
      <p:sp>
        <p:nvSpPr>
          <p:cNvPr id="14346" name="Text Box 31"/>
          <p:cNvSpPr txBox="1">
            <a:spLocks noChangeArrowheads="1"/>
          </p:cNvSpPr>
          <p:nvPr/>
        </p:nvSpPr>
        <p:spPr bwMode="auto">
          <a:xfrm>
            <a:off x="3113089" y="4224338"/>
            <a:ext cx="53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Symbol" panose="05050102010706020507" pitchFamily="18" charset="2"/>
              </a:rPr>
              <a:t>e</a:t>
            </a:r>
            <a:r>
              <a:rPr lang="en-US" altLang="en-US" baseline="-25000">
                <a:solidFill>
                  <a:schemeClr val="bg1"/>
                </a:solidFill>
              </a:rPr>
              <a:t>Y</a:t>
            </a:r>
          </a:p>
        </p:txBody>
      </p:sp>
      <p:sp>
        <p:nvSpPr>
          <p:cNvPr id="23" name="Slide Number Placeholder 22"/>
          <p:cNvSpPr txBox="1">
            <a:spLocks noGrp="1"/>
          </p:cNvSpPr>
          <p:nvPr/>
        </p:nvSpPr>
        <p:spPr>
          <a:xfrm>
            <a:off x="10845800" y="6318250"/>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24" name="Footer Placeholder 23"/>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4349" name="Freeform 13"/>
          <p:cNvSpPr>
            <a:spLocks/>
          </p:cNvSpPr>
          <p:nvPr/>
        </p:nvSpPr>
        <p:spPr bwMode="auto">
          <a:xfrm>
            <a:off x="2743200" y="1123951"/>
            <a:ext cx="7162800" cy="3038475"/>
          </a:xfrm>
          <a:custGeom>
            <a:avLst/>
            <a:gdLst>
              <a:gd name="T0" fmla="*/ 0 w 4782"/>
              <a:gd name="T1" fmla="*/ 0 h 1908"/>
              <a:gd name="T2" fmla="*/ 0 w 4782"/>
              <a:gd name="T3" fmla="*/ 2147483647 h 1908"/>
              <a:gd name="T4" fmla="*/ 2147483647 w 4782"/>
              <a:gd name="T5" fmla="*/ 2147483647 h 1908"/>
              <a:gd name="T6" fmla="*/ 0 60000 65536"/>
              <a:gd name="T7" fmla="*/ 0 60000 65536"/>
              <a:gd name="T8" fmla="*/ 0 60000 65536"/>
              <a:gd name="T9" fmla="*/ 0 w 4782"/>
              <a:gd name="T10" fmla="*/ 0 h 1908"/>
              <a:gd name="T11" fmla="*/ 4782 w 4782"/>
              <a:gd name="T12" fmla="*/ 1908 h 1908"/>
            </a:gdLst>
            <a:ahLst/>
            <a:cxnLst>
              <a:cxn ang="T6">
                <a:pos x="T0" y="T1"/>
              </a:cxn>
              <a:cxn ang="T7">
                <a:pos x="T2" y="T3"/>
              </a:cxn>
              <a:cxn ang="T8">
                <a:pos x="T4" y="T5"/>
              </a:cxn>
            </a:cxnLst>
            <a:rect l="T9" t="T10" r="T11" b="T12"/>
            <a:pathLst>
              <a:path w="4782" h="1908">
                <a:moveTo>
                  <a:pt x="0" y="0"/>
                </a:moveTo>
                <a:lnTo>
                  <a:pt x="0" y="1908"/>
                </a:lnTo>
                <a:lnTo>
                  <a:pt x="4782" y="1908"/>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0" name="Freeform 14"/>
          <p:cNvSpPr>
            <a:spLocks/>
          </p:cNvSpPr>
          <p:nvPr/>
        </p:nvSpPr>
        <p:spPr bwMode="auto">
          <a:xfrm>
            <a:off x="2867025" y="2428876"/>
            <a:ext cx="209550" cy="1114425"/>
          </a:xfrm>
          <a:custGeom>
            <a:avLst/>
            <a:gdLst>
              <a:gd name="T0" fmla="*/ 0 w 132"/>
              <a:gd name="T1" fmla="*/ 2147483647 h 702"/>
              <a:gd name="T2" fmla="*/ 2147483647 w 132"/>
              <a:gd name="T3" fmla="*/ 2147483647 h 702"/>
              <a:gd name="T4" fmla="*/ 2147483647 w 132"/>
              <a:gd name="T5" fmla="*/ 0 h 702"/>
              <a:gd name="T6" fmla="*/ 0 60000 65536"/>
              <a:gd name="T7" fmla="*/ 0 60000 65536"/>
              <a:gd name="T8" fmla="*/ 0 60000 65536"/>
              <a:gd name="T9" fmla="*/ 0 w 132"/>
              <a:gd name="T10" fmla="*/ 0 h 702"/>
              <a:gd name="T11" fmla="*/ 132 w 132"/>
              <a:gd name="T12" fmla="*/ 702 h 702"/>
            </a:gdLst>
            <a:ahLst/>
            <a:cxnLst>
              <a:cxn ang="T6">
                <a:pos x="T0" y="T1"/>
              </a:cxn>
              <a:cxn ang="T7">
                <a:pos x="T2" y="T3"/>
              </a:cxn>
              <a:cxn ang="T8">
                <a:pos x="T4" y="T5"/>
              </a:cxn>
            </a:cxnLst>
            <a:rect l="T9" t="T10" r="T11" b="T12"/>
            <a:pathLst>
              <a:path w="132" h="702">
                <a:moveTo>
                  <a:pt x="0" y="702"/>
                </a:moveTo>
                <a:lnTo>
                  <a:pt x="132" y="702"/>
                </a:lnTo>
                <a:lnTo>
                  <a:pt x="132"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1" name="Line 15"/>
          <p:cNvSpPr>
            <a:spLocks noChangeShapeType="1"/>
          </p:cNvSpPr>
          <p:nvPr/>
        </p:nvSpPr>
        <p:spPr bwMode="auto">
          <a:xfrm>
            <a:off x="3286125" y="1362075"/>
            <a:ext cx="0" cy="299085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4352" name="Line 16"/>
          <p:cNvSpPr>
            <a:spLocks noChangeShapeType="1"/>
          </p:cNvSpPr>
          <p:nvPr/>
        </p:nvSpPr>
        <p:spPr bwMode="auto">
          <a:xfrm flipH="1">
            <a:off x="2600325" y="1352550"/>
            <a:ext cx="571500" cy="0"/>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4353" name="Freeform 17"/>
          <p:cNvSpPr>
            <a:spLocks/>
          </p:cNvSpPr>
          <p:nvPr/>
        </p:nvSpPr>
        <p:spPr bwMode="auto">
          <a:xfrm>
            <a:off x="2743201" y="1343026"/>
            <a:ext cx="6010275" cy="2809875"/>
          </a:xfrm>
          <a:custGeom>
            <a:avLst/>
            <a:gdLst>
              <a:gd name="T0" fmla="*/ 0 w 3786"/>
              <a:gd name="T1" fmla="*/ 2147483647 h 1770"/>
              <a:gd name="T2" fmla="*/ 2147483647 w 3786"/>
              <a:gd name="T3" fmla="*/ 0 h 1770"/>
              <a:gd name="T4" fmla="*/ 2147483647 w 3786"/>
              <a:gd name="T5" fmla="*/ 0 h 1770"/>
              <a:gd name="T6" fmla="*/ 0 60000 65536"/>
              <a:gd name="T7" fmla="*/ 0 60000 65536"/>
              <a:gd name="T8" fmla="*/ 0 60000 65536"/>
              <a:gd name="T9" fmla="*/ 0 w 3786"/>
              <a:gd name="T10" fmla="*/ 0 h 1770"/>
              <a:gd name="T11" fmla="*/ 3786 w 3786"/>
              <a:gd name="T12" fmla="*/ 1770 h 1770"/>
            </a:gdLst>
            <a:ahLst/>
            <a:cxnLst>
              <a:cxn ang="T6">
                <a:pos x="T0" y="T1"/>
              </a:cxn>
              <a:cxn ang="T7">
                <a:pos x="T2" y="T3"/>
              </a:cxn>
              <a:cxn ang="T8">
                <a:pos x="T4" y="T5"/>
              </a:cxn>
            </a:cxnLst>
            <a:rect l="T9" t="T10" r="T11" b="T12"/>
            <a:pathLst>
              <a:path w="3786" h="1770">
                <a:moveTo>
                  <a:pt x="0" y="1770"/>
                </a:moveTo>
                <a:lnTo>
                  <a:pt x="336" y="0"/>
                </a:lnTo>
                <a:lnTo>
                  <a:pt x="3786" y="0"/>
                </a:lnTo>
              </a:path>
            </a:pathLst>
          </a:custGeom>
          <a:noFill/>
          <a:ln w="57150" cmpd="sng">
            <a:solidFill>
              <a:schemeClr val="bg1"/>
            </a:solidFill>
            <a:round/>
            <a:headEnd/>
            <a:tailEnd type="triangle" w="med"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4"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1" name="Oval 20"/>
          <p:cNvSpPr/>
          <p:nvPr/>
        </p:nvSpPr>
        <p:spPr bwMode="auto">
          <a:xfrm>
            <a:off x="3125788" y="869951"/>
            <a:ext cx="6157912" cy="962025"/>
          </a:xfrm>
          <a:prstGeom prst="ellipse">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4356" name="Text Box 37"/>
          <p:cNvSpPr txBox="1">
            <a:spLocks noChangeArrowheads="1"/>
          </p:cNvSpPr>
          <p:nvPr/>
        </p:nvSpPr>
        <p:spPr bwMode="auto">
          <a:xfrm>
            <a:off x="5934075" y="1679575"/>
            <a:ext cx="2319338" cy="1569660"/>
          </a:xfrm>
          <a:prstGeom prst="rect">
            <a:avLst/>
          </a:prstGeom>
          <a:solidFill>
            <a:schemeClr val="accent1"/>
          </a:solidFill>
          <a:ln>
            <a:noFill/>
          </a:ln>
          <a:extLs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rgbClr val="F2F2F2"/>
                </a:solidFill>
              </a:rPr>
              <a:t>Now, consider what happens once some of the steel yields.</a:t>
            </a:r>
          </a:p>
        </p:txBody>
      </p:sp>
      <p:sp>
        <p:nvSpPr>
          <p:cNvPr id="2" name="Footer Placeholder 1">
            <a:extLst>
              <a:ext uri="{FF2B5EF4-FFF2-40B4-BE49-F238E27FC236}">
                <a16:creationId xmlns:a16="http://schemas.microsoft.com/office/drawing/2014/main" id="{FF239CD2-24DC-899C-01FB-03F1CD22F6C3}"/>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FE9EFDB1-2CFB-70B6-38ED-A10C3609F65C}"/>
              </a:ext>
            </a:extLst>
          </p:cNvPr>
          <p:cNvSpPr>
            <a:spLocks noGrp="1"/>
          </p:cNvSpPr>
          <p:nvPr>
            <p:ph type="sldNum" sz="quarter" idx="11"/>
          </p:nvPr>
        </p:nvSpPr>
        <p:spPr/>
        <p:txBody>
          <a:bodyPr/>
          <a:lstStyle/>
          <a:p>
            <a:fld id="{31AE6B6B-2CDA-4FF8-9B78-BC59D7E9A502}" type="slidenum">
              <a:rPr lang="en-US" altLang="en-US" smtClean="0"/>
              <a:pPr/>
              <a:t>12</a:t>
            </a:fld>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8"/>
          <p:cNvSpPr txBox="1">
            <a:spLocks noChangeArrowheads="1"/>
          </p:cNvSpPr>
          <p:nvPr/>
        </p:nvSpPr>
        <p:spPr bwMode="auto">
          <a:xfrm>
            <a:off x="1524000" y="384176"/>
            <a:ext cx="9144000" cy="5408613"/>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a:p>
            <a:endParaRPr lang="en-US" altLang="en-US">
              <a:solidFill>
                <a:schemeClr val="bg1"/>
              </a:solidFill>
            </a:endParaRPr>
          </a:p>
        </p:txBody>
      </p:sp>
      <p:sp>
        <p:nvSpPr>
          <p:cNvPr id="48" name="Text Box 16"/>
          <p:cNvSpPr txBox="1">
            <a:spLocks noChangeArrowheads="1"/>
          </p:cNvSpPr>
          <p:nvPr/>
        </p:nvSpPr>
        <p:spPr bwMode="auto">
          <a:xfrm>
            <a:off x="2257426" y="1935163"/>
            <a:ext cx="4316413" cy="457200"/>
          </a:xfrm>
          <a:prstGeom prst="rect">
            <a:avLst/>
          </a:prstGeom>
          <a:noFill/>
          <a:ln w="9525">
            <a:noFill/>
            <a:miter lim="800000"/>
            <a:headEnd/>
            <a:tailEnd/>
          </a:ln>
          <a:effectLst/>
        </p:spPr>
        <p:txBody>
          <a:bodyPr>
            <a:spAutoFit/>
          </a:bodyPr>
          <a:lstStyle/>
          <a:p>
            <a:pPr eaLnBrk="0" hangingPunct="0">
              <a:spcBef>
                <a:spcPct val="50000"/>
              </a:spcBef>
              <a:defRPr/>
            </a:pPr>
            <a:r>
              <a:rPr lang="en-US" dirty="0">
                <a:solidFill>
                  <a:schemeClr val="bg1"/>
                </a:solidFill>
                <a:latin typeface="+mj-lt"/>
                <a:cs typeface="+mn-cs"/>
              </a:rPr>
              <a:t>Increasing </a:t>
            </a:r>
            <a:r>
              <a:rPr lang="en-US" dirty="0">
                <a:solidFill>
                  <a:schemeClr val="bg1"/>
                </a:solidFill>
                <a:latin typeface="Symbol" pitchFamily="18" charset="2"/>
                <a:cs typeface="+mn-cs"/>
              </a:rPr>
              <a:t>e</a:t>
            </a:r>
          </a:p>
        </p:txBody>
      </p:sp>
      <p:sp>
        <p:nvSpPr>
          <p:cNvPr id="15364" name="Text Box 58"/>
          <p:cNvSpPr txBox="1">
            <a:spLocks noChangeArrowheads="1"/>
          </p:cNvSpPr>
          <p:nvPr/>
        </p:nvSpPr>
        <p:spPr bwMode="auto">
          <a:xfrm>
            <a:off x="5981700" y="12017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e</a:t>
            </a:r>
            <a:r>
              <a:rPr lang="en-US" altLang="en-US" baseline="-25000">
                <a:solidFill>
                  <a:schemeClr val="bg1"/>
                </a:solidFill>
              </a:rPr>
              <a:t>y</a:t>
            </a:r>
          </a:p>
        </p:txBody>
      </p:sp>
      <p:sp>
        <p:nvSpPr>
          <p:cNvPr id="63" name="Text Box 40"/>
          <p:cNvSpPr txBox="1">
            <a:spLocks noChangeArrowheads="1"/>
          </p:cNvSpPr>
          <p:nvPr/>
        </p:nvSpPr>
        <p:spPr bwMode="auto">
          <a:xfrm>
            <a:off x="2097089" y="4589463"/>
            <a:ext cx="2166937" cy="457200"/>
          </a:xfrm>
          <a:prstGeom prst="rect">
            <a:avLst/>
          </a:prstGeom>
          <a:noFill/>
          <a:ln w="9525">
            <a:noFill/>
            <a:miter lim="800000"/>
            <a:headEnd/>
            <a:tailEnd/>
          </a:ln>
          <a:effectLst/>
        </p:spPr>
        <p:txBody>
          <a:bodyPr>
            <a:spAutoFit/>
          </a:bodyPr>
          <a:lstStyle/>
          <a:p>
            <a:pPr eaLnBrk="0" hangingPunct="0">
              <a:spcBef>
                <a:spcPct val="50000"/>
              </a:spcBef>
              <a:defRPr/>
            </a:pPr>
            <a:r>
              <a:rPr lang="en-US" dirty="0">
                <a:solidFill>
                  <a:schemeClr val="bg1"/>
                </a:solidFill>
                <a:latin typeface="+mj-lt"/>
                <a:cs typeface="+mn-cs"/>
              </a:rPr>
              <a:t>Increasing </a:t>
            </a:r>
            <a:r>
              <a:rPr lang="en-US" dirty="0">
                <a:solidFill>
                  <a:schemeClr val="bg1"/>
                </a:solidFill>
                <a:latin typeface="Symbol" pitchFamily="18" charset="2"/>
                <a:cs typeface="+mn-cs"/>
              </a:rPr>
              <a:t>s</a:t>
            </a:r>
          </a:p>
        </p:txBody>
      </p:sp>
      <p:sp>
        <p:nvSpPr>
          <p:cNvPr id="15366" name="Text Box 15"/>
          <p:cNvSpPr txBox="1">
            <a:spLocks noChangeArrowheads="1"/>
          </p:cNvSpPr>
          <p:nvPr/>
        </p:nvSpPr>
        <p:spPr bwMode="auto">
          <a:xfrm>
            <a:off x="3649664" y="4265613"/>
            <a:ext cx="63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F</a:t>
            </a:r>
            <a:r>
              <a:rPr lang="en-US" altLang="en-US" i="1" baseline="-25000">
                <a:solidFill>
                  <a:schemeClr val="bg1"/>
                </a:solidFill>
              </a:rPr>
              <a:t>y</a:t>
            </a:r>
          </a:p>
        </p:txBody>
      </p:sp>
      <p:sp>
        <p:nvSpPr>
          <p:cNvPr id="15367" name="Text Box 15"/>
          <p:cNvSpPr txBox="1">
            <a:spLocks noChangeArrowheads="1"/>
          </p:cNvSpPr>
          <p:nvPr/>
        </p:nvSpPr>
        <p:spPr bwMode="auto">
          <a:xfrm>
            <a:off x="8739189" y="4211638"/>
            <a:ext cx="636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F</a:t>
            </a:r>
            <a:r>
              <a:rPr lang="en-US" altLang="en-US" i="1" baseline="-25000">
                <a:solidFill>
                  <a:schemeClr val="bg1"/>
                </a:solidFill>
              </a:rPr>
              <a:t>y</a:t>
            </a:r>
          </a:p>
        </p:txBody>
      </p:sp>
      <p:sp>
        <p:nvSpPr>
          <p:cNvPr id="15368" name="Text Box 15"/>
          <p:cNvSpPr txBox="1">
            <a:spLocks noChangeArrowheads="1"/>
          </p:cNvSpPr>
          <p:nvPr/>
        </p:nvSpPr>
        <p:spPr bwMode="auto">
          <a:xfrm>
            <a:off x="8035925" y="4598989"/>
            <a:ext cx="237490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000" dirty="0">
                <a:solidFill>
                  <a:schemeClr val="bg1"/>
                </a:solidFill>
              </a:rPr>
              <a:t>Theoretically, reached at infinite strain.</a:t>
            </a:r>
            <a:endParaRPr lang="en-US" altLang="en-US" sz="2000" baseline="-25000" dirty="0">
              <a:solidFill>
                <a:schemeClr val="bg1"/>
              </a:solidFill>
            </a:endParaRPr>
          </a:p>
        </p:txBody>
      </p:sp>
      <p:sp>
        <p:nvSpPr>
          <p:cNvPr id="54" name="Slide Number Placeholder 53"/>
          <p:cNvSpPr txBox="1">
            <a:spLocks noGrp="1"/>
          </p:cNvSpPr>
          <p:nvPr/>
        </p:nvSpPr>
        <p:spPr>
          <a:xfrm>
            <a:off x="10879667" y="63150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55" name="Footer Placeholder 54"/>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5371" name="Text Box 27"/>
          <p:cNvSpPr txBox="1">
            <a:spLocks noChangeArrowheads="1"/>
          </p:cNvSpPr>
          <p:nvPr/>
        </p:nvSpPr>
        <p:spPr bwMode="auto">
          <a:xfrm>
            <a:off x="3443288" y="7429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y</a:t>
            </a:r>
          </a:p>
        </p:txBody>
      </p:sp>
      <p:sp>
        <p:nvSpPr>
          <p:cNvPr id="15372" name="Line 58"/>
          <p:cNvSpPr>
            <a:spLocks noChangeShapeType="1"/>
          </p:cNvSpPr>
          <p:nvPr/>
        </p:nvSpPr>
        <p:spPr bwMode="auto">
          <a:xfrm flipH="1">
            <a:off x="1776413" y="533400"/>
            <a:ext cx="722471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73" name="Line 59"/>
          <p:cNvSpPr>
            <a:spLocks noChangeShapeType="1"/>
          </p:cNvSpPr>
          <p:nvPr/>
        </p:nvSpPr>
        <p:spPr bwMode="auto">
          <a:xfrm flipH="1">
            <a:off x="1833564" y="1905000"/>
            <a:ext cx="7177087"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74" name="Freeform 60"/>
          <p:cNvSpPr>
            <a:spLocks/>
          </p:cNvSpPr>
          <p:nvPr/>
        </p:nvSpPr>
        <p:spPr bwMode="auto">
          <a:xfrm>
            <a:off x="2368551" y="530226"/>
            <a:ext cx="917575" cy="1374775"/>
          </a:xfrm>
          <a:custGeom>
            <a:avLst/>
            <a:gdLst>
              <a:gd name="T0" fmla="*/ 2147483647 w 578"/>
              <a:gd name="T1" fmla="*/ 0 h 866"/>
              <a:gd name="T2" fmla="*/ 0 w 578"/>
              <a:gd name="T3" fmla="*/ 0 h 866"/>
              <a:gd name="T4" fmla="*/ 0 w 578"/>
              <a:gd name="T5" fmla="*/ 2147483647 h 866"/>
              <a:gd name="T6" fmla="*/ 2147483647 w 578"/>
              <a:gd name="T7" fmla="*/ 2147483647 h 866"/>
              <a:gd name="T8" fmla="*/ 2147483647 w 578"/>
              <a:gd name="T9" fmla="*/ 2147483647 h 866"/>
              <a:gd name="T10" fmla="*/ 0 w 578"/>
              <a:gd name="T11" fmla="*/ 2147483647 h 866"/>
              <a:gd name="T12" fmla="*/ 0 w 578"/>
              <a:gd name="T13" fmla="*/ 2147483647 h 866"/>
              <a:gd name="T14" fmla="*/ 2147483647 w 578"/>
              <a:gd name="T15" fmla="*/ 2147483647 h 866"/>
              <a:gd name="T16" fmla="*/ 2147483647 w 578"/>
              <a:gd name="T17" fmla="*/ 2147483647 h 866"/>
              <a:gd name="T18" fmla="*/ 2147483647 w 578"/>
              <a:gd name="T19" fmla="*/ 2147483647 h 866"/>
              <a:gd name="T20" fmla="*/ 2147483647 w 578"/>
              <a:gd name="T21" fmla="*/ 2147483647 h 866"/>
              <a:gd name="T22" fmla="*/ 2147483647 w 578"/>
              <a:gd name="T23" fmla="*/ 2147483647 h 866"/>
              <a:gd name="T24" fmla="*/ 2147483647 w 578"/>
              <a:gd name="T25" fmla="*/ 0 h 8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
              <a:gd name="T40" fmla="*/ 0 h 866"/>
              <a:gd name="T41" fmla="*/ 578 w 578"/>
              <a:gd name="T42" fmla="*/ 866 h 8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 h="866">
                <a:moveTo>
                  <a:pt x="578" y="0"/>
                </a:moveTo>
                <a:lnTo>
                  <a:pt x="0" y="0"/>
                </a:lnTo>
                <a:lnTo>
                  <a:pt x="0" y="150"/>
                </a:lnTo>
                <a:lnTo>
                  <a:pt x="244" y="150"/>
                </a:lnTo>
                <a:lnTo>
                  <a:pt x="244" y="714"/>
                </a:lnTo>
                <a:lnTo>
                  <a:pt x="0" y="714"/>
                </a:lnTo>
                <a:lnTo>
                  <a:pt x="0" y="866"/>
                </a:lnTo>
                <a:lnTo>
                  <a:pt x="578" y="866"/>
                </a:lnTo>
                <a:lnTo>
                  <a:pt x="578" y="716"/>
                </a:lnTo>
                <a:lnTo>
                  <a:pt x="324" y="716"/>
                </a:lnTo>
                <a:lnTo>
                  <a:pt x="324" y="152"/>
                </a:lnTo>
                <a:lnTo>
                  <a:pt x="578" y="152"/>
                </a:lnTo>
                <a:lnTo>
                  <a:pt x="578" y="0"/>
                </a:lnTo>
                <a:close/>
              </a:path>
            </a:pathLst>
          </a:custGeom>
          <a:solidFill>
            <a:schemeClr val="accent1"/>
          </a:solidFill>
          <a:ln w="38100">
            <a:solidFill>
              <a:schemeClr val="bg1"/>
            </a:solidFill>
            <a:round/>
            <a:headEnd/>
            <a:tailEnd/>
          </a:ln>
        </p:spPr>
        <p:txBody>
          <a:bodyPr/>
          <a:lstStyle/>
          <a:p>
            <a:endParaRPr lang="en-US"/>
          </a:p>
        </p:txBody>
      </p:sp>
      <p:sp>
        <p:nvSpPr>
          <p:cNvPr id="15375" name="Line 61"/>
          <p:cNvSpPr>
            <a:spLocks noChangeShapeType="1"/>
          </p:cNvSpPr>
          <p:nvPr/>
        </p:nvSpPr>
        <p:spPr bwMode="auto">
          <a:xfrm flipV="1">
            <a:off x="3376613" y="852488"/>
            <a:ext cx="0" cy="36195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5376" name="Oval 62"/>
          <p:cNvSpPr>
            <a:spLocks noChangeAspect="1" noChangeArrowheads="1"/>
          </p:cNvSpPr>
          <p:nvPr/>
        </p:nvSpPr>
        <p:spPr bwMode="auto">
          <a:xfrm>
            <a:off x="3355975" y="1193800"/>
            <a:ext cx="46038" cy="46038"/>
          </a:xfrm>
          <a:prstGeom prst="ellipse">
            <a:avLst/>
          </a:prstGeom>
          <a:solidFill>
            <a:schemeClr val="bg1"/>
          </a:solidFill>
          <a:ln w="9525">
            <a:solidFill>
              <a:schemeClr val="bg1"/>
            </a:solidFill>
            <a:round/>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5377" name="Text Box 30"/>
          <p:cNvSpPr txBox="1">
            <a:spLocks noChangeArrowheads="1"/>
          </p:cNvSpPr>
          <p:nvPr/>
        </p:nvSpPr>
        <p:spPr bwMode="auto">
          <a:xfrm>
            <a:off x="4622800" y="7842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f</a:t>
            </a:r>
          </a:p>
        </p:txBody>
      </p:sp>
      <p:sp>
        <p:nvSpPr>
          <p:cNvPr id="15378" name="Freeform 31"/>
          <p:cNvSpPr>
            <a:spLocks/>
          </p:cNvSpPr>
          <p:nvPr/>
        </p:nvSpPr>
        <p:spPr bwMode="auto">
          <a:xfrm>
            <a:off x="4578350" y="889000"/>
            <a:ext cx="152400" cy="152400"/>
          </a:xfrm>
          <a:custGeom>
            <a:avLst/>
            <a:gdLst>
              <a:gd name="T0" fmla="*/ 2147483647 w 56"/>
              <a:gd name="T1" fmla="*/ 2147483647 h 192"/>
              <a:gd name="T2" fmla="*/ 2147483647 w 56"/>
              <a:gd name="T3" fmla="*/ 2147483647 h 192"/>
              <a:gd name="T4" fmla="*/ 0 w 56"/>
              <a:gd name="T5" fmla="*/ 0 h 192"/>
              <a:gd name="T6" fmla="*/ 0 60000 65536"/>
              <a:gd name="T7" fmla="*/ 0 60000 65536"/>
              <a:gd name="T8" fmla="*/ 0 60000 65536"/>
              <a:gd name="T9" fmla="*/ 0 w 56"/>
              <a:gd name="T10" fmla="*/ 0 h 192"/>
              <a:gd name="T11" fmla="*/ 56 w 56"/>
              <a:gd name="T12" fmla="*/ 192 h 192"/>
            </a:gdLst>
            <a:ahLst/>
            <a:cxnLst>
              <a:cxn ang="T6">
                <a:pos x="T0" y="T1"/>
              </a:cxn>
              <a:cxn ang="T7">
                <a:pos x="T2" y="T3"/>
              </a:cxn>
              <a:cxn ang="T8">
                <a:pos x="T4" y="T5"/>
              </a:cxn>
            </a:cxnLst>
            <a:rect l="T9" t="T10" r="T11" b="T12"/>
            <a:pathLst>
              <a:path w="56" h="192">
                <a:moveTo>
                  <a:pt x="48" y="192"/>
                </a:moveTo>
                <a:cubicBezTo>
                  <a:pt x="52" y="160"/>
                  <a:pt x="56" y="128"/>
                  <a:pt x="48" y="96"/>
                </a:cubicBezTo>
                <a:cubicBezTo>
                  <a:pt x="40" y="64"/>
                  <a:pt x="20" y="32"/>
                  <a:pt x="0" y="0"/>
                </a:cubicBezTo>
              </a:path>
            </a:pathLst>
          </a:custGeom>
          <a:noFill/>
          <a:ln w="9525">
            <a:solidFill>
              <a:schemeClr val="bg1"/>
            </a:solidFill>
            <a:round/>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79" name="Freeform 32"/>
          <p:cNvSpPr>
            <a:spLocks/>
          </p:cNvSpPr>
          <p:nvPr/>
        </p:nvSpPr>
        <p:spPr bwMode="auto">
          <a:xfrm flipH="1">
            <a:off x="4210050" y="895350"/>
            <a:ext cx="152400" cy="152400"/>
          </a:xfrm>
          <a:custGeom>
            <a:avLst/>
            <a:gdLst>
              <a:gd name="T0" fmla="*/ 2147483647 w 56"/>
              <a:gd name="T1" fmla="*/ 2147483647 h 192"/>
              <a:gd name="T2" fmla="*/ 2147483647 w 56"/>
              <a:gd name="T3" fmla="*/ 2147483647 h 192"/>
              <a:gd name="T4" fmla="*/ 0 w 56"/>
              <a:gd name="T5" fmla="*/ 0 h 192"/>
              <a:gd name="T6" fmla="*/ 0 60000 65536"/>
              <a:gd name="T7" fmla="*/ 0 60000 65536"/>
              <a:gd name="T8" fmla="*/ 0 60000 65536"/>
              <a:gd name="T9" fmla="*/ 0 w 56"/>
              <a:gd name="T10" fmla="*/ 0 h 192"/>
              <a:gd name="T11" fmla="*/ 56 w 56"/>
              <a:gd name="T12" fmla="*/ 192 h 192"/>
            </a:gdLst>
            <a:ahLst/>
            <a:cxnLst>
              <a:cxn ang="T6">
                <a:pos x="T0" y="T1"/>
              </a:cxn>
              <a:cxn ang="T7">
                <a:pos x="T2" y="T3"/>
              </a:cxn>
              <a:cxn ang="T8">
                <a:pos x="T4" y="T5"/>
              </a:cxn>
            </a:cxnLst>
            <a:rect l="T9" t="T10" r="T11" b="T12"/>
            <a:pathLst>
              <a:path w="56" h="192">
                <a:moveTo>
                  <a:pt x="48" y="192"/>
                </a:moveTo>
                <a:cubicBezTo>
                  <a:pt x="52" y="160"/>
                  <a:pt x="56" y="128"/>
                  <a:pt x="48" y="96"/>
                </a:cubicBezTo>
                <a:cubicBezTo>
                  <a:pt x="40" y="64"/>
                  <a:pt x="20" y="32"/>
                  <a:pt x="0" y="0"/>
                </a:cubicBezTo>
              </a:path>
            </a:pathLst>
          </a:custGeom>
          <a:noFill/>
          <a:ln w="9525">
            <a:solidFill>
              <a:schemeClr val="bg1"/>
            </a:solidFill>
            <a:round/>
            <a:headEn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80" name="Line 66"/>
          <p:cNvSpPr>
            <a:spLocks noChangeShapeType="1"/>
          </p:cNvSpPr>
          <p:nvPr/>
        </p:nvSpPr>
        <p:spPr bwMode="auto">
          <a:xfrm>
            <a:off x="4362450" y="53816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1" name="Line 67"/>
          <p:cNvSpPr>
            <a:spLocks noChangeShapeType="1"/>
          </p:cNvSpPr>
          <p:nvPr/>
        </p:nvSpPr>
        <p:spPr bwMode="auto">
          <a:xfrm flipH="1">
            <a:off x="3900489" y="547688"/>
            <a:ext cx="904875" cy="137636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2" name="Line 72"/>
          <p:cNvSpPr>
            <a:spLocks noChangeShapeType="1"/>
          </p:cNvSpPr>
          <p:nvPr/>
        </p:nvSpPr>
        <p:spPr bwMode="auto">
          <a:xfrm>
            <a:off x="5781675" y="53816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3" name="Line 74"/>
          <p:cNvSpPr>
            <a:spLocks noChangeShapeType="1"/>
          </p:cNvSpPr>
          <p:nvPr/>
        </p:nvSpPr>
        <p:spPr bwMode="auto">
          <a:xfrm flipV="1">
            <a:off x="4895850" y="533400"/>
            <a:ext cx="1752600" cy="13716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4" name="Line 75"/>
          <p:cNvSpPr>
            <a:spLocks noChangeShapeType="1"/>
          </p:cNvSpPr>
          <p:nvPr/>
        </p:nvSpPr>
        <p:spPr bwMode="auto">
          <a:xfrm>
            <a:off x="7724775" y="528638"/>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5" name="Line 76"/>
          <p:cNvSpPr>
            <a:spLocks noChangeShapeType="1"/>
          </p:cNvSpPr>
          <p:nvPr/>
        </p:nvSpPr>
        <p:spPr bwMode="auto">
          <a:xfrm flipV="1">
            <a:off x="6515100" y="523876"/>
            <a:ext cx="2381250" cy="13811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6" name="Line 78"/>
          <p:cNvSpPr>
            <a:spLocks noChangeShapeType="1"/>
          </p:cNvSpPr>
          <p:nvPr/>
        </p:nvSpPr>
        <p:spPr bwMode="auto">
          <a:xfrm>
            <a:off x="4352925" y="2909888"/>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7" name="Line 79"/>
          <p:cNvSpPr>
            <a:spLocks noChangeShapeType="1"/>
          </p:cNvSpPr>
          <p:nvPr/>
        </p:nvSpPr>
        <p:spPr bwMode="auto">
          <a:xfrm flipH="1">
            <a:off x="3890964" y="2909888"/>
            <a:ext cx="904875" cy="137636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88" name="Text Box 27"/>
          <p:cNvSpPr txBox="1">
            <a:spLocks noChangeArrowheads="1"/>
          </p:cNvSpPr>
          <p:nvPr/>
        </p:nvSpPr>
        <p:spPr bwMode="auto">
          <a:xfrm>
            <a:off x="3433763" y="31242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solidFill>
                  <a:schemeClr val="bg1"/>
                </a:solidFill>
              </a:rPr>
              <a:t>y</a:t>
            </a:r>
          </a:p>
        </p:txBody>
      </p:sp>
      <p:sp>
        <p:nvSpPr>
          <p:cNvPr id="15389" name="Line 82"/>
          <p:cNvSpPr>
            <a:spLocks noChangeShapeType="1"/>
          </p:cNvSpPr>
          <p:nvPr/>
        </p:nvSpPr>
        <p:spPr bwMode="auto">
          <a:xfrm flipH="1">
            <a:off x="1766889" y="2914650"/>
            <a:ext cx="8643937"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0" name="Line 83"/>
          <p:cNvSpPr>
            <a:spLocks noChangeShapeType="1"/>
          </p:cNvSpPr>
          <p:nvPr/>
        </p:nvSpPr>
        <p:spPr bwMode="auto">
          <a:xfrm flipH="1">
            <a:off x="1824039" y="4286250"/>
            <a:ext cx="8567737"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1" name="Freeform 84"/>
          <p:cNvSpPr>
            <a:spLocks/>
          </p:cNvSpPr>
          <p:nvPr/>
        </p:nvSpPr>
        <p:spPr bwMode="auto">
          <a:xfrm>
            <a:off x="2359026" y="2911476"/>
            <a:ext cx="917575" cy="1374775"/>
          </a:xfrm>
          <a:custGeom>
            <a:avLst/>
            <a:gdLst>
              <a:gd name="T0" fmla="*/ 2147483647 w 578"/>
              <a:gd name="T1" fmla="*/ 0 h 866"/>
              <a:gd name="T2" fmla="*/ 0 w 578"/>
              <a:gd name="T3" fmla="*/ 0 h 866"/>
              <a:gd name="T4" fmla="*/ 0 w 578"/>
              <a:gd name="T5" fmla="*/ 2147483647 h 866"/>
              <a:gd name="T6" fmla="*/ 2147483647 w 578"/>
              <a:gd name="T7" fmla="*/ 2147483647 h 866"/>
              <a:gd name="T8" fmla="*/ 2147483647 w 578"/>
              <a:gd name="T9" fmla="*/ 2147483647 h 866"/>
              <a:gd name="T10" fmla="*/ 0 w 578"/>
              <a:gd name="T11" fmla="*/ 2147483647 h 866"/>
              <a:gd name="T12" fmla="*/ 0 w 578"/>
              <a:gd name="T13" fmla="*/ 2147483647 h 866"/>
              <a:gd name="T14" fmla="*/ 2147483647 w 578"/>
              <a:gd name="T15" fmla="*/ 2147483647 h 866"/>
              <a:gd name="T16" fmla="*/ 2147483647 w 578"/>
              <a:gd name="T17" fmla="*/ 2147483647 h 866"/>
              <a:gd name="T18" fmla="*/ 2147483647 w 578"/>
              <a:gd name="T19" fmla="*/ 2147483647 h 866"/>
              <a:gd name="T20" fmla="*/ 2147483647 w 578"/>
              <a:gd name="T21" fmla="*/ 2147483647 h 866"/>
              <a:gd name="T22" fmla="*/ 2147483647 w 578"/>
              <a:gd name="T23" fmla="*/ 2147483647 h 866"/>
              <a:gd name="T24" fmla="*/ 2147483647 w 578"/>
              <a:gd name="T25" fmla="*/ 0 h 8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
              <a:gd name="T40" fmla="*/ 0 h 866"/>
              <a:gd name="T41" fmla="*/ 578 w 578"/>
              <a:gd name="T42" fmla="*/ 866 h 8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 h="866">
                <a:moveTo>
                  <a:pt x="578" y="0"/>
                </a:moveTo>
                <a:lnTo>
                  <a:pt x="0" y="0"/>
                </a:lnTo>
                <a:lnTo>
                  <a:pt x="0" y="150"/>
                </a:lnTo>
                <a:lnTo>
                  <a:pt x="244" y="150"/>
                </a:lnTo>
                <a:lnTo>
                  <a:pt x="244" y="714"/>
                </a:lnTo>
                <a:lnTo>
                  <a:pt x="0" y="714"/>
                </a:lnTo>
                <a:lnTo>
                  <a:pt x="0" y="866"/>
                </a:lnTo>
                <a:lnTo>
                  <a:pt x="578" y="866"/>
                </a:lnTo>
                <a:lnTo>
                  <a:pt x="578" y="716"/>
                </a:lnTo>
                <a:lnTo>
                  <a:pt x="324" y="716"/>
                </a:lnTo>
                <a:lnTo>
                  <a:pt x="324" y="152"/>
                </a:lnTo>
                <a:lnTo>
                  <a:pt x="578" y="152"/>
                </a:lnTo>
                <a:lnTo>
                  <a:pt x="578" y="0"/>
                </a:lnTo>
                <a:close/>
              </a:path>
            </a:pathLst>
          </a:custGeom>
          <a:solidFill>
            <a:schemeClr val="accent1"/>
          </a:solidFill>
          <a:ln w="38100">
            <a:solidFill>
              <a:schemeClr val="bg1"/>
            </a:solidFill>
            <a:round/>
            <a:headEnd/>
            <a:tailEnd/>
          </a:ln>
        </p:spPr>
        <p:txBody>
          <a:bodyPr/>
          <a:lstStyle/>
          <a:p>
            <a:endParaRPr lang="en-US"/>
          </a:p>
        </p:txBody>
      </p:sp>
      <p:sp>
        <p:nvSpPr>
          <p:cNvPr id="15392" name="Line 85"/>
          <p:cNvSpPr>
            <a:spLocks noChangeShapeType="1"/>
          </p:cNvSpPr>
          <p:nvPr/>
        </p:nvSpPr>
        <p:spPr bwMode="auto">
          <a:xfrm flipV="1">
            <a:off x="3367088" y="3233738"/>
            <a:ext cx="0" cy="36195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5393" name="Oval 87"/>
          <p:cNvSpPr>
            <a:spLocks noChangeAspect="1" noChangeArrowheads="1"/>
          </p:cNvSpPr>
          <p:nvPr/>
        </p:nvSpPr>
        <p:spPr bwMode="auto">
          <a:xfrm>
            <a:off x="3346450" y="3578225"/>
            <a:ext cx="46038" cy="46038"/>
          </a:xfrm>
          <a:prstGeom prst="ellipse">
            <a:avLst/>
          </a:prstGeom>
          <a:solidFill>
            <a:schemeClr val="bg1"/>
          </a:solidFill>
          <a:ln w="9525">
            <a:solidFill>
              <a:schemeClr val="bg1"/>
            </a:solidFill>
            <a:round/>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5394" name="Line 90"/>
          <p:cNvSpPr>
            <a:spLocks noChangeShapeType="1"/>
          </p:cNvSpPr>
          <p:nvPr/>
        </p:nvSpPr>
        <p:spPr bwMode="auto">
          <a:xfrm>
            <a:off x="5781675" y="291941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5" name="Line 97"/>
          <p:cNvSpPr>
            <a:spLocks noChangeShapeType="1"/>
          </p:cNvSpPr>
          <p:nvPr/>
        </p:nvSpPr>
        <p:spPr bwMode="auto">
          <a:xfrm>
            <a:off x="7724775" y="291941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6" name="Freeform 101"/>
          <p:cNvSpPr>
            <a:spLocks/>
          </p:cNvSpPr>
          <p:nvPr/>
        </p:nvSpPr>
        <p:spPr bwMode="auto">
          <a:xfrm>
            <a:off x="5305425" y="2924175"/>
            <a:ext cx="952500" cy="1371600"/>
          </a:xfrm>
          <a:custGeom>
            <a:avLst/>
            <a:gdLst>
              <a:gd name="T0" fmla="*/ 2147483647 w 600"/>
              <a:gd name="T1" fmla="*/ 0 h 864"/>
              <a:gd name="T2" fmla="*/ 2147483647 w 600"/>
              <a:gd name="T3" fmla="*/ 2147483647 h 864"/>
              <a:gd name="T4" fmla="*/ 0 w 600"/>
              <a:gd name="T5" fmla="*/ 2147483647 h 864"/>
              <a:gd name="T6" fmla="*/ 0 w 600"/>
              <a:gd name="T7" fmla="*/ 2147483647 h 864"/>
              <a:gd name="T8" fmla="*/ 0 60000 65536"/>
              <a:gd name="T9" fmla="*/ 0 60000 65536"/>
              <a:gd name="T10" fmla="*/ 0 60000 65536"/>
              <a:gd name="T11" fmla="*/ 0 60000 65536"/>
              <a:gd name="T12" fmla="*/ 0 w 600"/>
              <a:gd name="T13" fmla="*/ 0 h 864"/>
              <a:gd name="T14" fmla="*/ 600 w 600"/>
              <a:gd name="T15" fmla="*/ 864 h 864"/>
            </a:gdLst>
            <a:ahLst/>
            <a:cxnLst>
              <a:cxn ang="T8">
                <a:pos x="T0" y="T1"/>
              </a:cxn>
              <a:cxn ang="T9">
                <a:pos x="T2" y="T3"/>
              </a:cxn>
              <a:cxn ang="T10">
                <a:pos x="T4" y="T5"/>
              </a:cxn>
              <a:cxn ang="T11">
                <a:pos x="T6" y="T7"/>
              </a:cxn>
            </a:cxnLst>
            <a:rect l="T12" t="T13" r="T14" b="T15"/>
            <a:pathLst>
              <a:path w="600" h="864">
                <a:moveTo>
                  <a:pt x="600" y="0"/>
                </a:moveTo>
                <a:lnTo>
                  <a:pt x="600" y="210"/>
                </a:lnTo>
                <a:lnTo>
                  <a:pt x="0" y="642"/>
                </a:lnTo>
                <a:lnTo>
                  <a:pt x="0" y="864"/>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97" name="Line 106"/>
          <p:cNvSpPr>
            <a:spLocks noChangeShapeType="1"/>
          </p:cNvSpPr>
          <p:nvPr/>
        </p:nvSpPr>
        <p:spPr bwMode="auto">
          <a:xfrm>
            <a:off x="9458325" y="2919413"/>
            <a:ext cx="0" cy="137636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8" name="Freeform 107"/>
          <p:cNvSpPr>
            <a:spLocks/>
          </p:cNvSpPr>
          <p:nvPr/>
        </p:nvSpPr>
        <p:spPr bwMode="auto">
          <a:xfrm>
            <a:off x="9020175" y="2914651"/>
            <a:ext cx="933450" cy="1381125"/>
          </a:xfrm>
          <a:custGeom>
            <a:avLst/>
            <a:gdLst>
              <a:gd name="T0" fmla="*/ 2147483647 w 588"/>
              <a:gd name="T1" fmla="*/ 0 h 870"/>
              <a:gd name="T2" fmla="*/ 2147483647 w 588"/>
              <a:gd name="T3" fmla="*/ 2147483647 h 870"/>
              <a:gd name="T4" fmla="*/ 0 w 588"/>
              <a:gd name="T5" fmla="*/ 2147483647 h 870"/>
              <a:gd name="T6" fmla="*/ 0 w 588"/>
              <a:gd name="T7" fmla="*/ 2147483647 h 870"/>
              <a:gd name="T8" fmla="*/ 0 60000 65536"/>
              <a:gd name="T9" fmla="*/ 0 60000 65536"/>
              <a:gd name="T10" fmla="*/ 0 60000 65536"/>
              <a:gd name="T11" fmla="*/ 0 60000 65536"/>
              <a:gd name="T12" fmla="*/ 0 w 588"/>
              <a:gd name="T13" fmla="*/ 0 h 870"/>
              <a:gd name="T14" fmla="*/ 588 w 588"/>
              <a:gd name="T15" fmla="*/ 870 h 870"/>
            </a:gdLst>
            <a:ahLst/>
            <a:cxnLst>
              <a:cxn ang="T8">
                <a:pos x="T0" y="T1"/>
              </a:cxn>
              <a:cxn ang="T9">
                <a:pos x="T2" y="T3"/>
              </a:cxn>
              <a:cxn ang="T10">
                <a:pos x="T4" y="T5"/>
              </a:cxn>
              <a:cxn ang="T11">
                <a:pos x="T6" y="T7"/>
              </a:cxn>
            </a:cxnLst>
            <a:rect l="T12" t="T13" r="T14" b="T15"/>
            <a:pathLst>
              <a:path w="588" h="870">
                <a:moveTo>
                  <a:pt x="588" y="0"/>
                </a:moveTo>
                <a:lnTo>
                  <a:pt x="588" y="432"/>
                </a:lnTo>
                <a:lnTo>
                  <a:pt x="0" y="432"/>
                </a:lnTo>
                <a:lnTo>
                  <a:pt x="0" y="87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99" name="Line 109"/>
          <p:cNvSpPr>
            <a:spLocks noChangeShapeType="1"/>
          </p:cNvSpPr>
          <p:nvPr/>
        </p:nvSpPr>
        <p:spPr bwMode="auto">
          <a:xfrm>
            <a:off x="4095751" y="4867275"/>
            <a:ext cx="3533775" cy="0"/>
          </a:xfrm>
          <a:prstGeom prst="line">
            <a:avLst/>
          </a:prstGeom>
          <a:noFill/>
          <a:ln w="28575">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5400" name="Line 110"/>
          <p:cNvSpPr>
            <a:spLocks noChangeShapeType="1"/>
          </p:cNvSpPr>
          <p:nvPr/>
        </p:nvSpPr>
        <p:spPr bwMode="auto">
          <a:xfrm>
            <a:off x="4219576" y="2200275"/>
            <a:ext cx="3533775" cy="0"/>
          </a:xfrm>
          <a:prstGeom prst="line">
            <a:avLst/>
          </a:prstGeom>
          <a:noFill/>
          <a:ln w="28575">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5401" name="Text Box 15"/>
          <p:cNvSpPr txBox="1">
            <a:spLocks noChangeArrowheads="1"/>
          </p:cNvSpPr>
          <p:nvPr/>
        </p:nvSpPr>
        <p:spPr bwMode="auto">
          <a:xfrm>
            <a:off x="4406900" y="5151438"/>
            <a:ext cx="3498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rPr>
              <a:t>Beyond Elastic Behavior</a:t>
            </a:r>
            <a:endParaRPr lang="en-US" altLang="en-US" baseline="-25000">
              <a:solidFill>
                <a:schemeClr val="bg1"/>
              </a:solidFill>
            </a:endParaRPr>
          </a:p>
        </p:txBody>
      </p:sp>
      <p:sp>
        <p:nvSpPr>
          <p:cNvPr id="15402" name="Line 112"/>
          <p:cNvSpPr>
            <a:spLocks noChangeShapeType="1"/>
          </p:cNvSpPr>
          <p:nvPr/>
        </p:nvSpPr>
        <p:spPr bwMode="auto">
          <a:xfrm>
            <a:off x="5229225" y="1638300"/>
            <a:ext cx="552450"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403" name="Line 113"/>
          <p:cNvSpPr>
            <a:spLocks noChangeShapeType="1"/>
          </p:cNvSpPr>
          <p:nvPr/>
        </p:nvSpPr>
        <p:spPr bwMode="auto">
          <a:xfrm>
            <a:off x="5781675" y="819150"/>
            <a:ext cx="552450"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5404" name="Freeform 114"/>
          <p:cNvSpPr>
            <a:spLocks/>
          </p:cNvSpPr>
          <p:nvPr/>
        </p:nvSpPr>
        <p:spPr bwMode="auto">
          <a:xfrm>
            <a:off x="5514975" y="1457326"/>
            <a:ext cx="514350" cy="180975"/>
          </a:xfrm>
          <a:custGeom>
            <a:avLst/>
            <a:gdLst>
              <a:gd name="T0" fmla="*/ 2147483647 w 324"/>
              <a:gd name="T1" fmla="*/ 2147483647 h 114"/>
              <a:gd name="T2" fmla="*/ 2147483647 w 324"/>
              <a:gd name="T3" fmla="*/ 2147483647 h 114"/>
              <a:gd name="T4" fmla="*/ 0 w 324"/>
              <a:gd name="T5" fmla="*/ 2147483647 h 114"/>
              <a:gd name="T6" fmla="*/ 0 60000 65536"/>
              <a:gd name="T7" fmla="*/ 0 60000 65536"/>
              <a:gd name="T8" fmla="*/ 0 60000 65536"/>
              <a:gd name="T9" fmla="*/ 0 w 324"/>
              <a:gd name="T10" fmla="*/ 0 h 114"/>
              <a:gd name="T11" fmla="*/ 324 w 324"/>
              <a:gd name="T12" fmla="*/ 114 h 114"/>
            </a:gdLst>
            <a:ahLst/>
            <a:cxnLst>
              <a:cxn ang="T6">
                <a:pos x="T0" y="T1"/>
              </a:cxn>
              <a:cxn ang="T7">
                <a:pos x="T2" y="T3"/>
              </a:cxn>
              <a:cxn ang="T8">
                <a:pos x="T4" y="T5"/>
              </a:cxn>
            </a:cxnLst>
            <a:rect l="T9" t="T10" r="T11" b="T12"/>
            <a:pathLst>
              <a:path w="324" h="114">
                <a:moveTo>
                  <a:pt x="324" y="6"/>
                </a:moveTo>
                <a:cubicBezTo>
                  <a:pt x="237" y="3"/>
                  <a:pt x="150" y="0"/>
                  <a:pt x="96" y="18"/>
                </a:cubicBezTo>
                <a:cubicBezTo>
                  <a:pt x="42" y="36"/>
                  <a:pt x="21" y="75"/>
                  <a:pt x="0" y="114"/>
                </a:cubicBezTo>
              </a:path>
            </a:pathLst>
          </a:custGeom>
          <a:noFill/>
          <a:ln w="19050" cmpd="sng">
            <a:solidFill>
              <a:schemeClr val="bg1"/>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05" name="Freeform 115"/>
          <p:cNvSpPr>
            <a:spLocks/>
          </p:cNvSpPr>
          <p:nvPr/>
        </p:nvSpPr>
        <p:spPr bwMode="auto">
          <a:xfrm>
            <a:off x="5929313" y="800101"/>
            <a:ext cx="100012" cy="657225"/>
          </a:xfrm>
          <a:custGeom>
            <a:avLst/>
            <a:gdLst>
              <a:gd name="T0" fmla="*/ 2147483647 w 69"/>
              <a:gd name="T1" fmla="*/ 2147483647 h 450"/>
              <a:gd name="T2" fmla="*/ 2147483647 w 69"/>
              <a:gd name="T3" fmla="*/ 2147483647 h 450"/>
              <a:gd name="T4" fmla="*/ 2147483647 w 69"/>
              <a:gd name="T5" fmla="*/ 0 h 450"/>
              <a:gd name="T6" fmla="*/ 0 60000 65536"/>
              <a:gd name="T7" fmla="*/ 0 60000 65536"/>
              <a:gd name="T8" fmla="*/ 0 60000 65536"/>
              <a:gd name="T9" fmla="*/ 0 w 69"/>
              <a:gd name="T10" fmla="*/ 0 h 450"/>
              <a:gd name="T11" fmla="*/ 69 w 69"/>
              <a:gd name="T12" fmla="*/ 450 h 450"/>
            </a:gdLst>
            <a:ahLst/>
            <a:cxnLst>
              <a:cxn ang="T6">
                <a:pos x="T0" y="T1"/>
              </a:cxn>
              <a:cxn ang="T7">
                <a:pos x="T2" y="T3"/>
              </a:cxn>
              <a:cxn ang="T8">
                <a:pos x="T4" y="T5"/>
              </a:cxn>
            </a:cxnLst>
            <a:rect l="T9" t="T10" r="T11" b="T12"/>
            <a:pathLst>
              <a:path w="69" h="450">
                <a:moveTo>
                  <a:pt x="69" y="450"/>
                </a:moveTo>
                <a:cubicBezTo>
                  <a:pt x="37" y="433"/>
                  <a:pt x="6" y="417"/>
                  <a:pt x="3" y="342"/>
                </a:cubicBezTo>
                <a:cubicBezTo>
                  <a:pt x="0" y="267"/>
                  <a:pt x="25" y="133"/>
                  <a:pt x="51" y="0"/>
                </a:cubicBezTo>
              </a:path>
            </a:pathLst>
          </a:custGeom>
          <a:noFill/>
          <a:ln w="19050" cmpd="sng">
            <a:solidFill>
              <a:schemeClr val="bg1"/>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06" name="Line 18"/>
          <p:cNvSpPr>
            <a:spLocks noChangeShapeType="1"/>
          </p:cNvSpPr>
          <p:nvPr/>
        </p:nvSpPr>
        <p:spPr bwMode="auto">
          <a:xfrm>
            <a:off x="2043113" y="1219200"/>
            <a:ext cx="6934200" cy="0"/>
          </a:xfrm>
          <a:prstGeom prst="line">
            <a:avLst/>
          </a:prstGeom>
          <a:noFill/>
          <a:ln w="9525">
            <a:solidFill>
              <a:schemeClr val="bg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407" name="Line 18"/>
          <p:cNvSpPr>
            <a:spLocks noChangeShapeType="1"/>
          </p:cNvSpPr>
          <p:nvPr/>
        </p:nvSpPr>
        <p:spPr bwMode="auto">
          <a:xfrm>
            <a:off x="2033589" y="3600450"/>
            <a:ext cx="8334375" cy="0"/>
          </a:xfrm>
          <a:prstGeom prst="line">
            <a:avLst/>
          </a:prstGeom>
          <a:noFill/>
          <a:ln w="9525">
            <a:solidFill>
              <a:schemeClr val="bg1"/>
            </a:solidFill>
            <a:prstDash val="lg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5408" name="Freeform 54"/>
          <p:cNvSpPr>
            <a:spLocks/>
          </p:cNvSpPr>
          <p:nvPr/>
        </p:nvSpPr>
        <p:spPr bwMode="auto">
          <a:xfrm>
            <a:off x="7229475" y="2914651"/>
            <a:ext cx="971550" cy="1381125"/>
          </a:xfrm>
          <a:custGeom>
            <a:avLst/>
            <a:gdLst>
              <a:gd name="T0" fmla="*/ 2147483647 w 612"/>
              <a:gd name="T1" fmla="*/ 0 h 870"/>
              <a:gd name="T2" fmla="*/ 2147483647 w 612"/>
              <a:gd name="T3" fmla="*/ 2147483647 h 870"/>
              <a:gd name="T4" fmla="*/ 0 w 612"/>
              <a:gd name="T5" fmla="*/ 2147483647 h 870"/>
              <a:gd name="T6" fmla="*/ 0 w 612"/>
              <a:gd name="T7" fmla="*/ 2147483647 h 8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12" h="870">
                <a:moveTo>
                  <a:pt x="612" y="0"/>
                </a:moveTo>
                <a:lnTo>
                  <a:pt x="612" y="336"/>
                </a:lnTo>
                <a:lnTo>
                  <a:pt x="0" y="540"/>
                </a:lnTo>
                <a:lnTo>
                  <a:pt x="0" y="870"/>
                </a:lnTo>
              </a:path>
            </a:pathLst>
          </a:custGeom>
          <a:noFill/>
          <a:ln w="381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Footer Placeholder 1">
            <a:extLst>
              <a:ext uri="{FF2B5EF4-FFF2-40B4-BE49-F238E27FC236}">
                <a16:creationId xmlns:a16="http://schemas.microsoft.com/office/drawing/2014/main" id="{7FAA9B4C-D678-CB99-8863-E599BD29B6CD}"/>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47DB0F2D-F2AB-CF8E-FE40-B457DE423873}"/>
              </a:ext>
            </a:extLst>
          </p:cNvPr>
          <p:cNvSpPr>
            <a:spLocks noGrp="1"/>
          </p:cNvSpPr>
          <p:nvPr>
            <p:ph type="sldNum" sz="quarter" idx="11"/>
          </p:nvPr>
        </p:nvSpPr>
        <p:spPr/>
        <p:txBody>
          <a:bodyPr/>
          <a:lstStyle/>
          <a:p>
            <a:fld id="{31AE6B6B-2CDA-4FF8-9B78-BC59D7E9A502}" type="slidenum">
              <a:rPr lang="en-US" altLang="en-US" smtClean="0"/>
              <a:pPr/>
              <a:t>13</a:t>
            </a:fld>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43"/>
          <p:cNvSpPr txBox="1">
            <a:spLocks noChangeArrowheads="1"/>
          </p:cNvSpPr>
          <p:nvPr/>
        </p:nvSpPr>
        <p:spPr bwMode="auto">
          <a:xfrm>
            <a:off x="1524000" y="3592513"/>
            <a:ext cx="4273550" cy="1955800"/>
          </a:xfrm>
          <a:prstGeom prst="rect">
            <a:avLst/>
          </a:prstGeom>
          <a:solidFill>
            <a:srgbClr val="F2F2F2">
              <a:alpha val="61960"/>
            </a:srgbClr>
          </a:solidFill>
          <a:ln w="38100">
            <a:solidFill>
              <a:schemeClr val="bg1"/>
            </a:solidFill>
            <a:bevel/>
            <a:headEnd/>
            <a:tailEnd/>
          </a:ln>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  Elastic Neutral Axis = Centroid</a:t>
            </a:r>
          </a:p>
          <a:p>
            <a:endParaRPr lang="en-US" altLang="en-US"/>
          </a:p>
          <a:p>
            <a:endParaRPr lang="en-US" altLang="en-US"/>
          </a:p>
          <a:p>
            <a:endParaRPr lang="en-US" altLang="en-US"/>
          </a:p>
          <a:p>
            <a:endParaRPr lang="en-US" altLang="en-US"/>
          </a:p>
        </p:txBody>
      </p:sp>
      <p:sp>
        <p:nvSpPr>
          <p:cNvPr id="16387" name="TextBox 61"/>
          <p:cNvSpPr txBox="1">
            <a:spLocks noChangeArrowheads="1"/>
          </p:cNvSpPr>
          <p:nvPr/>
        </p:nvSpPr>
        <p:spPr bwMode="auto">
          <a:xfrm>
            <a:off x="5880100" y="3587751"/>
            <a:ext cx="4787900" cy="1952625"/>
          </a:xfrm>
          <a:prstGeom prst="rect">
            <a:avLst/>
          </a:prstGeom>
          <a:solidFill>
            <a:srgbClr val="F2F2F2">
              <a:alpha val="61960"/>
            </a:srgbClr>
          </a:solidFill>
          <a:ln w="38100">
            <a:solidFill>
              <a:schemeClr val="bg1"/>
            </a:solidFill>
            <a:bevel/>
            <a:headEnd/>
            <a:tailEnd/>
          </a:ln>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Plastic Neutral Axis – </a:t>
            </a:r>
          </a:p>
          <a:p>
            <a:pPr>
              <a:lnSpc>
                <a:spcPct val="70000"/>
              </a:lnSpc>
            </a:pPr>
            <a:endParaRPr lang="en-US" altLang="en-US">
              <a:solidFill>
                <a:schemeClr val="bg1"/>
              </a:solidFill>
            </a:endParaRPr>
          </a:p>
          <a:p>
            <a:r>
              <a:rPr lang="en-US" altLang="en-US">
                <a:solidFill>
                  <a:schemeClr val="bg1"/>
                </a:solidFill>
              </a:rPr>
              <a:t>If homogenous material (similar </a:t>
            </a:r>
            <a:r>
              <a:rPr lang="en-US" altLang="en-US" i="1">
                <a:solidFill>
                  <a:schemeClr val="bg1"/>
                </a:solidFill>
              </a:rPr>
              <a:t>F</a:t>
            </a:r>
            <a:r>
              <a:rPr lang="en-US" altLang="en-US" i="1" baseline="-25000">
                <a:solidFill>
                  <a:schemeClr val="bg1"/>
                </a:solidFill>
              </a:rPr>
              <a:t>y</a:t>
            </a:r>
            <a:r>
              <a:rPr lang="en-US" altLang="en-US">
                <a:solidFill>
                  <a:schemeClr val="bg1"/>
                </a:solidFill>
              </a:rPr>
              <a:t>),  PNA divides Equal Areas, </a:t>
            </a:r>
            <a:r>
              <a:rPr lang="en-US" altLang="en-US" i="1">
                <a:solidFill>
                  <a:schemeClr val="bg1"/>
                </a:solidFill>
              </a:rPr>
              <a:t>A</a:t>
            </a:r>
            <a:r>
              <a:rPr lang="en-US" altLang="en-US" i="1" baseline="-25000">
                <a:solidFill>
                  <a:schemeClr val="bg1"/>
                </a:solidFill>
              </a:rPr>
              <a:t>1</a:t>
            </a:r>
            <a:r>
              <a:rPr lang="en-US" altLang="en-US">
                <a:solidFill>
                  <a:schemeClr val="bg1"/>
                </a:solidFill>
              </a:rPr>
              <a:t>+</a:t>
            </a:r>
            <a:r>
              <a:rPr lang="en-US" altLang="en-US" i="1">
                <a:solidFill>
                  <a:schemeClr val="bg1"/>
                </a:solidFill>
              </a:rPr>
              <a:t>A</a:t>
            </a:r>
            <a:r>
              <a:rPr lang="en-US" altLang="en-US" i="1" baseline="-25000">
                <a:solidFill>
                  <a:schemeClr val="bg1"/>
                </a:solidFill>
              </a:rPr>
              <a:t>2</a:t>
            </a:r>
            <a:r>
              <a:rPr lang="en-US" altLang="en-US">
                <a:solidFill>
                  <a:schemeClr val="bg1"/>
                </a:solidFill>
              </a:rPr>
              <a:t>/2. </a:t>
            </a:r>
          </a:p>
        </p:txBody>
      </p:sp>
      <p:graphicFrame>
        <p:nvGraphicFramePr>
          <p:cNvPr id="16388" name="Object 2"/>
          <p:cNvGraphicFramePr>
            <a:graphicFrameLocks noChangeAspect="1"/>
          </p:cNvGraphicFramePr>
          <p:nvPr/>
        </p:nvGraphicFramePr>
        <p:xfrm>
          <a:off x="2554288" y="4089400"/>
          <a:ext cx="2386012" cy="958850"/>
        </p:xfrm>
        <a:graphic>
          <a:graphicData uri="http://schemas.openxmlformats.org/presentationml/2006/ole">
            <mc:AlternateContent xmlns:mc="http://schemas.openxmlformats.org/markup-compatibility/2006">
              <mc:Choice xmlns:v="urn:schemas-microsoft-com:vml" Requires="v">
                <p:oleObj name="Equation" r:id="rId3" imgW="1231366" imgH="495085" progId="Equation.3">
                  <p:embed/>
                </p:oleObj>
              </mc:Choice>
              <mc:Fallback>
                <p:oleObj name="Equation" r:id="rId3" imgW="1231366" imgH="495085"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288" y="4089400"/>
                        <a:ext cx="2386012"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 name="TextBox 55"/>
          <p:cNvSpPr txBox="1"/>
          <p:nvPr/>
        </p:nvSpPr>
        <p:spPr>
          <a:xfrm>
            <a:off x="3851276" y="5640389"/>
            <a:ext cx="5237163"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rPr>
              <a:t>For symmetric homogeneous sections, PNA = ENA = Centroid</a:t>
            </a:r>
          </a:p>
        </p:txBody>
      </p:sp>
      <p:sp>
        <p:nvSpPr>
          <p:cNvPr id="41" name="Slide Number Placeholder 40"/>
          <p:cNvSpPr txBox="1">
            <a:spLocks noGrp="1"/>
          </p:cNvSpPr>
          <p:nvPr/>
        </p:nvSpPr>
        <p:spPr>
          <a:xfrm>
            <a:off x="10905066" y="6318251"/>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42" name="Footer Placeholder 41"/>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6392" name="Line 79"/>
          <p:cNvSpPr>
            <a:spLocks noChangeShapeType="1"/>
          </p:cNvSpPr>
          <p:nvPr/>
        </p:nvSpPr>
        <p:spPr bwMode="auto">
          <a:xfrm>
            <a:off x="4752976" y="4486275"/>
            <a:ext cx="142875"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 name="Rectangle 62"/>
          <p:cNvSpPr/>
          <p:nvPr/>
        </p:nvSpPr>
        <p:spPr>
          <a:xfrm>
            <a:off x="2397126" y="781051"/>
            <a:ext cx="3116263"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4" name="Rectangle 3"/>
          <p:cNvSpPr/>
          <p:nvPr/>
        </p:nvSpPr>
        <p:spPr>
          <a:xfrm>
            <a:off x="3478213" y="1308101"/>
            <a:ext cx="113665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5" name="Rectangle 4"/>
          <p:cNvSpPr/>
          <p:nvPr/>
        </p:nvSpPr>
        <p:spPr>
          <a:xfrm>
            <a:off x="3986213" y="1524001"/>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6396" name="TextBox 5"/>
          <p:cNvSpPr txBox="1">
            <a:spLocks noChangeArrowheads="1"/>
          </p:cNvSpPr>
          <p:nvPr/>
        </p:nvSpPr>
        <p:spPr bwMode="auto">
          <a:xfrm>
            <a:off x="4460875" y="808038"/>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6397" name="TextBox 6"/>
          <p:cNvSpPr txBox="1">
            <a:spLocks noChangeArrowheads="1"/>
          </p:cNvSpPr>
          <p:nvPr/>
        </p:nvSpPr>
        <p:spPr bwMode="auto">
          <a:xfrm>
            <a:off x="4406901" y="2092325"/>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6398" name="TextBox 21"/>
          <p:cNvSpPr txBox="1">
            <a:spLocks noChangeArrowheads="1"/>
          </p:cNvSpPr>
          <p:nvPr/>
        </p:nvSpPr>
        <p:spPr bwMode="auto">
          <a:xfrm>
            <a:off x="2446339" y="1793875"/>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ENA</a:t>
            </a:r>
          </a:p>
        </p:txBody>
      </p:sp>
      <p:sp>
        <p:nvSpPr>
          <p:cNvPr id="16399" name="TextBox 34"/>
          <p:cNvSpPr txBox="1">
            <a:spLocks noChangeArrowheads="1"/>
          </p:cNvSpPr>
          <p:nvPr/>
        </p:nvSpPr>
        <p:spPr bwMode="auto">
          <a:xfrm>
            <a:off x="4460876" y="2803525"/>
            <a:ext cx="982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2" name="Rectangle 3"/>
          <p:cNvSpPr/>
          <p:nvPr/>
        </p:nvSpPr>
        <p:spPr>
          <a:xfrm>
            <a:off x="3478213" y="2560638"/>
            <a:ext cx="113665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6401" name="Line 89"/>
          <p:cNvSpPr>
            <a:spLocks noChangeShapeType="1"/>
          </p:cNvSpPr>
          <p:nvPr/>
        </p:nvSpPr>
        <p:spPr bwMode="auto">
          <a:xfrm>
            <a:off x="3271838" y="2052638"/>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402" name="Line 92"/>
          <p:cNvSpPr>
            <a:spLocks noChangeShapeType="1"/>
          </p:cNvSpPr>
          <p:nvPr/>
        </p:nvSpPr>
        <p:spPr bwMode="auto">
          <a:xfrm flipH="1" flipV="1">
            <a:off x="4029075" y="19431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03" name="Line 93"/>
          <p:cNvSpPr>
            <a:spLocks noChangeShapeType="1"/>
          </p:cNvSpPr>
          <p:nvPr/>
        </p:nvSpPr>
        <p:spPr bwMode="auto">
          <a:xfrm flipH="1" flipV="1">
            <a:off x="4105275" y="2657476"/>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04" name="Line 94"/>
          <p:cNvSpPr>
            <a:spLocks noChangeShapeType="1"/>
          </p:cNvSpPr>
          <p:nvPr/>
        </p:nvSpPr>
        <p:spPr bwMode="auto">
          <a:xfrm flipH="1">
            <a:off x="4114800" y="1038226"/>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05" name="TextBox 22"/>
          <p:cNvSpPr txBox="1">
            <a:spLocks noChangeArrowheads="1"/>
          </p:cNvSpPr>
          <p:nvPr/>
        </p:nvSpPr>
        <p:spPr bwMode="auto">
          <a:xfrm>
            <a:off x="2943226" y="1446213"/>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endParaRPr lang="en-US" altLang="en-US" i="1" baseline="-25000">
              <a:solidFill>
                <a:schemeClr val="bg1"/>
              </a:solidFill>
            </a:endParaRPr>
          </a:p>
        </p:txBody>
      </p:sp>
      <p:sp>
        <p:nvSpPr>
          <p:cNvPr id="16406" name="Line 96"/>
          <p:cNvSpPr>
            <a:spLocks noChangeShapeType="1"/>
          </p:cNvSpPr>
          <p:nvPr/>
        </p:nvSpPr>
        <p:spPr bwMode="auto">
          <a:xfrm>
            <a:off x="3028950" y="1619250"/>
            <a:ext cx="1524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7" name="TextBox 22"/>
          <p:cNvSpPr txBox="1">
            <a:spLocks noChangeArrowheads="1"/>
          </p:cNvSpPr>
          <p:nvPr/>
        </p:nvSpPr>
        <p:spPr bwMode="auto">
          <a:xfrm>
            <a:off x="4848226" y="1798638"/>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x</a:t>
            </a:r>
            <a:endParaRPr lang="en-US" altLang="en-US" i="1" baseline="-25000">
              <a:solidFill>
                <a:schemeClr val="bg1"/>
              </a:solidFill>
            </a:endParaRPr>
          </a:p>
        </p:txBody>
      </p:sp>
      <p:sp>
        <p:nvSpPr>
          <p:cNvPr id="16408" name="Line 117"/>
          <p:cNvSpPr>
            <a:spLocks noChangeShapeType="1"/>
          </p:cNvSpPr>
          <p:nvPr/>
        </p:nvSpPr>
        <p:spPr bwMode="auto">
          <a:xfrm>
            <a:off x="3300413" y="1301750"/>
            <a:ext cx="0" cy="75565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09" name="Line 118"/>
          <p:cNvSpPr>
            <a:spLocks noChangeShapeType="1"/>
          </p:cNvSpPr>
          <p:nvPr/>
        </p:nvSpPr>
        <p:spPr bwMode="auto">
          <a:xfrm flipH="1">
            <a:off x="3200401" y="1308100"/>
            <a:ext cx="2127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Rectangle 70"/>
          <p:cNvSpPr/>
          <p:nvPr/>
        </p:nvSpPr>
        <p:spPr>
          <a:xfrm>
            <a:off x="6924676" y="752476"/>
            <a:ext cx="3116263"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 name="Rectangle 3"/>
          <p:cNvSpPr>
            <a:spLocks noChangeArrowheads="1"/>
          </p:cNvSpPr>
          <p:nvPr/>
        </p:nvSpPr>
        <p:spPr bwMode="auto">
          <a:xfrm>
            <a:off x="8154988" y="1317626"/>
            <a:ext cx="1136650" cy="207963"/>
          </a:xfrm>
          <a:prstGeom prst="rect">
            <a:avLst/>
          </a:prstGeom>
          <a:solidFill>
            <a:srgbClr val="92D050"/>
          </a:solidFill>
          <a:ln w="25400" algn="ctr">
            <a:solidFill>
              <a:srgbClr val="9B320E"/>
            </a:solidFill>
            <a:miter lim="800000"/>
            <a:headEnd/>
            <a:tailEnd/>
          </a:ln>
        </p:spPr>
        <p:txBody>
          <a:bodyPr anchor="ctr"/>
          <a:lstStyle/>
          <a:p>
            <a:pPr algn="ctr" eaLnBrk="0" hangingPunct="0">
              <a:defRPr/>
            </a:pPr>
            <a:endParaRPr lang="en-US">
              <a:solidFill>
                <a:schemeClr val="lt1"/>
              </a:solidFill>
              <a:latin typeface="+mn-lt"/>
              <a:cs typeface="+mn-cs"/>
            </a:endParaRPr>
          </a:p>
        </p:txBody>
      </p:sp>
      <p:sp>
        <p:nvSpPr>
          <p:cNvPr id="6" name="Rectangle 4"/>
          <p:cNvSpPr/>
          <p:nvPr/>
        </p:nvSpPr>
        <p:spPr>
          <a:xfrm>
            <a:off x="8662988" y="2062164"/>
            <a:ext cx="120650" cy="496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6413" name="TextBox 6"/>
          <p:cNvSpPr txBox="1">
            <a:spLocks noChangeArrowheads="1"/>
          </p:cNvSpPr>
          <p:nvPr/>
        </p:nvSpPr>
        <p:spPr bwMode="auto">
          <a:xfrm>
            <a:off x="9083675" y="2101850"/>
            <a:ext cx="755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r>
              <a:rPr lang="en-US" altLang="en-US">
                <a:solidFill>
                  <a:schemeClr val="bg1"/>
                </a:solidFill>
              </a:rPr>
              <a:t>/2</a:t>
            </a:r>
          </a:p>
        </p:txBody>
      </p:sp>
      <p:sp>
        <p:nvSpPr>
          <p:cNvPr id="16414" name="TextBox 21"/>
          <p:cNvSpPr txBox="1">
            <a:spLocks noChangeArrowheads="1"/>
          </p:cNvSpPr>
          <p:nvPr/>
        </p:nvSpPr>
        <p:spPr bwMode="auto">
          <a:xfrm>
            <a:off x="7123114" y="1803400"/>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PNA</a:t>
            </a:r>
          </a:p>
        </p:txBody>
      </p:sp>
      <p:sp>
        <p:nvSpPr>
          <p:cNvPr id="7" name="Rectangle 3"/>
          <p:cNvSpPr/>
          <p:nvPr/>
        </p:nvSpPr>
        <p:spPr>
          <a:xfrm>
            <a:off x="8154988" y="2570163"/>
            <a:ext cx="113665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6416" name="Line 125"/>
          <p:cNvSpPr>
            <a:spLocks noChangeShapeType="1"/>
          </p:cNvSpPr>
          <p:nvPr/>
        </p:nvSpPr>
        <p:spPr bwMode="auto">
          <a:xfrm flipH="1" flipV="1">
            <a:off x="8739188" y="2138364"/>
            <a:ext cx="385762" cy="204787"/>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17" name="Line 126"/>
          <p:cNvSpPr>
            <a:spLocks noChangeShapeType="1"/>
          </p:cNvSpPr>
          <p:nvPr/>
        </p:nvSpPr>
        <p:spPr bwMode="auto">
          <a:xfrm flipH="1" flipV="1">
            <a:off x="8782050" y="26670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18" name="Line 127"/>
          <p:cNvSpPr>
            <a:spLocks noChangeShapeType="1"/>
          </p:cNvSpPr>
          <p:nvPr/>
        </p:nvSpPr>
        <p:spPr bwMode="auto">
          <a:xfrm flipH="1">
            <a:off x="8791575" y="1047751"/>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19" name="TextBox 34"/>
          <p:cNvSpPr txBox="1">
            <a:spLocks noChangeArrowheads="1"/>
          </p:cNvSpPr>
          <p:nvPr/>
        </p:nvSpPr>
        <p:spPr bwMode="auto">
          <a:xfrm>
            <a:off x="9113838" y="2774950"/>
            <a:ext cx="620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6420" name="TextBox 5"/>
          <p:cNvSpPr txBox="1">
            <a:spLocks noChangeArrowheads="1"/>
          </p:cNvSpPr>
          <p:nvPr/>
        </p:nvSpPr>
        <p:spPr bwMode="auto">
          <a:xfrm>
            <a:off x="9147175" y="798513"/>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6421" name="Rectangle 130"/>
          <p:cNvSpPr>
            <a:spLocks noChangeArrowheads="1"/>
          </p:cNvSpPr>
          <p:nvPr/>
        </p:nvSpPr>
        <p:spPr bwMode="auto">
          <a:xfrm>
            <a:off x="8661401" y="1527175"/>
            <a:ext cx="119063" cy="534988"/>
          </a:xfrm>
          <a:prstGeom prst="rect">
            <a:avLst/>
          </a:prstGeom>
          <a:solidFill>
            <a:srgbClr val="92D050"/>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6422" name="TextBox 6"/>
          <p:cNvSpPr txBox="1">
            <a:spLocks noChangeArrowheads="1"/>
          </p:cNvSpPr>
          <p:nvPr/>
        </p:nvSpPr>
        <p:spPr bwMode="auto">
          <a:xfrm>
            <a:off x="9083675" y="1530350"/>
            <a:ext cx="755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r>
              <a:rPr lang="en-US" altLang="en-US">
                <a:solidFill>
                  <a:schemeClr val="bg1"/>
                </a:solidFill>
              </a:rPr>
              <a:t>/2</a:t>
            </a:r>
          </a:p>
        </p:txBody>
      </p:sp>
      <p:sp>
        <p:nvSpPr>
          <p:cNvPr id="16423" name="Line 132"/>
          <p:cNvSpPr>
            <a:spLocks noChangeShapeType="1"/>
          </p:cNvSpPr>
          <p:nvPr/>
        </p:nvSpPr>
        <p:spPr bwMode="auto">
          <a:xfrm flipH="1">
            <a:off x="8724900" y="1747839"/>
            <a:ext cx="471488" cy="21907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6424" name="TextBox 22"/>
          <p:cNvSpPr txBox="1">
            <a:spLocks noChangeArrowheads="1"/>
          </p:cNvSpPr>
          <p:nvPr/>
        </p:nvSpPr>
        <p:spPr bwMode="auto">
          <a:xfrm>
            <a:off x="9601201" y="1817688"/>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x</a:t>
            </a:r>
            <a:endParaRPr lang="en-US" altLang="en-US" i="1" baseline="-25000">
              <a:solidFill>
                <a:schemeClr val="bg1"/>
              </a:solidFill>
            </a:endParaRPr>
          </a:p>
        </p:txBody>
      </p:sp>
      <p:sp>
        <p:nvSpPr>
          <p:cNvPr id="16425" name="Line 134"/>
          <p:cNvSpPr>
            <a:spLocks noChangeShapeType="1"/>
          </p:cNvSpPr>
          <p:nvPr/>
        </p:nvSpPr>
        <p:spPr bwMode="auto">
          <a:xfrm>
            <a:off x="7986713" y="1311275"/>
            <a:ext cx="0" cy="75565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6426" name="TextBox 22"/>
          <p:cNvSpPr txBox="1">
            <a:spLocks noChangeArrowheads="1"/>
          </p:cNvSpPr>
          <p:nvPr/>
        </p:nvSpPr>
        <p:spPr bwMode="auto">
          <a:xfrm>
            <a:off x="7596188" y="1422400"/>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r>
              <a:rPr lang="en-US" altLang="en-US" i="1" baseline="-25000">
                <a:solidFill>
                  <a:schemeClr val="bg1"/>
                </a:solidFill>
              </a:rPr>
              <a:t>p</a:t>
            </a:r>
          </a:p>
        </p:txBody>
      </p:sp>
      <p:sp>
        <p:nvSpPr>
          <p:cNvPr id="16427" name="Line 136"/>
          <p:cNvSpPr>
            <a:spLocks noChangeShapeType="1"/>
          </p:cNvSpPr>
          <p:nvPr/>
        </p:nvSpPr>
        <p:spPr bwMode="auto">
          <a:xfrm flipH="1">
            <a:off x="7896226" y="1317625"/>
            <a:ext cx="2127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28" name="Line 137"/>
          <p:cNvSpPr>
            <a:spLocks noChangeShapeType="1"/>
          </p:cNvSpPr>
          <p:nvPr/>
        </p:nvSpPr>
        <p:spPr bwMode="auto">
          <a:xfrm>
            <a:off x="7948614" y="2062163"/>
            <a:ext cx="1728787"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6429"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8" name="Footer Placeholder 7">
            <a:extLst>
              <a:ext uri="{FF2B5EF4-FFF2-40B4-BE49-F238E27FC236}">
                <a16:creationId xmlns:a16="http://schemas.microsoft.com/office/drawing/2014/main" id="{E25BFE7B-6663-560A-2A0D-30CFEF072881}"/>
              </a:ext>
            </a:extLst>
          </p:cNvPr>
          <p:cNvSpPr>
            <a:spLocks noGrp="1"/>
          </p:cNvSpPr>
          <p:nvPr>
            <p:ph type="ftr" sz="quarter" idx="10"/>
          </p:nvPr>
        </p:nvSpPr>
        <p:spPr/>
        <p:txBody>
          <a:bodyPr/>
          <a:lstStyle/>
          <a:p>
            <a:pPr>
              <a:defRPr/>
            </a:pPr>
            <a:r>
              <a:rPr lang="en-US"/>
              <a:t>Beam Theory</a:t>
            </a:r>
            <a:endParaRPr lang="en-US" dirty="0"/>
          </a:p>
        </p:txBody>
      </p:sp>
      <p:sp>
        <p:nvSpPr>
          <p:cNvPr id="9" name="Slide Number Placeholder 8">
            <a:extLst>
              <a:ext uri="{FF2B5EF4-FFF2-40B4-BE49-F238E27FC236}">
                <a16:creationId xmlns:a16="http://schemas.microsoft.com/office/drawing/2014/main" id="{2E90983F-5B1C-3A73-AA81-726418C6D11A}"/>
              </a:ext>
            </a:extLst>
          </p:cNvPr>
          <p:cNvSpPr>
            <a:spLocks noGrp="1"/>
          </p:cNvSpPr>
          <p:nvPr>
            <p:ph type="sldNum" sz="quarter" idx="11"/>
          </p:nvPr>
        </p:nvSpPr>
        <p:spPr/>
        <p:txBody>
          <a:bodyPr/>
          <a:lstStyle/>
          <a:p>
            <a:fld id="{31AE6B6B-2CDA-4FF8-9B78-BC59D7E9A502}" type="slidenum">
              <a:rPr lang="en-US" altLang="en-US" smtClean="0"/>
              <a:pPr/>
              <a:t>14</a:t>
            </a:fld>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lide Number Placeholder 40"/>
          <p:cNvSpPr txBox="1">
            <a:spLocks noGrp="1"/>
          </p:cNvSpPr>
          <p:nvPr/>
        </p:nvSpPr>
        <p:spPr>
          <a:xfrm>
            <a:off x="10964334" y="633412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42" name="Footer Placeholder 41"/>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7412" name="TextBox 39"/>
          <p:cNvSpPr txBox="1">
            <a:spLocks noChangeArrowheads="1"/>
          </p:cNvSpPr>
          <p:nvPr/>
        </p:nvSpPr>
        <p:spPr bwMode="auto">
          <a:xfrm>
            <a:off x="1524001" y="3352800"/>
            <a:ext cx="4816475" cy="2471738"/>
          </a:xfrm>
          <a:prstGeom prst="rect">
            <a:avLst/>
          </a:prstGeom>
          <a:solidFill>
            <a:srgbClr val="F2F2F2">
              <a:alpha val="61960"/>
            </a:srgbClr>
          </a:solidFill>
          <a:ln w="38100">
            <a:solidFill>
              <a:schemeClr val="bg1"/>
            </a:solidFill>
            <a:bevel/>
            <a:headEnd/>
            <a:tailEnd/>
          </a:ln>
        </p:spPr>
        <p:txBody>
          <a:bodyPr anchor="ctr"/>
          <a:lstStyle>
            <a:lvl1pPr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Yield Moment, </a:t>
            </a:r>
            <a:r>
              <a:rPr lang="en-US" altLang="en-US" i="1">
                <a:solidFill>
                  <a:schemeClr val="bg1"/>
                </a:solidFill>
              </a:rPr>
              <a:t>M</a:t>
            </a:r>
            <a:r>
              <a:rPr lang="en-US" altLang="en-US" i="1" baseline="-25000">
                <a:solidFill>
                  <a:schemeClr val="bg1"/>
                </a:solidFill>
              </a:rPr>
              <a:t>y </a:t>
            </a:r>
            <a:r>
              <a:rPr lang="en-US" altLang="en-US">
                <a:solidFill>
                  <a:schemeClr val="bg1"/>
                </a:solidFill>
              </a:rPr>
              <a:t>= (</a:t>
            </a:r>
            <a:r>
              <a:rPr lang="en-US" altLang="en-US" i="1">
                <a:solidFill>
                  <a:schemeClr val="bg1"/>
                </a:solidFill>
              </a:rPr>
              <a:t>I</a:t>
            </a:r>
            <a:r>
              <a:rPr lang="en-US" altLang="en-US" i="1" baseline="-25000">
                <a:solidFill>
                  <a:schemeClr val="bg1"/>
                </a:solidFill>
              </a:rPr>
              <a:t>x</a:t>
            </a:r>
            <a:r>
              <a:rPr lang="en-US" altLang="en-US" i="1">
                <a:solidFill>
                  <a:schemeClr val="bg1"/>
                </a:solidFill>
              </a:rPr>
              <a:t>/c)F</a:t>
            </a:r>
            <a:r>
              <a:rPr lang="en-US" altLang="en-US" i="1" baseline="-25000">
                <a:solidFill>
                  <a:schemeClr val="bg1"/>
                </a:solidFill>
              </a:rPr>
              <a:t>y</a:t>
            </a:r>
            <a:r>
              <a:rPr lang="en-US" altLang="en-US" i="1">
                <a:solidFill>
                  <a:schemeClr val="bg1"/>
                </a:solidFill>
              </a:rPr>
              <a:t> </a:t>
            </a:r>
            <a:r>
              <a:rPr lang="en-US" altLang="en-US">
                <a:solidFill>
                  <a:schemeClr val="bg1"/>
                </a:solidFill>
              </a:rPr>
              <a:t>= </a:t>
            </a:r>
            <a:r>
              <a:rPr lang="en-US" altLang="en-US" i="1">
                <a:solidFill>
                  <a:schemeClr val="bg1"/>
                </a:solidFill>
              </a:rPr>
              <a:t>S</a:t>
            </a:r>
            <a:r>
              <a:rPr lang="en-US" altLang="en-US" i="1" baseline="-25000">
                <a:solidFill>
                  <a:schemeClr val="bg1"/>
                </a:solidFill>
              </a:rPr>
              <a:t>x</a:t>
            </a:r>
            <a:r>
              <a:rPr lang="en-US" altLang="en-US" i="1">
                <a:solidFill>
                  <a:schemeClr val="bg1"/>
                </a:solidFill>
              </a:rPr>
              <a:t>F</a:t>
            </a:r>
            <a:r>
              <a:rPr lang="en-US" altLang="en-US" i="1" baseline="-25000">
                <a:solidFill>
                  <a:schemeClr val="bg1"/>
                </a:solidFill>
              </a:rPr>
              <a:t>y</a:t>
            </a:r>
            <a:endParaRPr lang="en-US" altLang="en-US" i="1"/>
          </a:p>
          <a:p>
            <a:endParaRPr lang="en-US" altLang="en-US" i="1">
              <a:solidFill>
                <a:schemeClr val="bg1"/>
              </a:solidFill>
            </a:endParaRPr>
          </a:p>
          <a:p>
            <a:pPr>
              <a:lnSpc>
                <a:spcPct val="60000"/>
              </a:lnSpc>
            </a:pPr>
            <a:r>
              <a:rPr lang="en-US" altLang="en-US" i="1">
                <a:solidFill>
                  <a:schemeClr val="bg1"/>
                </a:solidFill>
              </a:rPr>
              <a:t>S</a:t>
            </a:r>
            <a:r>
              <a:rPr lang="en-US" altLang="en-US" i="1" baseline="-25000">
                <a:solidFill>
                  <a:schemeClr val="bg1"/>
                </a:solidFill>
              </a:rPr>
              <a:t>x	</a:t>
            </a:r>
            <a:r>
              <a:rPr lang="en-US" altLang="en-US">
                <a:solidFill>
                  <a:schemeClr val="bg1"/>
                </a:solidFill>
              </a:rPr>
              <a:t>=	</a:t>
            </a:r>
            <a:r>
              <a:rPr lang="en-US" altLang="en-US" i="1">
                <a:solidFill>
                  <a:schemeClr val="bg1"/>
                </a:solidFill>
              </a:rPr>
              <a:t>I</a:t>
            </a:r>
            <a:r>
              <a:rPr lang="en-US" altLang="en-US" i="1" baseline="-25000">
                <a:solidFill>
                  <a:schemeClr val="bg1"/>
                </a:solidFill>
              </a:rPr>
              <a:t>x</a:t>
            </a:r>
            <a:r>
              <a:rPr lang="en-US" altLang="en-US">
                <a:solidFill>
                  <a:schemeClr val="bg1"/>
                </a:solidFill>
              </a:rPr>
              <a:t>/</a:t>
            </a:r>
            <a:r>
              <a:rPr lang="en-US" altLang="en-US" i="1">
                <a:solidFill>
                  <a:schemeClr val="bg1"/>
                </a:solidFill>
              </a:rPr>
              <a:t>c</a:t>
            </a:r>
            <a:endParaRPr lang="en-US" altLang="en-US" i="1"/>
          </a:p>
          <a:p>
            <a:r>
              <a:rPr lang="en-US" altLang="en-US" i="1">
                <a:solidFill>
                  <a:schemeClr val="bg1"/>
                </a:solidFill>
              </a:rPr>
              <a:t>c	</a:t>
            </a:r>
            <a:r>
              <a:rPr lang="en-US" altLang="en-US">
                <a:solidFill>
                  <a:schemeClr val="bg1"/>
                </a:solidFill>
              </a:rPr>
              <a:t>=	 </a:t>
            </a:r>
            <a:r>
              <a:rPr lang="en-US" altLang="en-US" i="1">
                <a:solidFill>
                  <a:schemeClr val="bg1"/>
                </a:solidFill>
              </a:rPr>
              <a:t>y =</a:t>
            </a:r>
            <a:r>
              <a:rPr lang="en-US" altLang="en-US"/>
              <a:t> </a:t>
            </a:r>
            <a:r>
              <a:rPr lang="en-US" altLang="en-US">
                <a:solidFill>
                  <a:schemeClr val="bg1"/>
                </a:solidFill>
              </a:rPr>
              <a:t>distance to outer fiber</a:t>
            </a:r>
            <a:endParaRPr lang="en-US" altLang="en-US"/>
          </a:p>
          <a:p>
            <a:pPr eaLnBrk="1" hangingPunct="1"/>
            <a:r>
              <a:rPr lang="en-US" altLang="en-US" i="1">
                <a:solidFill>
                  <a:schemeClr val="bg1"/>
                </a:solidFill>
              </a:rPr>
              <a:t>I</a:t>
            </a:r>
            <a:r>
              <a:rPr lang="en-US" altLang="en-US" i="1" baseline="-25000">
                <a:solidFill>
                  <a:schemeClr val="bg1"/>
                </a:solidFill>
              </a:rPr>
              <a:t>x	</a:t>
            </a:r>
            <a:r>
              <a:rPr lang="en-US" altLang="en-US">
                <a:solidFill>
                  <a:schemeClr val="bg1"/>
                </a:solidFill>
              </a:rPr>
              <a:t>=	Moment of Inertia</a:t>
            </a:r>
          </a:p>
          <a:p>
            <a:pPr eaLnBrk="1" hangingPunct="1"/>
            <a:endParaRPr lang="en-US" altLang="en-US">
              <a:solidFill>
                <a:schemeClr val="bg1"/>
              </a:solidFill>
            </a:endParaRPr>
          </a:p>
        </p:txBody>
      </p:sp>
      <p:sp>
        <p:nvSpPr>
          <p:cNvPr id="17413" name="TextBox 42"/>
          <p:cNvSpPr txBox="1">
            <a:spLocks noChangeArrowheads="1"/>
          </p:cNvSpPr>
          <p:nvPr/>
        </p:nvSpPr>
        <p:spPr bwMode="auto">
          <a:xfrm>
            <a:off x="6551614" y="3433763"/>
            <a:ext cx="4116387" cy="23812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Plastic Moment, </a:t>
            </a:r>
            <a:r>
              <a:rPr lang="en-US" altLang="en-US" i="1">
                <a:solidFill>
                  <a:schemeClr val="bg1"/>
                </a:solidFill>
              </a:rPr>
              <a:t>M</a:t>
            </a:r>
            <a:r>
              <a:rPr lang="en-US" altLang="en-US" i="1" baseline="-25000">
                <a:solidFill>
                  <a:schemeClr val="bg1"/>
                </a:solidFill>
              </a:rPr>
              <a:t>p </a:t>
            </a:r>
            <a:r>
              <a:rPr lang="en-US" altLang="en-US">
                <a:solidFill>
                  <a:schemeClr val="bg1"/>
                </a:solidFill>
              </a:rPr>
              <a:t>= </a:t>
            </a:r>
            <a:r>
              <a:rPr lang="en-US" altLang="en-US" i="1">
                <a:solidFill>
                  <a:schemeClr val="bg1"/>
                </a:solidFill>
              </a:rPr>
              <a:t>Z</a:t>
            </a:r>
            <a:r>
              <a:rPr lang="en-US" altLang="en-US" i="1" baseline="-25000">
                <a:solidFill>
                  <a:schemeClr val="bg1"/>
                </a:solidFill>
              </a:rPr>
              <a:t>x</a:t>
            </a:r>
            <a:r>
              <a:rPr lang="en-US" altLang="en-US" i="1">
                <a:solidFill>
                  <a:schemeClr val="bg1"/>
                </a:solidFill>
              </a:rPr>
              <a:t>F</a:t>
            </a:r>
            <a:r>
              <a:rPr lang="en-US" altLang="en-US" i="1" baseline="-25000">
                <a:solidFill>
                  <a:schemeClr val="bg1"/>
                </a:solidFill>
              </a:rPr>
              <a:t>y</a:t>
            </a:r>
            <a:endParaRPr lang="en-US" altLang="en-US" i="1"/>
          </a:p>
          <a:p>
            <a:endParaRPr lang="en-US" altLang="en-US">
              <a:solidFill>
                <a:schemeClr val="bg1"/>
              </a:solidFill>
            </a:endParaRPr>
          </a:p>
          <a:p>
            <a:pPr>
              <a:lnSpc>
                <a:spcPct val="60000"/>
              </a:lnSpc>
            </a:pPr>
            <a:r>
              <a:rPr lang="en-US" altLang="en-US" i="1">
                <a:solidFill>
                  <a:schemeClr val="bg1"/>
                </a:solidFill>
              </a:rPr>
              <a:t>Z</a:t>
            </a:r>
            <a:r>
              <a:rPr lang="en-US" altLang="en-US" i="1" baseline="-25000">
                <a:solidFill>
                  <a:schemeClr val="bg1"/>
                </a:solidFill>
              </a:rPr>
              <a:t>x </a:t>
            </a:r>
            <a:r>
              <a:rPr lang="en-US" altLang="en-US">
                <a:solidFill>
                  <a:schemeClr val="bg1"/>
                </a:solidFill>
              </a:rPr>
              <a:t>= </a:t>
            </a:r>
            <a:r>
              <a:rPr lang="en-US" altLang="en-US">
                <a:solidFill>
                  <a:schemeClr val="bg1"/>
                </a:solidFill>
                <a:sym typeface="Symbol" panose="05050102010706020507" pitchFamily="18" charset="2"/>
              </a:rPr>
              <a:t></a:t>
            </a:r>
            <a:r>
              <a:rPr lang="en-US" altLang="en-US" i="1" baseline="-25000">
                <a:solidFill>
                  <a:schemeClr val="bg1"/>
                </a:solidFill>
              </a:rPr>
              <a:t>A</a:t>
            </a:r>
            <a:r>
              <a:rPr lang="en-US" altLang="en-US" i="1">
                <a:solidFill>
                  <a:schemeClr val="bg1"/>
                </a:solidFill>
              </a:rPr>
              <a:t>y</a:t>
            </a:r>
            <a:r>
              <a:rPr lang="en-US" altLang="en-US">
                <a:solidFill>
                  <a:schemeClr val="bg1"/>
                </a:solidFill>
                <a:sym typeface="Symbol" panose="05050102010706020507" pitchFamily="18" charset="2"/>
              </a:rPr>
              <a:t></a:t>
            </a:r>
            <a:r>
              <a:rPr lang="en-US" altLang="en-US" i="1">
                <a:solidFill>
                  <a:schemeClr val="bg1"/>
                </a:solidFill>
              </a:rPr>
              <a:t>A</a:t>
            </a:r>
          </a:p>
          <a:p>
            <a:pPr>
              <a:lnSpc>
                <a:spcPct val="75000"/>
              </a:lnSpc>
            </a:pPr>
            <a:endParaRPr lang="en-US" altLang="en-US">
              <a:solidFill>
                <a:schemeClr val="bg1"/>
              </a:solidFill>
            </a:endParaRPr>
          </a:p>
          <a:p>
            <a:r>
              <a:rPr lang="en-US" altLang="en-US">
                <a:solidFill>
                  <a:schemeClr val="bg1"/>
                </a:solidFill>
              </a:rPr>
              <a:t>For homogenous materials,</a:t>
            </a:r>
          </a:p>
          <a:p>
            <a:r>
              <a:rPr lang="en-US" altLang="en-US">
                <a:solidFill>
                  <a:schemeClr val="bg1"/>
                </a:solidFill>
              </a:rPr>
              <a:t>	</a:t>
            </a:r>
            <a:r>
              <a:rPr lang="en-US" altLang="en-US" i="1">
                <a:solidFill>
                  <a:schemeClr val="bg1"/>
                </a:solidFill>
              </a:rPr>
              <a:t>Z</a:t>
            </a:r>
            <a:r>
              <a:rPr lang="en-US" altLang="en-US" i="1" baseline="-25000">
                <a:solidFill>
                  <a:schemeClr val="bg1"/>
                </a:solidFill>
              </a:rPr>
              <a:t>x </a:t>
            </a:r>
            <a:r>
              <a:rPr lang="en-US" altLang="en-US">
                <a:solidFill>
                  <a:schemeClr val="bg1"/>
                </a:solidFill>
              </a:rPr>
              <a:t>= </a:t>
            </a:r>
            <a:r>
              <a:rPr lang="en-US" altLang="en-US">
                <a:solidFill>
                  <a:schemeClr val="bg1"/>
                </a:solidFill>
                <a:sym typeface="Symbol" panose="05050102010706020507" pitchFamily="18" charset="2"/>
              </a:rPr>
              <a:t></a:t>
            </a:r>
            <a:r>
              <a:rPr lang="en-US" altLang="en-US" i="1">
                <a:solidFill>
                  <a:schemeClr val="bg1"/>
                </a:solidFill>
              </a:rPr>
              <a:t>A</a:t>
            </a:r>
            <a:r>
              <a:rPr lang="en-US" altLang="en-US" i="1" baseline="-25000">
                <a:solidFill>
                  <a:schemeClr val="bg1"/>
                </a:solidFill>
              </a:rPr>
              <a:t> i</a:t>
            </a:r>
            <a:r>
              <a:rPr lang="en-US" altLang="en-US" i="1">
                <a:solidFill>
                  <a:schemeClr val="bg1"/>
                </a:solidFill>
              </a:rPr>
              <a:t>y</a:t>
            </a:r>
            <a:r>
              <a:rPr lang="en-US" altLang="en-US" i="1" baseline="-25000">
                <a:solidFill>
                  <a:schemeClr val="bg1"/>
                </a:solidFill>
              </a:rPr>
              <a:t>i</a:t>
            </a:r>
            <a:endParaRPr lang="en-US" altLang="en-US" i="1">
              <a:solidFill>
                <a:schemeClr val="bg1"/>
              </a:solidFill>
            </a:endParaRPr>
          </a:p>
        </p:txBody>
      </p:sp>
      <p:sp>
        <p:nvSpPr>
          <p:cNvPr id="17414" name="TextBox 41"/>
          <p:cNvSpPr txBox="1">
            <a:spLocks noChangeArrowheads="1"/>
          </p:cNvSpPr>
          <p:nvPr/>
        </p:nvSpPr>
        <p:spPr bwMode="auto">
          <a:xfrm>
            <a:off x="4532313" y="5922964"/>
            <a:ext cx="3295650" cy="59372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Shape Factor = </a:t>
            </a:r>
            <a:r>
              <a:rPr lang="en-US" altLang="en-US" i="1">
                <a:solidFill>
                  <a:schemeClr val="bg1"/>
                </a:solidFill>
              </a:rPr>
              <a:t>M</a:t>
            </a:r>
            <a:r>
              <a:rPr lang="en-US" altLang="en-US" i="1" baseline="-25000">
                <a:solidFill>
                  <a:schemeClr val="bg1"/>
                </a:solidFill>
              </a:rPr>
              <a:t>p</a:t>
            </a:r>
            <a:r>
              <a:rPr lang="en-US" altLang="en-US">
                <a:solidFill>
                  <a:schemeClr val="bg1"/>
                </a:solidFill>
              </a:rPr>
              <a:t>/</a:t>
            </a:r>
            <a:r>
              <a:rPr lang="en-US" altLang="en-US" i="1">
                <a:solidFill>
                  <a:schemeClr val="bg1"/>
                </a:solidFill>
              </a:rPr>
              <a:t>M</a:t>
            </a:r>
            <a:r>
              <a:rPr lang="en-US" altLang="en-US" i="1" baseline="-25000">
                <a:solidFill>
                  <a:schemeClr val="bg1"/>
                </a:solidFill>
              </a:rPr>
              <a:t>y</a:t>
            </a:r>
            <a:endParaRPr lang="en-US" altLang="en-US" i="1">
              <a:solidFill>
                <a:schemeClr val="bg1"/>
              </a:solidFill>
            </a:endParaRPr>
          </a:p>
        </p:txBody>
      </p:sp>
      <p:sp>
        <p:nvSpPr>
          <p:cNvPr id="17415" name="Line 48"/>
          <p:cNvSpPr>
            <a:spLocks noChangeShapeType="1"/>
          </p:cNvSpPr>
          <p:nvPr/>
        </p:nvSpPr>
        <p:spPr bwMode="auto">
          <a:xfrm>
            <a:off x="2305050" y="4638675"/>
            <a:ext cx="1333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aphicFrame>
        <p:nvGraphicFramePr>
          <p:cNvPr id="17416" name="Object 4"/>
          <p:cNvGraphicFramePr>
            <a:graphicFrameLocks noChangeAspect="1"/>
          </p:cNvGraphicFramePr>
          <p:nvPr/>
        </p:nvGraphicFramePr>
        <p:xfrm>
          <a:off x="2046289" y="5191126"/>
          <a:ext cx="2795587" cy="593725"/>
        </p:xfrm>
        <a:graphic>
          <a:graphicData uri="http://schemas.openxmlformats.org/presentationml/2006/ole">
            <mc:AlternateContent xmlns:mc="http://schemas.openxmlformats.org/markup-compatibility/2006">
              <mc:Choice xmlns:v="urn:schemas-microsoft-com:vml" Requires="v">
                <p:oleObj name="Equation" r:id="rId3" imgW="1523339" imgH="317362" progId="Equation.3">
                  <p:embed/>
                </p:oleObj>
              </mc:Choice>
              <mc:Fallback>
                <p:oleObj name="Equation" r:id="rId3" imgW="1523339" imgH="317362"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6289" y="5191126"/>
                        <a:ext cx="2795587"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7"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63" name="Rectangle 62"/>
          <p:cNvSpPr/>
          <p:nvPr/>
        </p:nvSpPr>
        <p:spPr>
          <a:xfrm>
            <a:off x="2397126" y="781051"/>
            <a:ext cx="3116263"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4" name="Rectangle 3"/>
          <p:cNvSpPr/>
          <p:nvPr/>
        </p:nvSpPr>
        <p:spPr>
          <a:xfrm>
            <a:off x="3478213" y="1308101"/>
            <a:ext cx="113665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5" name="Rectangle 4"/>
          <p:cNvSpPr/>
          <p:nvPr/>
        </p:nvSpPr>
        <p:spPr>
          <a:xfrm>
            <a:off x="3986213" y="1524001"/>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7421" name="TextBox 5"/>
          <p:cNvSpPr txBox="1">
            <a:spLocks noChangeArrowheads="1"/>
          </p:cNvSpPr>
          <p:nvPr/>
        </p:nvSpPr>
        <p:spPr bwMode="auto">
          <a:xfrm>
            <a:off x="4460875" y="808038"/>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7422" name="TextBox 6"/>
          <p:cNvSpPr txBox="1">
            <a:spLocks noChangeArrowheads="1"/>
          </p:cNvSpPr>
          <p:nvPr/>
        </p:nvSpPr>
        <p:spPr bwMode="auto">
          <a:xfrm>
            <a:off x="4406901" y="2092325"/>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7423" name="TextBox 21"/>
          <p:cNvSpPr txBox="1">
            <a:spLocks noChangeArrowheads="1"/>
          </p:cNvSpPr>
          <p:nvPr/>
        </p:nvSpPr>
        <p:spPr bwMode="auto">
          <a:xfrm>
            <a:off x="2446339" y="1793875"/>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ENA</a:t>
            </a:r>
          </a:p>
        </p:txBody>
      </p:sp>
      <p:sp>
        <p:nvSpPr>
          <p:cNvPr id="17424" name="TextBox 34"/>
          <p:cNvSpPr txBox="1">
            <a:spLocks noChangeArrowheads="1"/>
          </p:cNvSpPr>
          <p:nvPr/>
        </p:nvSpPr>
        <p:spPr bwMode="auto">
          <a:xfrm>
            <a:off x="4460876" y="2803525"/>
            <a:ext cx="982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3" name="Rectangle 3"/>
          <p:cNvSpPr/>
          <p:nvPr/>
        </p:nvSpPr>
        <p:spPr>
          <a:xfrm>
            <a:off x="3478213" y="2560638"/>
            <a:ext cx="113665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7426" name="Line 66"/>
          <p:cNvSpPr>
            <a:spLocks noChangeShapeType="1"/>
          </p:cNvSpPr>
          <p:nvPr/>
        </p:nvSpPr>
        <p:spPr bwMode="auto">
          <a:xfrm>
            <a:off x="3271838" y="2052638"/>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7427" name="Line 67"/>
          <p:cNvSpPr>
            <a:spLocks noChangeShapeType="1"/>
          </p:cNvSpPr>
          <p:nvPr/>
        </p:nvSpPr>
        <p:spPr bwMode="auto">
          <a:xfrm flipH="1" flipV="1">
            <a:off x="4029075" y="19431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28" name="Line 68"/>
          <p:cNvSpPr>
            <a:spLocks noChangeShapeType="1"/>
          </p:cNvSpPr>
          <p:nvPr/>
        </p:nvSpPr>
        <p:spPr bwMode="auto">
          <a:xfrm flipH="1" flipV="1">
            <a:off x="4105275" y="2657476"/>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29" name="Line 69"/>
          <p:cNvSpPr>
            <a:spLocks noChangeShapeType="1"/>
          </p:cNvSpPr>
          <p:nvPr/>
        </p:nvSpPr>
        <p:spPr bwMode="auto">
          <a:xfrm flipH="1">
            <a:off x="4114800" y="1038226"/>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30" name="TextBox 22"/>
          <p:cNvSpPr txBox="1">
            <a:spLocks noChangeArrowheads="1"/>
          </p:cNvSpPr>
          <p:nvPr/>
        </p:nvSpPr>
        <p:spPr bwMode="auto">
          <a:xfrm>
            <a:off x="2943226" y="1446213"/>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endParaRPr lang="en-US" altLang="en-US" i="1" baseline="-25000">
              <a:solidFill>
                <a:schemeClr val="bg1"/>
              </a:solidFill>
            </a:endParaRPr>
          </a:p>
        </p:txBody>
      </p:sp>
      <p:sp>
        <p:nvSpPr>
          <p:cNvPr id="17431" name="Line 71"/>
          <p:cNvSpPr>
            <a:spLocks noChangeShapeType="1"/>
          </p:cNvSpPr>
          <p:nvPr/>
        </p:nvSpPr>
        <p:spPr bwMode="auto">
          <a:xfrm>
            <a:off x="3028950" y="1619250"/>
            <a:ext cx="1524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32" name="TextBox 22"/>
          <p:cNvSpPr txBox="1">
            <a:spLocks noChangeArrowheads="1"/>
          </p:cNvSpPr>
          <p:nvPr/>
        </p:nvSpPr>
        <p:spPr bwMode="auto">
          <a:xfrm>
            <a:off x="4848226" y="1798638"/>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x</a:t>
            </a:r>
            <a:endParaRPr lang="en-US" altLang="en-US" i="1" baseline="-25000">
              <a:solidFill>
                <a:schemeClr val="bg1"/>
              </a:solidFill>
            </a:endParaRPr>
          </a:p>
        </p:txBody>
      </p:sp>
      <p:sp>
        <p:nvSpPr>
          <p:cNvPr id="17433" name="Line 73"/>
          <p:cNvSpPr>
            <a:spLocks noChangeShapeType="1"/>
          </p:cNvSpPr>
          <p:nvPr/>
        </p:nvSpPr>
        <p:spPr bwMode="auto">
          <a:xfrm>
            <a:off x="3300413" y="1301750"/>
            <a:ext cx="0" cy="75565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34" name="Line 74"/>
          <p:cNvSpPr>
            <a:spLocks noChangeShapeType="1"/>
          </p:cNvSpPr>
          <p:nvPr/>
        </p:nvSpPr>
        <p:spPr bwMode="auto">
          <a:xfrm flipH="1">
            <a:off x="3200401" y="1308100"/>
            <a:ext cx="2127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 name="Rectangle 70"/>
          <p:cNvSpPr/>
          <p:nvPr/>
        </p:nvSpPr>
        <p:spPr>
          <a:xfrm>
            <a:off x="6924676" y="752476"/>
            <a:ext cx="3116263" cy="24796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6" name="Rectangle 3"/>
          <p:cNvSpPr>
            <a:spLocks noChangeArrowheads="1"/>
          </p:cNvSpPr>
          <p:nvPr/>
        </p:nvSpPr>
        <p:spPr bwMode="auto">
          <a:xfrm>
            <a:off x="8154988" y="1317626"/>
            <a:ext cx="1136650" cy="207963"/>
          </a:xfrm>
          <a:prstGeom prst="rect">
            <a:avLst/>
          </a:prstGeom>
          <a:solidFill>
            <a:srgbClr val="92D050"/>
          </a:solidFill>
          <a:ln w="25400" algn="ctr">
            <a:solidFill>
              <a:srgbClr val="9B320E"/>
            </a:solidFill>
            <a:miter lim="800000"/>
            <a:headEnd/>
            <a:tailEnd/>
          </a:ln>
        </p:spPr>
        <p:txBody>
          <a:bodyPr anchor="ctr"/>
          <a:lstStyle/>
          <a:p>
            <a:pPr algn="ctr" eaLnBrk="0" hangingPunct="0">
              <a:defRPr/>
            </a:pPr>
            <a:endParaRPr lang="en-US">
              <a:solidFill>
                <a:schemeClr val="lt1"/>
              </a:solidFill>
              <a:latin typeface="+mn-lt"/>
              <a:cs typeface="+mn-cs"/>
            </a:endParaRPr>
          </a:p>
        </p:txBody>
      </p:sp>
      <p:sp>
        <p:nvSpPr>
          <p:cNvPr id="7" name="Rectangle 4"/>
          <p:cNvSpPr/>
          <p:nvPr/>
        </p:nvSpPr>
        <p:spPr>
          <a:xfrm>
            <a:off x="8662988" y="2062164"/>
            <a:ext cx="120650" cy="496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7438" name="TextBox 6"/>
          <p:cNvSpPr txBox="1">
            <a:spLocks noChangeArrowheads="1"/>
          </p:cNvSpPr>
          <p:nvPr/>
        </p:nvSpPr>
        <p:spPr bwMode="auto">
          <a:xfrm>
            <a:off x="9083675" y="2101850"/>
            <a:ext cx="755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r>
              <a:rPr lang="en-US" altLang="en-US">
                <a:solidFill>
                  <a:schemeClr val="bg1"/>
                </a:solidFill>
              </a:rPr>
              <a:t>/2</a:t>
            </a:r>
          </a:p>
        </p:txBody>
      </p:sp>
      <p:sp>
        <p:nvSpPr>
          <p:cNvPr id="17439" name="TextBox 21"/>
          <p:cNvSpPr txBox="1">
            <a:spLocks noChangeArrowheads="1"/>
          </p:cNvSpPr>
          <p:nvPr/>
        </p:nvSpPr>
        <p:spPr bwMode="auto">
          <a:xfrm>
            <a:off x="7123114" y="1803400"/>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PNA</a:t>
            </a:r>
          </a:p>
        </p:txBody>
      </p:sp>
      <p:sp>
        <p:nvSpPr>
          <p:cNvPr id="8" name="Rectangle 3"/>
          <p:cNvSpPr/>
          <p:nvPr/>
        </p:nvSpPr>
        <p:spPr>
          <a:xfrm>
            <a:off x="8154988" y="2570163"/>
            <a:ext cx="113665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7441" name="Line 81"/>
          <p:cNvSpPr>
            <a:spLocks noChangeShapeType="1"/>
          </p:cNvSpPr>
          <p:nvPr/>
        </p:nvSpPr>
        <p:spPr bwMode="auto">
          <a:xfrm flipH="1" flipV="1">
            <a:off x="8739188" y="2138364"/>
            <a:ext cx="385762" cy="204787"/>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42" name="Line 82"/>
          <p:cNvSpPr>
            <a:spLocks noChangeShapeType="1"/>
          </p:cNvSpPr>
          <p:nvPr/>
        </p:nvSpPr>
        <p:spPr bwMode="auto">
          <a:xfrm flipH="1" flipV="1">
            <a:off x="8782050" y="26670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43" name="Line 83"/>
          <p:cNvSpPr>
            <a:spLocks noChangeShapeType="1"/>
          </p:cNvSpPr>
          <p:nvPr/>
        </p:nvSpPr>
        <p:spPr bwMode="auto">
          <a:xfrm flipH="1">
            <a:off x="8791575" y="1047751"/>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44" name="TextBox 34"/>
          <p:cNvSpPr txBox="1">
            <a:spLocks noChangeArrowheads="1"/>
          </p:cNvSpPr>
          <p:nvPr/>
        </p:nvSpPr>
        <p:spPr bwMode="auto">
          <a:xfrm>
            <a:off x="9113838" y="2774950"/>
            <a:ext cx="620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7445" name="TextBox 5"/>
          <p:cNvSpPr txBox="1">
            <a:spLocks noChangeArrowheads="1"/>
          </p:cNvSpPr>
          <p:nvPr/>
        </p:nvSpPr>
        <p:spPr bwMode="auto">
          <a:xfrm>
            <a:off x="9147175" y="798513"/>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7446" name="Rectangle 86"/>
          <p:cNvSpPr>
            <a:spLocks noChangeArrowheads="1"/>
          </p:cNvSpPr>
          <p:nvPr/>
        </p:nvSpPr>
        <p:spPr bwMode="auto">
          <a:xfrm>
            <a:off x="8661401" y="1527175"/>
            <a:ext cx="119063" cy="534988"/>
          </a:xfrm>
          <a:prstGeom prst="rect">
            <a:avLst/>
          </a:prstGeom>
          <a:solidFill>
            <a:srgbClr val="92D050"/>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7447" name="TextBox 6"/>
          <p:cNvSpPr txBox="1">
            <a:spLocks noChangeArrowheads="1"/>
          </p:cNvSpPr>
          <p:nvPr/>
        </p:nvSpPr>
        <p:spPr bwMode="auto">
          <a:xfrm>
            <a:off x="9083675" y="1530350"/>
            <a:ext cx="755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r>
              <a:rPr lang="en-US" altLang="en-US">
                <a:solidFill>
                  <a:schemeClr val="bg1"/>
                </a:solidFill>
              </a:rPr>
              <a:t>/2</a:t>
            </a:r>
          </a:p>
        </p:txBody>
      </p:sp>
      <p:sp>
        <p:nvSpPr>
          <p:cNvPr id="17448" name="Line 88"/>
          <p:cNvSpPr>
            <a:spLocks noChangeShapeType="1"/>
          </p:cNvSpPr>
          <p:nvPr/>
        </p:nvSpPr>
        <p:spPr bwMode="auto">
          <a:xfrm flipH="1">
            <a:off x="8724900" y="1747839"/>
            <a:ext cx="471488" cy="21907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7449" name="TextBox 22"/>
          <p:cNvSpPr txBox="1">
            <a:spLocks noChangeArrowheads="1"/>
          </p:cNvSpPr>
          <p:nvPr/>
        </p:nvSpPr>
        <p:spPr bwMode="auto">
          <a:xfrm>
            <a:off x="9601201" y="1817688"/>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x</a:t>
            </a:r>
            <a:endParaRPr lang="en-US" altLang="en-US" i="1" baseline="-25000">
              <a:solidFill>
                <a:schemeClr val="bg1"/>
              </a:solidFill>
            </a:endParaRPr>
          </a:p>
        </p:txBody>
      </p:sp>
      <p:sp>
        <p:nvSpPr>
          <p:cNvPr id="17450" name="Line 90"/>
          <p:cNvSpPr>
            <a:spLocks noChangeShapeType="1"/>
          </p:cNvSpPr>
          <p:nvPr/>
        </p:nvSpPr>
        <p:spPr bwMode="auto">
          <a:xfrm>
            <a:off x="7986713" y="1311275"/>
            <a:ext cx="0" cy="75565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7451" name="TextBox 22"/>
          <p:cNvSpPr txBox="1">
            <a:spLocks noChangeArrowheads="1"/>
          </p:cNvSpPr>
          <p:nvPr/>
        </p:nvSpPr>
        <p:spPr bwMode="auto">
          <a:xfrm>
            <a:off x="7596188" y="1422400"/>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r>
              <a:rPr lang="en-US" altLang="en-US" i="1" baseline="-25000">
                <a:solidFill>
                  <a:schemeClr val="bg1"/>
                </a:solidFill>
              </a:rPr>
              <a:t>p</a:t>
            </a:r>
          </a:p>
        </p:txBody>
      </p:sp>
      <p:sp>
        <p:nvSpPr>
          <p:cNvPr id="17452" name="Line 92"/>
          <p:cNvSpPr>
            <a:spLocks noChangeShapeType="1"/>
          </p:cNvSpPr>
          <p:nvPr/>
        </p:nvSpPr>
        <p:spPr bwMode="auto">
          <a:xfrm flipH="1">
            <a:off x="7896226" y="1317625"/>
            <a:ext cx="2127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53" name="Line 93"/>
          <p:cNvSpPr>
            <a:spLocks noChangeShapeType="1"/>
          </p:cNvSpPr>
          <p:nvPr/>
        </p:nvSpPr>
        <p:spPr bwMode="auto">
          <a:xfrm>
            <a:off x="7948614" y="2062163"/>
            <a:ext cx="1728787"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2" name="Footer Placeholder 1">
            <a:extLst>
              <a:ext uri="{FF2B5EF4-FFF2-40B4-BE49-F238E27FC236}">
                <a16:creationId xmlns:a16="http://schemas.microsoft.com/office/drawing/2014/main" id="{A1F0B93E-0062-D854-3802-7FA053956405}"/>
              </a:ext>
            </a:extLst>
          </p:cNvPr>
          <p:cNvSpPr>
            <a:spLocks noGrp="1"/>
          </p:cNvSpPr>
          <p:nvPr>
            <p:ph type="ftr" sz="quarter" idx="10"/>
          </p:nvPr>
        </p:nvSpPr>
        <p:spPr/>
        <p:txBody>
          <a:bodyPr/>
          <a:lstStyle/>
          <a:p>
            <a:pPr>
              <a:defRPr/>
            </a:pPr>
            <a:r>
              <a:rPr lang="en-US"/>
              <a:t>Beam Theory</a:t>
            </a:r>
            <a:endParaRPr lang="en-US" dirty="0"/>
          </a:p>
        </p:txBody>
      </p:sp>
      <p:sp>
        <p:nvSpPr>
          <p:cNvPr id="9" name="Slide Number Placeholder 8">
            <a:extLst>
              <a:ext uri="{FF2B5EF4-FFF2-40B4-BE49-F238E27FC236}">
                <a16:creationId xmlns:a16="http://schemas.microsoft.com/office/drawing/2014/main" id="{82334D7B-19E5-88DA-EFE0-34FC848744FD}"/>
              </a:ext>
            </a:extLst>
          </p:cNvPr>
          <p:cNvSpPr>
            <a:spLocks noGrp="1"/>
          </p:cNvSpPr>
          <p:nvPr>
            <p:ph type="sldNum" sz="quarter" idx="11"/>
          </p:nvPr>
        </p:nvSpPr>
        <p:spPr/>
        <p:txBody>
          <a:bodyPr/>
          <a:lstStyle/>
          <a:p>
            <a:fld id="{31AE6B6B-2CDA-4FF8-9B78-BC59D7E9A502}" type="slidenum">
              <a:rPr lang="en-US" altLang="en-US" smtClean="0"/>
              <a:pPr/>
              <a:t>15</a:t>
            </a:fld>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37"/>
          <p:cNvSpPr txBox="1">
            <a:spLocks noChangeArrowheads="1"/>
          </p:cNvSpPr>
          <p:nvPr/>
        </p:nvSpPr>
        <p:spPr bwMode="auto">
          <a:xfrm>
            <a:off x="1524000" y="3297239"/>
            <a:ext cx="4502150" cy="2524125"/>
          </a:xfrm>
          <a:prstGeom prst="rect">
            <a:avLst/>
          </a:prstGeom>
          <a:solidFill>
            <a:srgbClr val="F2F2F2">
              <a:alpha val="61960"/>
            </a:srgbClr>
          </a:solidFill>
          <a:ln w="38100">
            <a:solidFill>
              <a:schemeClr val="bg1"/>
            </a:solidFill>
            <a:bevel/>
            <a:headEnd/>
            <a:tailEnd/>
          </a:ln>
        </p:spPr>
        <p:txBody>
          <a:bodyP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dirty="0">
                <a:solidFill>
                  <a:schemeClr val="bg1"/>
                </a:solidFill>
              </a:rPr>
              <a:t>Elastic Neutral Axis = Centroid</a:t>
            </a:r>
          </a:p>
          <a:p>
            <a:endParaRPr lang="en-US" altLang="en-US" dirty="0"/>
          </a:p>
          <a:p>
            <a:endParaRPr lang="en-US" altLang="en-US" dirty="0"/>
          </a:p>
          <a:p>
            <a:endParaRPr lang="en-US" altLang="en-US" dirty="0"/>
          </a:p>
          <a:p>
            <a:endParaRPr lang="en-US" altLang="en-US" dirty="0"/>
          </a:p>
        </p:txBody>
      </p:sp>
      <p:sp>
        <p:nvSpPr>
          <p:cNvPr id="64" name="Rectangle 63"/>
          <p:cNvSpPr/>
          <p:nvPr/>
        </p:nvSpPr>
        <p:spPr>
          <a:xfrm>
            <a:off x="6816726" y="884239"/>
            <a:ext cx="3116263" cy="21748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63" name="Rectangle 62"/>
          <p:cNvSpPr/>
          <p:nvPr/>
        </p:nvSpPr>
        <p:spPr>
          <a:xfrm>
            <a:off x="2397126" y="885825"/>
            <a:ext cx="3116263" cy="21463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62" name="TextBox 61"/>
          <p:cNvSpPr txBox="1"/>
          <p:nvPr/>
        </p:nvSpPr>
        <p:spPr>
          <a:xfrm>
            <a:off x="6161088" y="3289300"/>
            <a:ext cx="4506912" cy="254000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Plastic Neutral Axis ≠ Centroid</a:t>
            </a:r>
          </a:p>
          <a:p>
            <a:pPr eaLnBrk="0" hangingPunct="0">
              <a:defRPr/>
            </a:pPr>
            <a:endParaRPr lang="en-US">
              <a:solidFill>
                <a:schemeClr val="bg1"/>
              </a:solidFill>
            </a:endParaRPr>
          </a:p>
          <a:p>
            <a:pPr eaLnBrk="0" hangingPunct="0">
              <a:defRPr/>
            </a:pPr>
            <a:r>
              <a:rPr lang="en-US">
                <a:solidFill>
                  <a:schemeClr val="bg1"/>
                </a:solidFill>
              </a:rPr>
              <a:t>PNA divides equal forces in compression and tension.</a:t>
            </a:r>
          </a:p>
          <a:p>
            <a:pPr eaLnBrk="0" hangingPunct="0">
              <a:defRPr/>
            </a:pPr>
            <a:endParaRPr lang="en-US">
              <a:solidFill>
                <a:schemeClr val="bg1"/>
              </a:solidFill>
            </a:endParaRPr>
          </a:p>
          <a:p>
            <a:pPr eaLnBrk="0" hangingPunct="0">
              <a:lnSpc>
                <a:spcPct val="60000"/>
              </a:lnSpc>
              <a:defRPr/>
            </a:pPr>
            <a:r>
              <a:rPr lang="en-US">
                <a:solidFill>
                  <a:schemeClr val="bg1"/>
                </a:solidFill>
              </a:rPr>
              <a:t>If all similar grade of steel </a:t>
            </a:r>
          </a:p>
          <a:p>
            <a:pPr eaLnBrk="0" hangingPunct="0">
              <a:defRPr/>
            </a:pPr>
            <a:r>
              <a:rPr lang="en-US">
                <a:solidFill>
                  <a:schemeClr val="bg1"/>
                </a:solidFill>
              </a:rPr>
              <a:t>PNA divides equal areas.</a:t>
            </a:r>
            <a:endParaRPr lang="en-US"/>
          </a:p>
        </p:txBody>
      </p:sp>
      <p:sp>
        <p:nvSpPr>
          <p:cNvPr id="18438" name="TextBox 48"/>
          <p:cNvSpPr txBox="1">
            <a:spLocks noChangeArrowheads="1"/>
          </p:cNvSpPr>
          <p:nvPr/>
        </p:nvSpPr>
        <p:spPr bwMode="auto">
          <a:xfrm>
            <a:off x="7011989" y="1250950"/>
            <a:ext cx="822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PNA</a:t>
            </a:r>
          </a:p>
        </p:txBody>
      </p:sp>
      <p:graphicFrame>
        <p:nvGraphicFramePr>
          <p:cNvPr id="18439" name="Object 2"/>
          <p:cNvGraphicFramePr>
            <a:graphicFrameLocks noChangeAspect="1"/>
          </p:cNvGraphicFramePr>
          <p:nvPr/>
        </p:nvGraphicFramePr>
        <p:xfrm>
          <a:off x="2444751" y="4319588"/>
          <a:ext cx="2386013" cy="958850"/>
        </p:xfrm>
        <a:graphic>
          <a:graphicData uri="http://schemas.openxmlformats.org/presentationml/2006/ole">
            <mc:AlternateContent xmlns:mc="http://schemas.openxmlformats.org/markup-compatibility/2006">
              <mc:Choice xmlns:v="urn:schemas-microsoft-com:vml" Requires="v">
                <p:oleObj name="Equation" r:id="rId3" imgW="1231366" imgH="495085" progId="Equation.3">
                  <p:embed/>
                </p:oleObj>
              </mc:Choice>
              <mc:Fallback>
                <p:oleObj name="Equation" r:id="rId3" imgW="1231366" imgH="495085"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4751" y="4319588"/>
                        <a:ext cx="2386013"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 name="Slide Number Placeholder 31"/>
          <p:cNvSpPr txBox="1">
            <a:spLocks noGrp="1"/>
          </p:cNvSpPr>
          <p:nvPr/>
        </p:nvSpPr>
        <p:spPr>
          <a:xfrm>
            <a:off x="10955867" y="63150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33" name="Footer Placeholder 32"/>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cxnSp>
        <p:nvCxnSpPr>
          <p:cNvPr id="49" name="Straight Connector 48"/>
          <p:cNvCxnSpPr/>
          <p:nvPr/>
        </p:nvCxnSpPr>
        <p:spPr bwMode="auto">
          <a:xfrm>
            <a:off x="4640264" y="4672014"/>
            <a:ext cx="166687"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478213" y="1355726"/>
            <a:ext cx="113665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5" name="Rectangle 4"/>
          <p:cNvSpPr/>
          <p:nvPr/>
        </p:nvSpPr>
        <p:spPr>
          <a:xfrm>
            <a:off x="3986213" y="1571626"/>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8445" name="TextBox 5"/>
          <p:cNvSpPr txBox="1">
            <a:spLocks noChangeArrowheads="1"/>
          </p:cNvSpPr>
          <p:nvPr/>
        </p:nvSpPr>
        <p:spPr bwMode="auto">
          <a:xfrm>
            <a:off x="4460875" y="855663"/>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8446" name="TextBox 21"/>
          <p:cNvSpPr txBox="1">
            <a:spLocks noChangeArrowheads="1"/>
          </p:cNvSpPr>
          <p:nvPr/>
        </p:nvSpPr>
        <p:spPr bwMode="auto">
          <a:xfrm>
            <a:off x="2446339" y="1536700"/>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ENA</a:t>
            </a:r>
          </a:p>
        </p:txBody>
      </p:sp>
      <p:sp>
        <p:nvSpPr>
          <p:cNvPr id="18447" name="Line 39"/>
          <p:cNvSpPr>
            <a:spLocks noChangeShapeType="1"/>
          </p:cNvSpPr>
          <p:nvPr/>
        </p:nvSpPr>
        <p:spPr bwMode="auto">
          <a:xfrm>
            <a:off x="3271838" y="1795463"/>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8448" name="Line 40"/>
          <p:cNvSpPr>
            <a:spLocks noChangeShapeType="1"/>
          </p:cNvSpPr>
          <p:nvPr/>
        </p:nvSpPr>
        <p:spPr bwMode="auto">
          <a:xfrm flipH="1">
            <a:off x="4114800" y="1085851"/>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8449" name="Line 42"/>
          <p:cNvSpPr>
            <a:spLocks noChangeShapeType="1"/>
          </p:cNvSpPr>
          <p:nvPr/>
        </p:nvSpPr>
        <p:spPr bwMode="auto">
          <a:xfrm flipH="1">
            <a:off x="3386138" y="2595563"/>
            <a:ext cx="5143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0" name="Line 44"/>
          <p:cNvSpPr>
            <a:spLocks noChangeShapeType="1"/>
          </p:cNvSpPr>
          <p:nvPr/>
        </p:nvSpPr>
        <p:spPr bwMode="auto">
          <a:xfrm>
            <a:off x="3524250" y="1790700"/>
            <a:ext cx="0" cy="814388"/>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8451" name="TextBox 22"/>
          <p:cNvSpPr txBox="1">
            <a:spLocks noChangeArrowheads="1"/>
          </p:cNvSpPr>
          <p:nvPr/>
        </p:nvSpPr>
        <p:spPr bwMode="auto">
          <a:xfrm>
            <a:off x="3152776" y="1984375"/>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endParaRPr lang="en-US" altLang="en-US" i="1" baseline="-25000">
              <a:solidFill>
                <a:schemeClr val="bg1"/>
              </a:solidFill>
            </a:endParaRPr>
          </a:p>
        </p:txBody>
      </p:sp>
      <p:sp>
        <p:nvSpPr>
          <p:cNvPr id="18452" name="Line 46"/>
          <p:cNvSpPr>
            <a:spLocks noChangeShapeType="1"/>
          </p:cNvSpPr>
          <p:nvPr/>
        </p:nvSpPr>
        <p:spPr bwMode="auto">
          <a:xfrm>
            <a:off x="3238500" y="2157413"/>
            <a:ext cx="1524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3" name="TextBox 6"/>
          <p:cNvSpPr txBox="1">
            <a:spLocks noChangeArrowheads="1"/>
          </p:cNvSpPr>
          <p:nvPr/>
        </p:nvSpPr>
        <p:spPr bwMode="auto">
          <a:xfrm>
            <a:off x="4406901" y="2139950"/>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8454" name="Line 48"/>
          <p:cNvSpPr>
            <a:spLocks noChangeShapeType="1"/>
          </p:cNvSpPr>
          <p:nvPr/>
        </p:nvSpPr>
        <p:spPr bwMode="auto">
          <a:xfrm flipH="1" flipV="1">
            <a:off x="4029075" y="1990726"/>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2" name="Rectangle 4"/>
          <p:cNvSpPr/>
          <p:nvPr/>
        </p:nvSpPr>
        <p:spPr>
          <a:xfrm>
            <a:off x="8539163" y="1562101"/>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8456" name="TextBox 5"/>
          <p:cNvSpPr txBox="1">
            <a:spLocks noChangeArrowheads="1"/>
          </p:cNvSpPr>
          <p:nvPr/>
        </p:nvSpPr>
        <p:spPr bwMode="auto">
          <a:xfrm>
            <a:off x="9013825" y="846138"/>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8457" name="Line 55"/>
          <p:cNvSpPr>
            <a:spLocks noChangeShapeType="1"/>
          </p:cNvSpPr>
          <p:nvPr/>
        </p:nvSpPr>
        <p:spPr bwMode="auto">
          <a:xfrm flipH="1">
            <a:off x="7681914" y="2586038"/>
            <a:ext cx="7715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58" name="Line 56"/>
          <p:cNvSpPr>
            <a:spLocks noChangeShapeType="1"/>
          </p:cNvSpPr>
          <p:nvPr/>
        </p:nvSpPr>
        <p:spPr bwMode="auto">
          <a:xfrm>
            <a:off x="7824788" y="1503363"/>
            <a:ext cx="0" cy="1090612"/>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8459" name="TextBox 22"/>
          <p:cNvSpPr txBox="1">
            <a:spLocks noChangeArrowheads="1"/>
          </p:cNvSpPr>
          <p:nvPr/>
        </p:nvSpPr>
        <p:spPr bwMode="auto">
          <a:xfrm>
            <a:off x="7415213" y="1765300"/>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r>
              <a:rPr lang="en-US" altLang="en-US" i="1" baseline="-25000">
                <a:solidFill>
                  <a:schemeClr val="bg1"/>
                </a:solidFill>
              </a:rPr>
              <a:t>p</a:t>
            </a:r>
          </a:p>
        </p:txBody>
      </p:sp>
      <p:sp>
        <p:nvSpPr>
          <p:cNvPr id="18460" name="TextBox 6"/>
          <p:cNvSpPr txBox="1">
            <a:spLocks noChangeArrowheads="1"/>
          </p:cNvSpPr>
          <p:nvPr/>
        </p:nvSpPr>
        <p:spPr bwMode="auto">
          <a:xfrm>
            <a:off x="8959851" y="2130425"/>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8461" name="Line 60"/>
          <p:cNvSpPr>
            <a:spLocks noChangeShapeType="1"/>
          </p:cNvSpPr>
          <p:nvPr/>
        </p:nvSpPr>
        <p:spPr bwMode="auto">
          <a:xfrm flipH="1" flipV="1">
            <a:off x="8582025" y="19812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8462" name="Line 63"/>
          <p:cNvSpPr>
            <a:spLocks noChangeShapeType="1"/>
          </p:cNvSpPr>
          <p:nvPr/>
        </p:nvSpPr>
        <p:spPr bwMode="auto">
          <a:xfrm flipV="1">
            <a:off x="9163050" y="276225"/>
            <a:ext cx="14288" cy="6810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463" name="Rectangle 68"/>
          <p:cNvSpPr>
            <a:spLocks noChangeArrowheads="1"/>
          </p:cNvSpPr>
          <p:nvPr/>
        </p:nvSpPr>
        <p:spPr bwMode="auto">
          <a:xfrm>
            <a:off x="8029575" y="1335089"/>
            <a:ext cx="1138238" cy="173037"/>
          </a:xfrm>
          <a:prstGeom prst="rect">
            <a:avLst/>
          </a:prstGeom>
          <a:solidFill>
            <a:srgbClr val="92D050"/>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8464" name="Rectangle 70"/>
          <p:cNvSpPr>
            <a:spLocks noChangeArrowheads="1"/>
          </p:cNvSpPr>
          <p:nvPr/>
        </p:nvSpPr>
        <p:spPr bwMode="auto">
          <a:xfrm>
            <a:off x="8029575" y="1511301"/>
            <a:ext cx="1136650" cy="47625"/>
          </a:xfrm>
          <a:prstGeom prst="rect">
            <a:avLst/>
          </a:prstGeom>
          <a:solidFill>
            <a:schemeClr val="accent1"/>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8465" name="Line 53"/>
          <p:cNvSpPr>
            <a:spLocks noChangeShapeType="1"/>
          </p:cNvSpPr>
          <p:nvPr/>
        </p:nvSpPr>
        <p:spPr bwMode="auto">
          <a:xfrm>
            <a:off x="7770813" y="1512888"/>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8466" name="Line 54"/>
          <p:cNvSpPr>
            <a:spLocks noChangeShapeType="1"/>
          </p:cNvSpPr>
          <p:nvPr/>
        </p:nvSpPr>
        <p:spPr bwMode="auto">
          <a:xfrm flipH="1">
            <a:off x="8667750" y="1076326"/>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8467"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3" name="Footer Placeholder 2">
            <a:extLst>
              <a:ext uri="{FF2B5EF4-FFF2-40B4-BE49-F238E27FC236}">
                <a16:creationId xmlns:a16="http://schemas.microsoft.com/office/drawing/2014/main" id="{C88404D4-0368-D600-F7F7-053FB006D326}"/>
              </a:ext>
            </a:extLst>
          </p:cNvPr>
          <p:cNvSpPr>
            <a:spLocks noGrp="1"/>
          </p:cNvSpPr>
          <p:nvPr>
            <p:ph type="ftr" sz="quarter" idx="10"/>
          </p:nvPr>
        </p:nvSpPr>
        <p:spPr/>
        <p:txBody>
          <a:bodyPr/>
          <a:lstStyle/>
          <a:p>
            <a:pPr>
              <a:defRPr/>
            </a:pPr>
            <a:r>
              <a:rPr lang="en-US"/>
              <a:t>Beam Theory</a:t>
            </a:r>
            <a:endParaRPr lang="en-US" dirty="0"/>
          </a:p>
        </p:txBody>
      </p:sp>
      <p:sp>
        <p:nvSpPr>
          <p:cNvPr id="6" name="Slide Number Placeholder 5">
            <a:extLst>
              <a:ext uri="{FF2B5EF4-FFF2-40B4-BE49-F238E27FC236}">
                <a16:creationId xmlns:a16="http://schemas.microsoft.com/office/drawing/2014/main" id="{4857F472-AE03-6FEA-8B94-F3BC54CF26AA}"/>
              </a:ext>
            </a:extLst>
          </p:cNvPr>
          <p:cNvSpPr>
            <a:spLocks noGrp="1"/>
          </p:cNvSpPr>
          <p:nvPr>
            <p:ph type="sldNum" sz="quarter" idx="11"/>
          </p:nvPr>
        </p:nvSpPr>
        <p:spPr/>
        <p:txBody>
          <a:bodyPr/>
          <a:lstStyle/>
          <a:p>
            <a:fld id="{31AE6B6B-2CDA-4FF8-9B78-BC59D7E9A502}" type="slidenum">
              <a:rPr lang="en-US" altLang="en-US" smtClean="0"/>
              <a:pPr/>
              <a:t>16</a:t>
            </a:fld>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31"/>
          <p:cNvSpPr txBox="1">
            <a:spLocks noGrp="1"/>
          </p:cNvSpPr>
          <p:nvPr/>
        </p:nvSpPr>
        <p:spPr>
          <a:xfrm>
            <a:off x="10930467" y="6275390"/>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33" name="Footer Placeholder 32"/>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9460" name="TextBox 71"/>
          <p:cNvSpPr txBox="1">
            <a:spLocks noChangeArrowheads="1"/>
          </p:cNvSpPr>
          <p:nvPr/>
        </p:nvSpPr>
        <p:spPr bwMode="auto">
          <a:xfrm>
            <a:off x="6488114" y="3243263"/>
            <a:ext cx="4179887" cy="2157412"/>
          </a:xfrm>
          <a:prstGeom prst="rect">
            <a:avLst/>
          </a:prstGeom>
          <a:solidFill>
            <a:srgbClr val="F2F2F2">
              <a:alpha val="61960"/>
            </a:srgbClr>
          </a:solidFill>
          <a:ln w="38100">
            <a:solidFill>
              <a:schemeClr val="bg1"/>
            </a:solidFill>
            <a:bevel/>
            <a:headEnd/>
            <a:tailEnd/>
          </a:ln>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Plastic Moment, </a:t>
            </a:r>
            <a:r>
              <a:rPr lang="en-US" altLang="en-US" i="1">
                <a:solidFill>
                  <a:schemeClr val="bg1"/>
                </a:solidFill>
              </a:rPr>
              <a:t>M</a:t>
            </a:r>
            <a:r>
              <a:rPr lang="en-US" altLang="en-US" i="1" baseline="-25000">
                <a:solidFill>
                  <a:schemeClr val="bg1"/>
                </a:solidFill>
              </a:rPr>
              <a:t>p </a:t>
            </a:r>
            <a:r>
              <a:rPr lang="en-US" altLang="en-US">
                <a:solidFill>
                  <a:schemeClr val="bg1"/>
                </a:solidFill>
              </a:rPr>
              <a:t>= </a:t>
            </a:r>
            <a:r>
              <a:rPr lang="en-US" altLang="en-US" i="1">
                <a:solidFill>
                  <a:schemeClr val="bg1"/>
                </a:solidFill>
              </a:rPr>
              <a:t>Z</a:t>
            </a:r>
            <a:r>
              <a:rPr lang="en-US" altLang="en-US" i="1" baseline="-25000">
                <a:solidFill>
                  <a:schemeClr val="bg1"/>
                </a:solidFill>
              </a:rPr>
              <a:t>x</a:t>
            </a:r>
            <a:r>
              <a:rPr lang="en-US" altLang="en-US" i="1">
                <a:solidFill>
                  <a:schemeClr val="bg1"/>
                </a:solidFill>
              </a:rPr>
              <a:t>F</a:t>
            </a:r>
            <a:r>
              <a:rPr lang="en-US" altLang="en-US" i="1" baseline="-25000">
                <a:solidFill>
                  <a:schemeClr val="bg1"/>
                </a:solidFill>
              </a:rPr>
              <a:t>y</a:t>
            </a:r>
            <a:endParaRPr lang="en-US" altLang="en-US" i="1"/>
          </a:p>
          <a:p>
            <a:endParaRPr lang="en-US" altLang="en-US">
              <a:solidFill>
                <a:schemeClr val="bg1"/>
              </a:solidFill>
            </a:endParaRPr>
          </a:p>
          <a:p>
            <a:r>
              <a:rPr lang="en-US" altLang="en-US" i="1">
                <a:solidFill>
                  <a:schemeClr val="bg1"/>
                </a:solidFill>
              </a:rPr>
              <a:t>Z</a:t>
            </a:r>
            <a:r>
              <a:rPr lang="en-US" altLang="en-US" i="1" baseline="-25000">
                <a:solidFill>
                  <a:schemeClr val="bg1"/>
                </a:solidFill>
              </a:rPr>
              <a:t>x </a:t>
            </a:r>
            <a:r>
              <a:rPr lang="en-US" altLang="en-US">
                <a:solidFill>
                  <a:schemeClr val="bg1"/>
                </a:solidFill>
              </a:rPr>
              <a:t>= </a:t>
            </a:r>
            <a:r>
              <a:rPr lang="en-US" altLang="en-US">
                <a:solidFill>
                  <a:schemeClr val="bg1"/>
                </a:solidFill>
                <a:sym typeface="Symbol" panose="05050102010706020507" pitchFamily="18" charset="2"/>
              </a:rPr>
              <a:t></a:t>
            </a:r>
            <a:r>
              <a:rPr lang="en-US" altLang="en-US" i="1" baseline="-25000">
                <a:solidFill>
                  <a:schemeClr val="bg1"/>
                </a:solidFill>
              </a:rPr>
              <a:t>A</a:t>
            </a:r>
            <a:r>
              <a:rPr lang="en-US" altLang="en-US" i="1">
                <a:solidFill>
                  <a:schemeClr val="bg1"/>
                </a:solidFill>
              </a:rPr>
              <a:t>y</a:t>
            </a:r>
            <a:r>
              <a:rPr lang="en-US" altLang="en-US">
                <a:solidFill>
                  <a:schemeClr val="bg1"/>
                </a:solidFill>
                <a:sym typeface="Symbol" panose="05050102010706020507" pitchFamily="18" charset="2"/>
              </a:rPr>
              <a:t></a:t>
            </a:r>
            <a:r>
              <a:rPr lang="en-US" altLang="en-US" i="1">
                <a:solidFill>
                  <a:schemeClr val="bg1"/>
                </a:solidFill>
              </a:rPr>
              <a:t>A </a:t>
            </a:r>
            <a:r>
              <a:rPr lang="en-US" altLang="en-US">
                <a:solidFill>
                  <a:schemeClr val="bg1"/>
                </a:solidFill>
              </a:rPr>
              <a:t>= </a:t>
            </a:r>
            <a:r>
              <a:rPr lang="en-US" altLang="en-US">
                <a:solidFill>
                  <a:schemeClr val="bg1"/>
                </a:solidFill>
                <a:sym typeface="Symbol" panose="05050102010706020507" pitchFamily="18" charset="2"/>
              </a:rPr>
              <a:t></a:t>
            </a:r>
            <a:r>
              <a:rPr lang="en-US" altLang="en-US" i="1">
                <a:solidFill>
                  <a:schemeClr val="bg1"/>
                </a:solidFill>
              </a:rPr>
              <a:t>A</a:t>
            </a:r>
            <a:r>
              <a:rPr lang="en-US" altLang="en-US" i="1" baseline="-25000">
                <a:solidFill>
                  <a:schemeClr val="bg1"/>
                </a:solidFill>
              </a:rPr>
              <a:t> i</a:t>
            </a:r>
            <a:r>
              <a:rPr lang="en-US" altLang="en-US" i="1">
                <a:solidFill>
                  <a:schemeClr val="bg1"/>
                </a:solidFill>
              </a:rPr>
              <a:t>y</a:t>
            </a:r>
            <a:r>
              <a:rPr lang="en-US" altLang="en-US" i="1" baseline="-25000">
                <a:solidFill>
                  <a:schemeClr val="bg1"/>
                </a:solidFill>
              </a:rPr>
              <a:t>i</a:t>
            </a:r>
            <a:r>
              <a:rPr lang="en-US" altLang="en-US">
                <a:solidFill>
                  <a:schemeClr val="bg1"/>
                </a:solidFill>
              </a:rPr>
              <a:t>,  </a:t>
            </a:r>
          </a:p>
          <a:p>
            <a:r>
              <a:rPr lang="en-US" altLang="en-US">
                <a:solidFill>
                  <a:schemeClr val="bg1"/>
                </a:solidFill>
              </a:rPr>
              <a:t>for similar material throughout the section.</a:t>
            </a:r>
          </a:p>
        </p:txBody>
      </p:sp>
      <p:sp>
        <p:nvSpPr>
          <p:cNvPr id="19461" name="TextBox 72"/>
          <p:cNvSpPr txBox="1">
            <a:spLocks noChangeArrowheads="1"/>
          </p:cNvSpPr>
          <p:nvPr/>
        </p:nvSpPr>
        <p:spPr bwMode="auto">
          <a:xfrm>
            <a:off x="4522788" y="5716589"/>
            <a:ext cx="3295650" cy="593725"/>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Shape Factor = </a:t>
            </a:r>
            <a:r>
              <a:rPr lang="en-US" altLang="en-US" i="1">
                <a:solidFill>
                  <a:schemeClr val="bg1"/>
                </a:solidFill>
              </a:rPr>
              <a:t>M</a:t>
            </a:r>
            <a:r>
              <a:rPr lang="en-US" altLang="en-US" i="1" baseline="-25000">
                <a:solidFill>
                  <a:schemeClr val="bg1"/>
                </a:solidFill>
              </a:rPr>
              <a:t>p</a:t>
            </a:r>
            <a:r>
              <a:rPr lang="en-US" altLang="en-US">
                <a:solidFill>
                  <a:schemeClr val="bg1"/>
                </a:solidFill>
              </a:rPr>
              <a:t>/</a:t>
            </a:r>
            <a:r>
              <a:rPr lang="en-US" altLang="en-US" i="1">
                <a:solidFill>
                  <a:schemeClr val="bg1"/>
                </a:solidFill>
              </a:rPr>
              <a:t>M</a:t>
            </a:r>
            <a:r>
              <a:rPr lang="en-US" altLang="en-US" i="1" baseline="-25000">
                <a:solidFill>
                  <a:schemeClr val="bg1"/>
                </a:solidFill>
              </a:rPr>
              <a:t>y</a:t>
            </a:r>
            <a:endParaRPr lang="en-US" altLang="en-US" i="1">
              <a:solidFill>
                <a:schemeClr val="bg1"/>
              </a:solidFill>
            </a:endParaRPr>
          </a:p>
        </p:txBody>
      </p:sp>
      <p:sp>
        <p:nvSpPr>
          <p:cNvPr id="19462" name="TextBox 39"/>
          <p:cNvSpPr txBox="1">
            <a:spLocks noChangeArrowheads="1"/>
          </p:cNvSpPr>
          <p:nvPr/>
        </p:nvSpPr>
        <p:spPr bwMode="auto">
          <a:xfrm>
            <a:off x="1524001" y="3232150"/>
            <a:ext cx="4816475" cy="2173288"/>
          </a:xfrm>
          <a:prstGeom prst="rect">
            <a:avLst/>
          </a:prstGeom>
          <a:solidFill>
            <a:srgbClr val="F2F2F2">
              <a:alpha val="61960"/>
            </a:srgbClr>
          </a:solidFill>
          <a:ln w="38100">
            <a:solidFill>
              <a:schemeClr val="bg1"/>
            </a:solidFill>
            <a:bevel/>
            <a:headEnd/>
            <a:tailEnd/>
          </a:ln>
        </p:spPr>
        <p:txBody>
          <a:bodyPr anchor="ctr"/>
          <a:lstStyle>
            <a:lvl1pPr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285750" algn="l"/>
                <a:tab pos="57150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285750" algn="l"/>
                <a:tab pos="571500" algn="l"/>
              </a:tabLs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Yield Moment, </a:t>
            </a:r>
            <a:r>
              <a:rPr lang="en-US" altLang="en-US" i="1">
                <a:solidFill>
                  <a:schemeClr val="bg1"/>
                </a:solidFill>
              </a:rPr>
              <a:t>M</a:t>
            </a:r>
            <a:r>
              <a:rPr lang="en-US" altLang="en-US" i="1" baseline="-25000">
                <a:solidFill>
                  <a:schemeClr val="bg1"/>
                </a:solidFill>
              </a:rPr>
              <a:t>y </a:t>
            </a:r>
            <a:r>
              <a:rPr lang="en-US" altLang="en-US">
                <a:solidFill>
                  <a:schemeClr val="bg1"/>
                </a:solidFill>
              </a:rPr>
              <a:t>= (</a:t>
            </a:r>
            <a:r>
              <a:rPr lang="en-US" altLang="en-US" i="1">
                <a:solidFill>
                  <a:schemeClr val="bg1"/>
                </a:solidFill>
              </a:rPr>
              <a:t>I</a:t>
            </a:r>
            <a:r>
              <a:rPr lang="en-US" altLang="en-US" i="1" baseline="-25000">
                <a:solidFill>
                  <a:schemeClr val="bg1"/>
                </a:solidFill>
              </a:rPr>
              <a:t>x</a:t>
            </a:r>
            <a:r>
              <a:rPr lang="en-US" altLang="en-US" i="1">
                <a:solidFill>
                  <a:schemeClr val="bg1"/>
                </a:solidFill>
              </a:rPr>
              <a:t>/c)F</a:t>
            </a:r>
            <a:r>
              <a:rPr lang="en-US" altLang="en-US" i="1" baseline="-25000">
                <a:solidFill>
                  <a:schemeClr val="bg1"/>
                </a:solidFill>
              </a:rPr>
              <a:t>y</a:t>
            </a:r>
            <a:r>
              <a:rPr lang="en-US" altLang="en-US" i="1">
                <a:solidFill>
                  <a:schemeClr val="bg1"/>
                </a:solidFill>
              </a:rPr>
              <a:t> </a:t>
            </a:r>
            <a:r>
              <a:rPr lang="en-US" altLang="en-US">
                <a:solidFill>
                  <a:schemeClr val="bg1"/>
                </a:solidFill>
              </a:rPr>
              <a:t>= </a:t>
            </a:r>
            <a:r>
              <a:rPr lang="en-US" altLang="en-US" i="1">
                <a:solidFill>
                  <a:schemeClr val="bg1"/>
                </a:solidFill>
              </a:rPr>
              <a:t>S</a:t>
            </a:r>
            <a:r>
              <a:rPr lang="en-US" altLang="en-US" i="1" baseline="-25000">
                <a:solidFill>
                  <a:schemeClr val="bg1"/>
                </a:solidFill>
              </a:rPr>
              <a:t>x</a:t>
            </a:r>
            <a:r>
              <a:rPr lang="en-US" altLang="en-US" i="1">
                <a:solidFill>
                  <a:schemeClr val="bg1"/>
                </a:solidFill>
              </a:rPr>
              <a:t>F</a:t>
            </a:r>
            <a:r>
              <a:rPr lang="en-US" altLang="en-US" i="1" baseline="-25000">
                <a:solidFill>
                  <a:schemeClr val="bg1"/>
                </a:solidFill>
              </a:rPr>
              <a:t>y</a:t>
            </a:r>
            <a:endParaRPr lang="en-US" altLang="en-US" i="1"/>
          </a:p>
          <a:p>
            <a:endParaRPr lang="en-US" altLang="en-US" i="1">
              <a:solidFill>
                <a:schemeClr val="bg1"/>
              </a:solidFill>
            </a:endParaRPr>
          </a:p>
          <a:p>
            <a:pPr>
              <a:lnSpc>
                <a:spcPct val="60000"/>
              </a:lnSpc>
            </a:pPr>
            <a:r>
              <a:rPr lang="en-US" altLang="en-US" i="1">
                <a:solidFill>
                  <a:schemeClr val="bg1"/>
                </a:solidFill>
              </a:rPr>
              <a:t>S</a:t>
            </a:r>
            <a:r>
              <a:rPr lang="en-US" altLang="en-US" i="1" baseline="-25000">
                <a:solidFill>
                  <a:schemeClr val="bg1"/>
                </a:solidFill>
              </a:rPr>
              <a:t>x	</a:t>
            </a:r>
            <a:r>
              <a:rPr lang="en-US" altLang="en-US">
                <a:solidFill>
                  <a:schemeClr val="bg1"/>
                </a:solidFill>
              </a:rPr>
              <a:t>=	</a:t>
            </a:r>
            <a:r>
              <a:rPr lang="en-US" altLang="en-US" i="1">
                <a:solidFill>
                  <a:schemeClr val="bg1"/>
                </a:solidFill>
              </a:rPr>
              <a:t>I</a:t>
            </a:r>
            <a:r>
              <a:rPr lang="en-US" altLang="en-US" i="1" baseline="-25000">
                <a:solidFill>
                  <a:schemeClr val="bg1"/>
                </a:solidFill>
              </a:rPr>
              <a:t>x</a:t>
            </a:r>
            <a:r>
              <a:rPr lang="en-US" altLang="en-US">
                <a:solidFill>
                  <a:schemeClr val="bg1"/>
                </a:solidFill>
              </a:rPr>
              <a:t>/</a:t>
            </a:r>
            <a:r>
              <a:rPr lang="en-US" altLang="en-US" i="1">
                <a:solidFill>
                  <a:schemeClr val="bg1"/>
                </a:solidFill>
              </a:rPr>
              <a:t>c</a:t>
            </a:r>
            <a:endParaRPr lang="en-US" altLang="en-US" i="1"/>
          </a:p>
          <a:p>
            <a:r>
              <a:rPr lang="en-US" altLang="en-US" i="1">
                <a:solidFill>
                  <a:schemeClr val="bg1"/>
                </a:solidFill>
              </a:rPr>
              <a:t>c	</a:t>
            </a:r>
            <a:r>
              <a:rPr lang="en-US" altLang="en-US">
                <a:solidFill>
                  <a:schemeClr val="bg1"/>
                </a:solidFill>
              </a:rPr>
              <a:t>=	 </a:t>
            </a:r>
            <a:r>
              <a:rPr lang="en-US" altLang="en-US" i="1">
                <a:solidFill>
                  <a:schemeClr val="bg1"/>
                </a:solidFill>
              </a:rPr>
              <a:t>y =</a:t>
            </a:r>
            <a:r>
              <a:rPr lang="en-US" altLang="en-US"/>
              <a:t> </a:t>
            </a:r>
            <a:r>
              <a:rPr lang="en-US" altLang="en-US">
                <a:solidFill>
                  <a:schemeClr val="bg1"/>
                </a:solidFill>
              </a:rPr>
              <a:t>distance to outer fiber</a:t>
            </a:r>
            <a:endParaRPr lang="en-US" altLang="en-US"/>
          </a:p>
          <a:p>
            <a:pPr eaLnBrk="1" hangingPunct="1"/>
            <a:r>
              <a:rPr lang="en-US" altLang="en-US" i="1">
                <a:solidFill>
                  <a:schemeClr val="bg1"/>
                </a:solidFill>
              </a:rPr>
              <a:t>I</a:t>
            </a:r>
            <a:r>
              <a:rPr lang="en-US" altLang="en-US" i="1" baseline="-25000">
                <a:solidFill>
                  <a:schemeClr val="bg1"/>
                </a:solidFill>
              </a:rPr>
              <a:t>x	</a:t>
            </a:r>
            <a:r>
              <a:rPr lang="en-US" altLang="en-US">
                <a:solidFill>
                  <a:schemeClr val="bg1"/>
                </a:solidFill>
              </a:rPr>
              <a:t>=	Moment of Inertia</a:t>
            </a:r>
          </a:p>
          <a:p>
            <a:pPr eaLnBrk="1" hangingPunct="1"/>
            <a:endParaRPr lang="en-US" altLang="en-US">
              <a:solidFill>
                <a:schemeClr val="bg1"/>
              </a:solidFill>
            </a:endParaRPr>
          </a:p>
        </p:txBody>
      </p:sp>
      <p:sp>
        <p:nvSpPr>
          <p:cNvPr id="19463" name="Line 45"/>
          <p:cNvSpPr>
            <a:spLocks noChangeShapeType="1"/>
          </p:cNvSpPr>
          <p:nvPr/>
        </p:nvSpPr>
        <p:spPr bwMode="auto">
          <a:xfrm>
            <a:off x="2286001" y="4352925"/>
            <a:ext cx="1428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 name="Rectangle 63"/>
          <p:cNvSpPr/>
          <p:nvPr/>
        </p:nvSpPr>
        <p:spPr>
          <a:xfrm>
            <a:off x="6816726" y="884239"/>
            <a:ext cx="3116263" cy="21748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63" name="Rectangle 62"/>
          <p:cNvSpPr/>
          <p:nvPr/>
        </p:nvSpPr>
        <p:spPr>
          <a:xfrm>
            <a:off x="2397126" y="885825"/>
            <a:ext cx="3116263" cy="21463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9466" name="TextBox 48"/>
          <p:cNvSpPr txBox="1">
            <a:spLocks noChangeArrowheads="1"/>
          </p:cNvSpPr>
          <p:nvPr/>
        </p:nvSpPr>
        <p:spPr bwMode="auto">
          <a:xfrm>
            <a:off x="7011989" y="1250950"/>
            <a:ext cx="822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PNA</a:t>
            </a:r>
          </a:p>
        </p:txBody>
      </p:sp>
      <p:sp>
        <p:nvSpPr>
          <p:cNvPr id="4" name="Rectangle 3"/>
          <p:cNvSpPr/>
          <p:nvPr/>
        </p:nvSpPr>
        <p:spPr>
          <a:xfrm>
            <a:off x="3478213" y="1355726"/>
            <a:ext cx="113665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5" name="Rectangle 4"/>
          <p:cNvSpPr/>
          <p:nvPr/>
        </p:nvSpPr>
        <p:spPr>
          <a:xfrm>
            <a:off x="3986213" y="1571626"/>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9469" name="TextBox 5"/>
          <p:cNvSpPr txBox="1">
            <a:spLocks noChangeArrowheads="1"/>
          </p:cNvSpPr>
          <p:nvPr/>
        </p:nvSpPr>
        <p:spPr bwMode="auto">
          <a:xfrm>
            <a:off x="4460875" y="855663"/>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9470" name="TextBox 21"/>
          <p:cNvSpPr txBox="1">
            <a:spLocks noChangeArrowheads="1"/>
          </p:cNvSpPr>
          <p:nvPr/>
        </p:nvSpPr>
        <p:spPr bwMode="auto">
          <a:xfrm>
            <a:off x="2446339" y="1536700"/>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ENA</a:t>
            </a:r>
          </a:p>
        </p:txBody>
      </p:sp>
      <p:sp>
        <p:nvSpPr>
          <p:cNvPr id="19471" name="Line 53"/>
          <p:cNvSpPr>
            <a:spLocks noChangeShapeType="1"/>
          </p:cNvSpPr>
          <p:nvPr/>
        </p:nvSpPr>
        <p:spPr bwMode="auto">
          <a:xfrm>
            <a:off x="3271838" y="1795463"/>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9472" name="Line 54"/>
          <p:cNvSpPr>
            <a:spLocks noChangeShapeType="1"/>
          </p:cNvSpPr>
          <p:nvPr/>
        </p:nvSpPr>
        <p:spPr bwMode="auto">
          <a:xfrm flipH="1">
            <a:off x="4114800" y="1085851"/>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9473" name="Line 55"/>
          <p:cNvSpPr>
            <a:spLocks noChangeShapeType="1"/>
          </p:cNvSpPr>
          <p:nvPr/>
        </p:nvSpPr>
        <p:spPr bwMode="auto">
          <a:xfrm flipH="1">
            <a:off x="3386138" y="2595563"/>
            <a:ext cx="5143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4" name="Line 56"/>
          <p:cNvSpPr>
            <a:spLocks noChangeShapeType="1"/>
          </p:cNvSpPr>
          <p:nvPr/>
        </p:nvSpPr>
        <p:spPr bwMode="auto">
          <a:xfrm>
            <a:off x="3524250" y="1790700"/>
            <a:ext cx="0" cy="814388"/>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9475" name="TextBox 22"/>
          <p:cNvSpPr txBox="1">
            <a:spLocks noChangeArrowheads="1"/>
          </p:cNvSpPr>
          <p:nvPr/>
        </p:nvSpPr>
        <p:spPr bwMode="auto">
          <a:xfrm>
            <a:off x="3152776" y="1984375"/>
            <a:ext cx="377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endParaRPr lang="en-US" altLang="en-US" i="1" baseline="-25000">
              <a:solidFill>
                <a:schemeClr val="bg1"/>
              </a:solidFill>
            </a:endParaRPr>
          </a:p>
        </p:txBody>
      </p:sp>
      <p:sp>
        <p:nvSpPr>
          <p:cNvPr id="19476" name="Line 58"/>
          <p:cNvSpPr>
            <a:spLocks noChangeShapeType="1"/>
          </p:cNvSpPr>
          <p:nvPr/>
        </p:nvSpPr>
        <p:spPr bwMode="auto">
          <a:xfrm>
            <a:off x="3238500" y="2157413"/>
            <a:ext cx="1524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77" name="TextBox 6"/>
          <p:cNvSpPr txBox="1">
            <a:spLocks noChangeArrowheads="1"/>
          </p:cNvSpPr>
          <p:nvPr/>
        </p:nvSpPr>
        <p:spPr bwMode="auto">
          <a:xfrm>
            <a:off x="4406901" y="2139950"/>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9478" name="Line 60"/>
          <p:cNvSpPr>
            <a:spLocks noChangeShapeType="1"/>
          </p:cNvSpPr>
          <p:nvPr/>
        </p:nvSpPr>
        <p:spPr bwMode="auto">
          <a:xfrm flipH="1" flipV="1">
            <a:off x="4029075" y="1990726"/>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2" name="Rectangle 4"/>
          <p:cNvSpPr/>
          <p:nvPr/>
        </p:nvSpPr>
        <p:spPr>
          <a:xfrm>
            <a:off x="8539163" y="1562101"/>
            <a:ext cx="120650"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9480" name="TextBox 5"/>
          <p:cNvSpPr txBox="1">
            <a:spLocks noChangeArrowheads="1"/>
          </p:cNvSpPr>
          <p:nvPr/>
        </p:nvSpPr>
        <p:spPr bwMode="auto">
          <a:xfrm>
            <a:off x="9013825" y="846138"/>
            <a:ext cx="59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1</a:t>
            </a:r>
          </a:p>
        </p:txBody>
      </p:sp>
      <p:sp>
        <p:nvSpPr>
          <p:cNvPr id="19481" name="Line 63"/>
          <p:cNvSpPr>
            <a:spLocks noChangeShapeType="1"/>
          </p:cNvSpPr>
          <p:nvPr/>
        </p:nvSpPr>
        <p:spPr bwMode="auto">
          <a:xfrm flipH="1">
            <a:off x="7681914" y="2586038"/>
            <a:ext cx="7715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82" name="Line 64"/>
          <p:cNvSpPr>
            <a:spLocks noChangeShapeType="1"/>
          </p:cNvSpPr>
          <p:nvPr/>
        </p:nvSpPr>
        <p:spPr bwMode="auto">
          <a:xfrm>
            <a:off x="7824788" y="1503363"/>
            <a:ext cx="0" cy="1090612"/>
          </a:xfrm>
          <a:prstGeom prst="line">
            <a:avLst/>
          </a:prstGeom>
          <a:noFill/>
          <a:ln w="19050">
            <a:solidFill>
              <a:schemeClr val="bg1"/>
            </a:solidFill>
            <a:round/>
            <a:headEnd type="arrow" w="lg" len="med"/>
            <a:tailEnd type="arrow" w="lg" len="med"/>
          </a:ln>
          <a:extLst>
            <a:ext uri="{909E8E84-426E-40DD-AFC4-6F175D3DCCD1}">
              <a14:hiddenFill xmlns:a14="http://schemas.microsoft.com/office/drawing/2010/main">
                <a:noFill/>
              </a14:hiddenFill>
            </a:ext>
          </a:extLst>
        </p:spPr>
        <p:txBody>
          <a:bodyPr/>
          <a:lstStyle/>
          <a:p>
            <a:endParaRPr lang="en-US"/>
          </a:p>
        </p:txBody>
      </p:sp>
      <p:sp>
        <p:nvSpPr>
          <p:cNvPr id="19483" name="TextBox 22"/>
          <p:cNvSpPr txBox="1">
            <a:spLocks noChangeArrowheads="1"/>
          </p:cNvSpPr>
          <p:nvPr/>
        </p:nvSpPr>
        <p:spPr bwMode="auto">
          <a:xfrm>
            <a:off x="7415213" y="1765300"/>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r>
              <a:rPr lang="en-US" altLang="en-US" i="1" baseline="-25000">
                <a:solidFill>
                  <a:schemeClr val="bg1"/>
                </a:solidFill>
              </a:rPr>
              <a:t>p</a:t>
            </a:r>
          </a:p>
        </p:txBody>
      </p:sp>
      <p:sp>
        <p:nvSpPr>
          <p:cNvPr id="19484" name="TextBox 6"/>
          <p:cNvSpPr txBox="1">
            <a:spLocks noChangeArrowheads="1"/>
          </p:cNvSpPr>
          <p:nvPr/>
        </p:nvSpPr>
        <p:spPr bwMode="auto">
          <a:xfrm>
            <a:off x="8959851" y="2130425"/>
            <a:ext cx="62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A</a:t>
            </a:r>
            <a:r>
              <a:rPr lang="en-US" altLang="en-US" baseline="-25000">
                <a:solidFill>
                  <a:schemeClr val="bg1"/>
                </a:solidFill>
              </a:rPr>
              <a:t>2</a:t>
            </a:r>
          </a:p>
        </p:txBody>
      </p:sp>
      <p:sp>
        <p:nvSpPr>
          <p:cNvPr id="19485" name="Line 67"/>
          <p:cNvSpPr>
            <a:spLocks noChangeShapeType="1"/>
          </p:cNvSpPr>
          <p:nvPr/>
        </p:nvSpPr>
        <p:spPr bwMode="auto">
          <a:xfrm flipH="1" flipV="1">
            <a:off x="8582025" y="1981201"/>
            <a:ext cx="419100" cy="3905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9486" name="Rectangle 68"/>
          <p:cNvSpPr>
            <a:spLocks noChangeArrowheads="1"/>
          </p:cNvSpPr>
          <p:nvPr/>
        </p:nvSpPr>
        <p:spPr bwMode="auto">
          <a:xfrm>
            <a:off x="8029575" y="1335089"/>
            <a:ext cx="1138238" cy="173037"/>
          </a:xfrm>
          <a:prstGeom prst="rect">
            <a:avLst/>
          </a:prstGeom>
          <a:solidFill>
            <a:srgbClr val="92D050"/>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9487" name="Rectangle 69"/>
          <p:cNvSpPr>
            <a:spLocks noChangeArrowheads="1"/>
          </p:cNvSpPr>
          <p:nvPr/>
        </p:nvSpPr>
        <p:spPr bwMode="auto">
          <a:xfrm>
            <a:off x="8029575" y="1511301"/>
            <a:ext cx="1136650" cy="47625"/>
          </a:xfrm>
          <a:prstGeom prst="rect">
            <a:avLst/>
          </a:prstGeom>
          <a:solidFill>
            <a:schemeClr val="accent1"/>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9488" name="Line 70"/>
          <p:cNvSpPr>
            <a:spLocks noChangeShapeType="1"/>
          </p:cNvSpPr>
          <p:nvPr/>
        </p:nvSpPr>
        <p:spPr bwMode="auto">
          <a:xfrm>
            <a:off x="7770813" y="1512888"/>
            <a:ext cx="1604962" cy="0"/>
          </a:xfrm>
          <a:prstGeom prst="line">
            <a:avLst/>
          </a:prstGeom>
          <a:noFill/>
          <a:ln w="19050">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9489" name="Line 71"/>
          <p:cNvSpPr>
            <a:spLocks noChangeShapeType="1"/>
          </p:cNvSpPr>
          <p:nvPr/>
        </p:nvSpPr>
        <p:spPr bwMode="auto">
          <a:xfrm flipH="1">
            <a:off x="8667750" y="1076326"/>
            <a:ext cx="400050" cy="352425"/>
          </a:xfrm>
          <a:prstGeom prst="line">
            <a:avLst/>
          </a:prstGeom>
          <a:noFill/>
          <a:ln w="19050">
            <a:solidFill>
              <a:schemeClr val="bg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19490"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3" name="Footer Placeholder 2">
            <a:extLst>
              <a:ext uri="{FF2B5EF4-FFF2-40B4-BE49-F238E27FC236}">
                <a16:creationId xmlns:a16="http://schemas.microsoft.com/office/drawing/2014/main" id="{BC0C54E3-3440-B8DA-EC9D-68F7DF7C2F91}"/>
              </a:ext>
            </a:extLst>
          </p:cNvPr>
          <p:cNvSpPr>
            <a:spLocks noGrp="1"/>
          </p:cNvSpPr>
          <p:nvPr>
            <p:ph type="ftr" sz="quarter" idx="10"/>
          </p:nvPr>
        </p:nvSpPr>
        <p:spPr/>
        <p:txBody>
          <a:bodyPr/>
          <a:lstStyle/>
          <a:p>
            <a:pPr>
              <a:defRPr/>
            </a:pPr>
            <a:r>
              <a:rPr lang="en-US"/>
              <a:t>Beam Theory</a:t>
            </a:r>
            <a:endParaRPr lang="en-US" dirty="0"/>
          </a:p>
        </p:txBody>
      </p:sp>
      <p:sp>
        <p:nvSpPr>
          <p:cNvPr id="6" name="Slide Number Placeholder 5">
            <a:extLst>
              <a:ext uri="{FF2B5EF4-FFF2-40B4-BE49-F238E27FC236}">
                <a16:creationId xmlns:a16="http://schemas.microsoft.com/office/drawing/2014/main" id="{CE8E9C74-DF1A-191E-4AB0-A1545766323E}"/>
              </a:ext>
            </a:extLst>
          </p:cNvPr>
          <p:cNvSpPr>
            <a:spLocks noGrp="1"/>
          </p:cNvSpPr>
          <p:nvPr>
            <p:ph type="sldNum" sz="quarter" idx="11"/>
          </p:nvPr>
        </p:nvSpPr>
        <p:spPr/>
        <p:txBody>
          <a:bodyPr/>
          <a:lstStyle/>
          <a:p>
            <a:fld id="{31AE6B6B-2CDA-4FF8-9B78-BC59D7E9A502}" type="slidenum">
              <a:rPr lang="en-US" altLang="en-US" smtClean="0"/>
              <a:pPr/>
              <a:t>17</a:t>
            </a:fld>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54238" y="1496368"/>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With residual stresses, first yield actually occurs before </a:t>
            </a:r>
            <a:r>
              <a:rPr lang="en-US" i="1">
                <a:solidFill>
                  <a:schemeClr val="bg1"/>
                </a:solidFill>
              </a:rPr>
              <a:t>M</a:t>
            </a:r>
            <a:r>
              <a:rPr lang="en-US" i="1" baseline="-25000">
                <a:solidFill>
                  <a:schemeClr val="bg1"/>
                </a:solidFill>
              </a:rPr>
              <a:t>y</a:t>
            </a:r>
            <a:r>
              <a:rPr lang="en-US" i="1">
                <a:solidFill>
                  <a:schemeClr val="bg1"/>
                </a:solidFill>
              </a:rPr>
              <a:t>.</a:t>
            </a:r>
            <a:endParaRPr lang="en-US" i="1" baseline="-25000">
              <a:solidFill>
                <a:schemeClr val="bg1"/>
              </a:solidFill>
            </a:endParaRPr>
          </a:p>
        </p:txBody>
      </p:sp>
      <p:sp>
        <p:nvSpPr>
          <p:cNvPr id="20483" name="TextBox 2"/>
          <p:cNvSpPr txBox="1">
            <a:spLocks noChangeArrowheads="1"/>
          </p:cNvSpPr>
          <p:nvPr/>
        </p:nvSpPr>
        <p:spPr bwMode="auto">
          <a:xfrm>
            <a:off x="3560763" y="2397126"/>
            <a:ext cx="5084762" cy="1554163"/>
          </a:xfrm>
          <a:prstGeom prst="rect">
            <a:avLst/>
          </a:prstGeom>
          <a:solidFill>
            <a:srgbClr val="F2F2F2">
              <a:alpha val="61960"/>
            </a:srgbClr>
          </a:solidFill>
          <a:ln w="38100">
            <a:solidFill>
              <a:schemeClr val="bg1"/>
            </a:solidFill>
            <a:bevel/>
            <a:headEnd/>
            <a:tailEnd/>
          </a:ln>
        </p:spPr>
        <p:txBody>
          <a:bodyP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a:solidFill>
                  <a:schemeClr val="bg1"/>
                </a:solidFill>
              </a:rPr>
              <a:t>Therefore, all first yield </a:t>
            </a:r>
          </a:p>
          <a:p>
            <a:pPr algn="ctr"/>
            <a:r>
              <a:rPr lang="en-US" altLang="en-US">
                <a:solidFill>
                  <a:schemeClr val="bg1"/>
                </a:solidFill>
              </a:rPr>
              <a:t>equations in the specification reference</a:t>
            </a:r>
          </a:p>
          <a:p>
            <a:pPr algn="ctr"/>
            <a:r>
              <a:rPr lang="en-US" altLang="en-US" sz="3200">
                <a:solidFill>
                  <a:schemeClr val="bg1"/>
                </a:solidFill>
              </a:rPr>
              <a:t>0.7</a:t>
            </a:r>
            <a:r>
              <a:rPr lang="en-US" altLang="en-US" sz="3200" i="1">
                <a:solidFill>
                  <a:schemeClr val="bg1"/>
                </a:solidFill>
              </a:rPr>
              <a:t>F</a:t>
            </a:r>
            <a:r>
              <a:rPr lang="en-US" altLang="en-US" sz="3200" i="1" baseline="-25000">
                <a:solidFill>
                  <a:schemeClr val="bg1"/>
                </a:solidFill>
              </a:rPr>
              <a:t>y</a:t>
            </a:r>
            <a:r>
              <a:rPr lang="en-US" altLang="en-US" sz="3200" i="1">
                <a:solidFill>
                  <a:schemeClr val="bg1"/>
                </a:solidFill>
              </a:rPr>
              <a:t>S</a:t>
            </a:r>
            <a:r>
              <a:rPr lang="en-US" altLang="en-US" sz="3200" i="1" baseline="-25000">
                <a:solidFill>
                  <a:schemeClr val="bg1"/>
                </a:solidFill>
              </a:rPr>
              <a:t>x</a:t>
            </a:r>
          </a:p>
        </p:txBody>
      </p:sp>
      <p:sp>
        <p:nvSpPr>
          <p:cNvPr id="4" name="TextBox 3"/>
          <p:cNvSpPr txBox="1"/>
          <p:nvPr/>
        </p:nvSpPr>
        <p:spPr>
          <a:xfrm>
            <a:off x="2236788" y="4227513"/>
            <a:ext cx="8140700"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rPr>
              <a:t>This indicates first yield 30% earlier than </a:t>
            </a:r>
            <a:r>
              <a:rPr lang="en-US" i="1">
                <a:solidFill>
                  <a:schemeClr val="bg1"/>
                </a:solidFill>
              </a:rPr>
              <a:t>M</a:t>
            </a:r>
            <a:r>
              <a:rPr lang="en-US" i="1" baseline="-25000">
                <a:solidFill>
                  <a:schemeClr val="bg1"/>
                </a:solidFill>
              </a:rPr>
              <a:t>y</a:t>
            </a:r>
            <a:r>
              <a:rPr lang="en-US">
                <a:solidFill>
                  <a:schemeClr val="bg1"/>
                </a:solidFill>
              </a:rPr>
              <a:t>. </a:t>
            </a:r>
          </a:p>
          <a:p>
            <a:pPr algn="ctr" eaLnBrk="0" hangingPunct="0">
              <a:defRPr/>
            </a:pPr>
            <a:r>
              <a:rPr lang="en-US">
                <a:solidFill>
                  <a:schemeClr val="bg1"/>
                </a:solidFill>
              </a:rPr>
              <a:t>For 50 ksi steel this indicates an expected residual stress of </a:t>
            </a:r>
          </a:p>
          <a:p>
            <a:pPr algn="ctr" eaLnBrk="0" hangingPunct="0">
              <a:defRPr/>
            </a:pPr>
            <a:r>
              <a:rPr lang="en-US">
                <a:solidFill>
                  <a:schemeClr val="bg1"/>
                </a:solidFill>
              </a:rPr>
              <a:t>(50 * 0.3) = 15 ksi.</a:t>
            </a:r>
          </a:p>
        </p:txBody>
      </p:sp>
      <p:sp>
        <p:nvSpPr>
          <p:cNvPr id="5" name="Slide Number Placeholder 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71BBB101-21CC-456F-90B8-024901DFE938}" type="slidenum">
              <a:rPr lang="en-US" altLang="en-US" sz="1200">
                <a:solidFill>
                  <a:srgbClr val="BCBCBC"/>
                </a:solidFill>
              </a:rPr>
              <a:pPr eaLnBrk="1" hangingPunct="1"/>
              <a:t>18</a:t>
            </a:fld>
            <a:endParaRPr lang="en-US" altLang="en-US" sz="1200">
              <a:solidFill>
                <a:srgbClr val="BCBCBC"/>
              </a:solidFill>
            </a:endParaRPr>
          </a:p>
        </p:txBody>
      </p:sp>
      <p:sp>
        <p:nvSpPr>
          <p:cNvPr id="6" name="Footer Placeholder 5"/>
          <p:cNvSpPr>
            <a:spLocks noGrp="1"/>
          </p:cNvSpPr>
          <p:nvPr>
            <p:ph type="ftr" sz="quarter" idx="10"/>
          </p:nvPr>
        </p:nvSpPr>
        <p:spPr/>
        <p:txBody>
          <a:bodyPr/>
          <a:lstStyle/>
          <a:p>
            <a:pPr>
              <a:defRPr/>
            </a:pPr>
            <a:r>
              <a:rPr lang="en-US"/>
              <a:t>Beam Theory</a:t>
            </a:r>
            <a:endParaRPr lang="en-US" dirty="0"/>
          </a:p>
        </p:txBody>
      </p:sp>
      <p:sp>
        <p:nvSpPr>
          <p:cNvPr id="20487"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809751" y="788988"/>
            <a:ext cx="8645525"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p:txBody>
      </p:sp>
      <p:sp>
        <p:nvSpPr>
          <p:cNvPr id="21507" name="Text Box 12"/>
          <p:cNvSpPr txBox="1">
            <a:spLocks noChangeArrowheads="1"/>
          </p:cNvSpPr>
          <p:nvPr/>
        </p:nvSpPr>
        <p:spPr bwMode="auto">
          <a:xfrm>
            <a:off x="2152651" y="3989388"/>
            <a:ext cx="1216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Moment</a:t>
            </a:r>
          </a:p>
        </p:txBody>
      </p:sp>
      <p:sp>
        <p:nvSpPr>
          <p:cNvPr id="21508" name="Text Box 13"/>
          <p:cNvSpPr txBox="1">
            <a:spLocks noChangeArrowheads="1"/>
          </p:cNvSpPr>
          <p:nvPr/>
        </p:nvSpPr>
        <p:spPr bwMode="auto">
          <a:xfrm>
            <a:off x="2917826" y="2147888"/>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p</a:t>
            </a:r>
          </a:p>
        </p:txBody>
      </p:sp>
      <p:sp>
        <p:nvSpPr>
          <p:cNvPr id="21509" name="Text Box 16"/>
          <p:cNvSpPr txBox="1">
            <a:spLocks noChangeArrowheads="1"/>
          </p:cNvSpPr>
          <p:nvPr/>
        </p:nvSpPr>
        <p:spPr bwMode="auto">
          <a:xfrm>
            <a:off x="3756025" y="3935413"/>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EI</a:t>
            </a:r>
            <a:endParaRPr lang="en-US" altLang="en-US" i="1" baseline="-25000">
              <a:solidFill>
                <a:schemeClr val="bg1"/>
              </a:solidFill>
            </a:endParaRPr>
          </a:p>
        </p:txBody>
      </p:sp>
      <p:sp>
        <p:nvSpPr>
          <p:cNvPr id="21510" name="Text Box 18"/>
          <p:cNvSpPr txBox="1">
            <a:spLocks noChangeArrowheads="1"/>
          </p:cNvSpPr>
          <p:nvPr/>
        </p:nvSpPr>
        <p:spPr bwMode="auto">
          <a:xfrm>
            <a:off x="4060826" y="5126038"/>
            <a:ext cx="2771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curvature, </a:t>
            </a:r>
            <a:r>
              <a:rPr lang="en-US" altLang="en-US">
                <a:solidFill>
                  <a:schemeClr val="bg1"/>
                </a:solidFill>
                <a:latin typeface="Symbol" panose="05050102010706020507" pitchFamily="18" charset="2"/>
              </a:rPr>
              <a:t>f</a:t>
            </a:r>
            <a:endParaRPr lang="en-US" altLang="en-US">
              <a:solidFill>
                <a:schemeClr val="bg1"/>
              </a:solidFill>
            </a:endParaRPr>
          </a:p>
        </p:txBody>
      </p:sp>
      <p:sp>
        <p:nvSpPr>
          <p:cNvPr id="21511" name="Text Box 21"/>
          <p:cNvSpPr txBox="1">
            <a:spLocks noChangeArrowheads="1"/>
          </p:cNvSpPr>
          <p:nvPr/>
        </p:nvSpPr>
        <p:spPr bwMode="auto">
          <a:xfrm>
            <a:off x="2917826" y="2813050"/>
            <a:ext cx="650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y</a:t>
            </a:r>
          </a:p>
        </p:txBody>
      </p:sp>
      <p:sp>
        <p:nvSpPr>
          <p:cNvPr id="21512" name="TextBox 47"/>
          <p:cNvSpPr txBox="1">
            <a:spLocks noChangeArrowheads="1"/>
          </p:cNvSpPr>
          <p:nvPr/>
        </p:nvSpPr>
        <p:spPr bwMode="auto">
          <a:xfrm>
            <a:off x="2293938" y="1066800"/>
            <a:ext cx="780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Consider what this does to the Moment-Curvature relationship</a:t>
            </a:r>
          </a:p>
        </p:txBody>
      </p:sp>
      <p:sp>
        <p:nvSpPr>
          <p:cNvPr id="27" name="Slide Number Placeholder 26"/>
          <p:cNvSpPr txBox="1">
            <a:spLocks noGrp="1"/>
          </p:cNvSpPr>
          <p:nvPr/>
        </p:nvSpPr>
        <p:spPr>
          <a:xfrm>
            <a:off x="10955867" y="63150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28" name="Footer Placeholder 27"/>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1515" name="Freeform 32"/>
          <p:cNvSpPr>
            <a:spLocks/>
          </p:cNvSpPr>
          <p:nvPr/>
        </p:nvSpPr>
        <p:spPr bwMode="auto">
          <a:xfrm>
            <a:off x="3514725" y="1943100"/>
            <a:ext cx="4267200" cy="3143250"/>
          </a:xfrm>
          <a:custGeom>
            <a:avLst/>
            <a:gdLst>
              <a:gd name="T0" fmla="*/ 0 w 2688"/>
              <a:gd name="T1" fmla="*/ 0 h 1980"/>
              <a:gd name="T2" fmla="*/ 0 w 2688"/>
              <a:gd name="T3" fmla="*/ 2147483647 h 1980"/>
              <a:gd name="T4" fmla="*/ 2147483647 w 2688"/>
              <a:gd name="T5" fmla="*/ 2147483647 h 1980"/>
              <a:gd name="T6" fmla="*/ 0 60000 65536"/>
              <a:gd name="T7" fmla="*/ 0 60000 65536"/>
              <a:gd name="T8" fmla="*/ 0 60000 65536"/>
              <a:gd name="T9" fmla="*/ 0 w 2688"/>
              <a:gd name="T10" fmla="*/ 0 h 1980"/>
              <a:gd name="T11" fmla="*/ 2688 w 2688"/>
              <a:gd name="T12" fmla="*/ 1980 h 1980"/>
            </a:gdLst>
            <a:ahLst/>
            <a:cxnLst>
              <a:cxn ang="T6">
                <a:pos x="T0" y="T1"/>
              </a:cxn>
              <a:cxn ang="T7">
                <a:pos x="T2" y="T3"/>
              </a:cxn>
              <a:cxn ang="T8">
                <a:pos x="T4" y="T5"/>
              </a:cxn>
            </a:cxnLst>
            <a:rect l="T9" t="T10" r="T11" b="T12"/>
            <a:pathLst>
              <a:path w="2688" h="1980">
                <a:moveTo>
                  <a:pt x="0" y="0"/>
                </a:moveTo>
                <a:lnTo>
                  <a:pt x="0" y="1980"/>
                </a:lnTo>
                <a:lnTo>
                  <a:pt x="2688" y="198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16" name="Freeform 35"/>
          <p:cNvSpPr>
            <a:spLocks/>
          </p:cNvSpPr>
          <p:nvPr/>
        </p:nvSpPr>
        <p:spPr bwMode="auto">
          <a:xfrm>
            <a:off x="3524250" y="2312989"/>
            <a:ext cx="3576638" cy="2759075"/>
          </a:xfrm>
          <a:custGeom>
            <a:avLst/>
            <a:gdLst>
              <a:gd name="T0" fmla="*/ 0 w 2256"/>
              <a:gd name="T1" fmla="*/ 2147483647 h 1744"/>
              <a:gd name="T2" fmla="*/ 2147483647 w 2256"/>
              <a:gd name="T3" fmla="*/ 2147483647 h 1744"/>
              <a:gd name="T4" fmla="*/ 2147483647 w 2256"/>
              <a:gd name="T5" fmla="*/ 2147483647 h 1744"/>
              <a:gd name="T6" fmla="*/ 2147483647 w 2256"/>
              <a:gd name="T7" fmla="*/ 2147483647 h 1744"/>
              <a:gd name="T8" fmla="*/ 2147483647 w 2256"/>
              <a:gd name="T9" fmla="*/ 2147483647 h 1744"/>
              <a:gd name="T10" fmla="*/ 2147483647 w 2256"/>
              <a:gd name="T11" fmla="*/ 2147483647 h 1744"/>
              <a:gd name="T12" fmla="*/ 0 60000 65536"/>
              <a:gd name="T13" fmla="*/ 0 60000 65536"/>
              <a:gd name="T14" fmla="*/ 0 60000 65536"/>
              <a:gd name="T15" fmla="*/ 0 60000 65536"/>
              <a:gd name="T16" fmla="*/ 0 60000 65536"/>
              <a:gd name="T17" fmla="*/ 0 60000 65536"/>
              <a:gd name="T18" fmla="*/ 0 w 2256"/>
              <a:gd name="T19" fmla="*/ 0 h 1744"/>
              <a:gd name="T20" fmla="*/ 2256 w 2256"/>
              <a:gd name="T21" fmla="*/ 1744 h 1744"/>
            </a:gdLst>
            <a:ahLst/>
            <a:cxnLst>
              <a:cxn ang="T12">
                <a:pos x="T0" y="T1"/>
              </a:cxn>
              <a:cxn ang="T13">
                <a:pos x="T2" y="T3"/>
              </a:cxn>
              <a:cxn ang="T14">
                <a:pos x="T4" y="T5"/>
              </a:cxn>
              <a:cxn ang="T15">
                <a:pos x="T6" y="T7"/>
              </a:cxn>
              <a:cxn ang="T16">
                <a:pos x="T8" y="T9"/>
              </a:cxn>
              <a:cxn ang="T17">
                <a:pos x="T10" y="T11"/>
              </a:cxn>
            </a:cxnLst>
            <a:rect l="T18" t="T19" r="T20" b="T21"/>
            <a:pathLst>
              <a:path w="2256" h="1744">
                <a:moveTo>
                  <a:pt x="0" y="1744"/>
                </a:moveTo>
                <a:cubicBezTo>
                  <a:pt x="81" y="1275"/>
                  <a:pt x="163" y="806"/>
                  <a:pt x="240" y="541"/>
                </a:cubicBezTo>
                <a:cubicBezTo>
                  <a:pt x="317" y="276"/>
                  <a:pt x="358" y="243"/>
                  <a:pt x="459" y="157"/>
                </a:cubicBezTo>
                <a:cubicBezTo>
                  <a:pt x="560" y="71"/>
                  <a:pt x="697" y="50"/>
                  <a:pt x="846" y="25"/>
                </a:cubicBezTo>
                <a:cubicBezTo>
                  <a:pt x="995" y="0"/>
                  <a:pt x="1118" y="7"/>
                  <a:pt x="1353" y="4"/>
                </a:cubicBezTo>
                <a:cubicBezTo>
                  <a:pt x="1588" y="1"/>
                  <a:pt x="2087" y="4"/>
                  <a:pt x="2256" y="4"/>
                </a:cubicBezTo>
              </a:path>
            </a:pathLst>
          </a:custGeom>
          <a:noFill/>
          <a:ln w="57150" cmpd="sng">
            <a:solidFill>
              <a:schemeClr val="bg1"/>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17" name="Freeform 36"/>
          <p:cNvSpPr>
            <a:spLocks/>
          </p:cNvSpPr>
          <p:nvPr/>
        </p:nvSpPr>
        <p:spPr bwMode="auto">
          <a:xfrm>
            <a:off x="3619501" y="3648076"/>
            <a:ext cx="180975" cy="919163"/>
          </a:xfrm>
          <a:custGeom>
            <a:avLst/>
            <a:gdLst>
              <a:gd name="T0" fmla="*/ 0 w 114"/>
              <a:gd name="T1" fmla="*/ 2147483647 h 579"/>
              <a:gd name="T2" fmla="*/ 2147483647 w 114"/>
              <a:gd name="T3" fmla="*/ 2147483647 h 579"/>
              <a:gd name="T4" fmla="*/ 2147483647 w 114"/>
              <a:gd name="T5" fmla="*/ 0 h 579"/>
              <a:gd name="T6" fmla="*/ 0 60000 65536"/>
              <a:gd name="T7" fmla="*/ 0 60000 65536"/>
              <a:gd name="T8" fmla="*/ 0 60000 65536"/>
              <a:gd name="T9" fmla="*/ 0 w 114"/>
              <a:gd name="T10" fmla="*/ 0 h 579"/>
              <a:gd name="T11" fmla="*/ 114 w 114"/>
              <a:gd name="T12" fmla="*/ 579 h 579"/>
            </a:gdLst>
            <a:ahLst/>
            <a:cxnLst>
              <a:cxn ang="T6">
                <a:pos x="T0" y="T1"/>
              </a:cxn>
              <a:cxn ang="T7">
                <a:pos x="T2" y="T3"/>
              </a:cxn>
              <a:cxn ang="T8">
                <a:pos x="T4" y="T5"/>
              </a:cxn>
            </a:cxnLst>
            <a:rect l="T9" t="T10" r="T11" b="T12"/>
            <a:pathLst>
              <a:path w="114" h="579">
                <a:moveTo>
                  <a:pt x="0" y="579"/>
                </a:moveTo>
                <a:lnTo>
                  <a:pt x="114" y="579"/>
                </a:lnTo>
                <a:lnTo>
                  <a:pt x="114"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18" name="Line 45"/>
          <p:cNvSpPr>
            <a:spLocks noChangeShapeType="1"/>
          </p:cNvSpPr>
          <p:nvPr/>
        </p:nvSpPr>
        <p:spPr bwMode="auto">
          <a:xfrm>
            <a:off x="3395663" y="3014663"/>
            <a:ext cx="48101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9" name="Line 46"/>
          <p:cNvSpPr>
            <a:spLocks noChangeShapeType="1"/>
          </p:cNvSpPr>
          <p:nvPr/>
        </p:nvSpPr>
        <p:spPr bwMode="auto">
          <a:xfrm>
            <a:off x="3395664" y="2324100"/>
            <a:ext cx="13049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0"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 name="Footer Placeholder 1">
            <a:extLst>
              <a:ext uri="{FF2B5EF4-FFF2-40B4-BE49-F238E27FC236}">
                <a16:creationId xmlns:a16="http://schemas.microsoft.com/office/drawing/2014/main" id="{7BDAB5BC-FEEA-027A-956E-295C0FDE4739}"/>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3A3D13D7-2F7C-2638-5755-4328C2BEB2BB}"/>
              </a:ext>
            </a:extLst>
          </p:cNvPr>
          <p:cNvSpPr>
            <a:spLocks noGrp="1"/>
          </p:cNvSpPr>
          <p:nvPr>
            <p:ph type="sldNum" sz="quarter" idx="11"/>
          </p:nvPr>
        </p:nvSpPr>
        <p:spPr/>
        <p:txBody>
          <a:bodyPr/>
          <a:lstStyle/>
          <a:p>
            <a:fld id="{31AE6B6B-2CDA-4FF8-9B78-BC59D7E9A502}" type="slidenum">
              <a:rPr lang="en-US" altLang="en-US" smtClean="0"/>
              <a:pPr/>
              <a:t>19</a:t>
            </a:fld>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11363" y="1268413"/>
            <a:ext cx="8140700" cy="1204912"/>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BEAM: Structural member subjected to bending and shear.</a:t>
            </a:r>
          </a:p>
        </p:txBody>
      </p:sp>
      <p:sp>
        <p:nvSpPr>
          <p:cNvPr id="4099" name="Rectangle 17"/>
          <p:cNvSpPr>
            <a:spLocks noChangeArrowheads="1"/>
          </p:cNvSpPr>
          <p:nvPr/>
        </p:nvSpPr>
        <p:spPr bwMode="auto">
          <a:xfrm>
            <a:off x="2895601" y="3854451"/>
            <a:ext cx="6119813" cy="500063"/>
          </a:xfrm>
          <a:prstGeom prst="rect">
            <a:avLst/>
          </a:prstGeom>
          <a:solidFill>
            <a:schemeClr val="folHlink"/>
          </a:solidFill>
          <a:ln w="12700">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latin typeface="Arial" panose="020B0604020202020204" pitchFamily="34" charset="0"/>
            </a:endParaRPr>
          </a:p>
        </p:txBody>
      </p:sp>
      <p:sp>
        <p:nvSpPr>
          <p:cNvPr id="4100" name="Rectangle 18"/>
          <p:cNvSpPr>
            <a:spLocks noChangeArrowheads="1"/>
          </p:cNvSpPr>
          <p:nvPr/>
        </p:nvSpPr>
        <p:spPr bwMode="auto">
          <a:xfrm>
            <a:off x="2900363" y="3949701"/>
            <a:ext cx="6115050" cy="309563"/>
          </a:xfrm>
          <a:prstGeom prst="rect">
            <a:avLst/>
          </a:prstGeom>
          <a:solidFill>
            <a:schemeClr val="folHlink"/>
          </a:solidFill>
          <a:ln w="12700">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latin typeface="Arial" panose="020B0604020202020204" pitchFamily="34" charset="0"/>
            </a:endParaRPr>
          </a:p>
        </p:txBody>
      </p:sp>
      <p:sp>
        <p:nvSpPr>
          <p:cNvPr id="4101" name="Line 134"/>
          <p:cNvSpPr>
            <a:spLocks noChangeShapeType="1"/>
          </p:cNvSpPr>
          <p:nvPr/>
        </p:nvSpPr>
        <p:spPr bwMode="auto">
          <a:xfrm flipV="1">
            <a:off x="9144000" y="3611563"/>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Slide Number Placeholder 1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EC933CD-5510-43DA-B3E2-471317EE2BB8}" type="slidenum">
              <a:rPr lang="en-US" altLang="en-US" sz="1200">
                <a:solidFill>
                  <a:srgbClr val="BCBCBC"/>
                </a:solidFill>
              </a:rPr>
              <a:pPr eaLnBrk="1" hangingPunct="1"/>
              <a:t>2</a:t>
            </a:fld>
            <a:endParaRPr lang="en-US" altLang="en-US" sz="1200">
              <a:solidFill>
                <a:srgbClr val="BCBCBC"/>
              </a:solidFill>
            </a:endParaRPr>
          </a:p>
        </p:txBody>
      </p:sp>
      <p:sp>
        <p:nvSpPr>
          <p:cNvPr id="19" name="Footer Placeholder 18"/>
          <p:cNvSpPr>
            <a:spLocks noGrp="1"/>
          </p:cNvSpPr>
          <p:nvPr>
            <p:ph type="ftr" sz="quarter" idx="10"/>
          </p:nvPr>
        </p:nvSpPr>
        <p:spPr/>
        <p:txBody>
          <a:bodyPr/>
          <a:lstStyle/>
          <a:p>
            <a:pPr>
              <a:defRPr/>
            </a:pPr>
            <a:r>
              <a:rPr lang="en-US"/>
              <a:t>Beam Theory</a:t>
            </a:r>
            <a:endParaRPr lang="en-US" dirty="0"/>
          </a:p>
        </p:txBody>
      </p:sp>
      <p:sp>
        <p:nvSpPr>
          <p:cNvPr id="4104" name="Text Box 145"/>
          <p:cNvSpPr txBox="1">
            <a:spLocks noChangeArrowheads="1"/>
          </p:cNvSpPr>
          <p:nvPr/>
        </p:nvSpPr>
        <p:spPr bwMode="auto">
          <a:xfrm>
            <a:off x="1524001" y="3816350"/>
            <a:ext cx="809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M</a:t>
            </a:r>
            <a:r>
              <a:rPr lang="en-US" altLang="en-US" sz="3600" i="1" baseline="-25000"/>
              <a:t>a</a:t>
            </a:r>
            <a:endParaRPr lang="en-US" altLang="en-US" sz="3600" i="1"/>
          </a:p>
        </p:txBody>
      </p:sp>
      <p:sp>
        <p:nvSpPr>
          <p:cNvPr id="4105" name="Text Box 146"/>
          <p:cNvSpPr txBox="1">
            <a:spLocks noChangeArrowheads="1"/>
          </p:cNvSpPr>
          <p:nvPr/>
        </p:nvSpPr>
        <p:spPr bwMode="auto">
          <a:xfrm>
            <a:off x="2247901" y="3835400"/>
            <a:ext cx="885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V</a:t>
            </a:r>
            <a:r>
              <a:rPr lang="en-US" altLang="en-US" sz="3600" i="1" baseline="-25000"/>
              <a:t>a</a:t>
            </a:r>
            <a:endParaRPr lang="en-US" altLang="en-US" sz="3600" i="1"/>
          </a:p>
        </p:txBody>
      </p:sp>
      <p:sp>
        <p:nvSpPr>
          <p:cNvPr id="32" name="Circular Arrow 31"/>
          <p:cNvSpPr/>
          <p:nvPr/>
        </p:nvSpPr>
        <p:spPr bwMode="auto">
          <a:xfrm rot="16200000">
            <a:off x="2048670" y="3523458"/>
            <a:ext cx="1355725" cy="1290637"/>
          </a:xfrm>
          <a:prstGeom prst="circularArrow">
            <a:avLst/>
          </a:prstGeom>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4107" name="Circular Arrow 17"/>
          <p:cNvSpPr>
            <a:spLocks/>
          </p:cNvSpPr>
          <p:nvPr/>
        </p:nvSpPr>
        <p:spPr bwMode="auto">
          <a:xfrm rot="5400000">
            <a:off x="8652670" y="3536158"/>
            <a:ext cx="1355725" cy="1290637"/>
          </a:xfrm>
          <a:custGeom>
            <a:avLst/>
            <a:gdLst>
              <a:gd name="T0" fmla="*/ 169466 w 1355725"/>
              <a:gd name="T1" fmla="*/ 391830 h 1462087"/>
              <a:gd name="T2" fmla="*/ 1332596 w 1355725"/>
              <a:gd name="T3" fmla="*/ 302075 h 1462087"/>
              <a:gd name="T4" fmla="*/ 1186259 w 1355725"/>
              <a:gd name="T5" fmla="*/ 391831 h 1462087"/>
              <a:gd name="T6" fmla="*/ 993665 w 1355725"/>
              <a:gd name="T7" fmla="*/ 302075 h 1462087"/>
              <a:gd name="T8" fmla="*/ 5898240 60000 65536"/>
              <a:gd name="T9" fmla="*/ 0 60000 65536"/>
              <a:gd name="T10" fmla="*/ 5898240 60000 65536"/>
              <a:gd name="T11" fmla="*/ 11796480 60000 65536"/>
              <a:gd name="T12" fmla="*/ 258457 w 1355725"/>
              <a:gd name="T13" fmla="*/ 274033 h 1462087"/>
              <a:gd name="T14" fmla="*/ 1097268 w 1355725"/>
              <a:gd name="T15" fmla="*/ 1188054 h 1462087"/>
            </a:gdLst>
            <a:ahLst/>
            <a:cxnLst>
              <a:cxn ang="T8">
                <a:pos x="T0" y="T1"/>
              </a:cxn>
              <a:cxn ang="T9">
                <a:pos x="T2" y="T3"/>
              </a:cxn>
              <a:cxn ang="T10">
                <a:pos x="T4" y="T5"/>
              </a:cxn>
              <a:cxn ang="T11">
                <a:pos x="T6" y="T7"/>
              </a:cxn>
            </a:cxnLst>
            <a:rect l="T12" t="T13" r="T14" b="T15"/>
            <a:pathLst>
              <a:path w="1355725" h="1462087">
                <a:moveTo>
                  <a:pt x="84733" y="731043"/>
                </a:moveTo>
                <a:lnTo>
                  <a:pt x="84733" y="731043"/>
                </a:lnTo>
                <a:cubicBezTo>
                  <a:pt x="84733" y="374095"/>
                  <a:pt x="350286" y="84732"/>
                  <a:pt x="677863" y="84733"/>
                </a:cubicBezTo>
                <a:cubicBezTo>
                  <a:pt x="946254" y="84733"/>
                  <a:pt x="1181200" y="281119"/>
                  <a:pt x="1250738" y="563589"/>
                </a:cubicBezTo>
                <a:lnTo>
                  <a:pt x="1332596" y="563587"/>
                </a:lnTo>
                <a:lnTo>
                  <a:pt x="1186259" y="731045"/>
                </a:lnTo>
                <a:lnTo>
                  <a:pt x="993665" y="563587"/>
                </a:lnTo>
                <a:lnTo>
                  <a:pt x="1074543" y="563587"/>
                </a:lnTo>
                <a:lnTo>
                  <a:pt x="1074542" y="563587"/>
                </a:lnTo>
                <a:cubicBezTo>
                  <a:pt x="1012527" y="377485"/>
                  <a:pt x="854455" y="254198"/>
                  <a:pt x="677862" y="254198"/>
                </a:cubicBezTo>
                <a:cubicBezTo>
                  <a:pt x="443879" y="254197"/>
                  <a:pt x="254198" y="467688"/>
                  <a:pt x="254198" y="731042"/>
                </a:cubicBezTo>
                <a:lnTo>
                  <a:pt x="84733" y="731043"/>
                </a:lnTo>
                <a:close/>
              </a:path>
            </a:pathLst>
          </a:custGeom>
          <a:solidFill>
            <a:schemeClr val="accent1"/>
          </a:solidFill>
          <a:ln w="12700" cap="flat" cmpd="sng" algn="ctr">
            <a:solidFill>
              <a:schemeClr val="tx1"/>
            </a:solidFill>
            <a:prstDash val="solid"/>
            <a:round/>
            <a:headEnd/>
            <a:tailEnd/>
          </a:ln>
        </p:spPr>
        <p:txBody>
          <a:bodyPr anchor="ctr"/>
          <a:lstStyle/>
          <a:p>
            <a:endParaRPr lang="en-US"/>
          </a:p>
        </p:txBody>
      </p:sp>
      <p:sp>
        <p:nvSpPr>
          <p:cNvPr id="4108" name="Text Box 145"/>
          <p:cNvSpPr txBox="1">
            <a:spLocks noChangeArrowheads="1"/>
          </p:cNvSpPr>
          <p:nvPr/>
        </p:nvSpPr>
        <p:spPr bwMode="auto">
          <a:xfrm>
            <a:off x="9858376" y="3854450"/>
            <a:ext cx="809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M</a:t>
            </a:r>
            <a:r>
              <a:rPr lang="en-US" altLang="en-US" sz="3600" i="1" baseline="-25000"/>
              <a:t>b</a:t>
            </a:r>
            <a:endParaRPr lang="en-US" altLang="en-US" sz="3600" i="1"/>
          </a:p>
        </p:txBody>
      </p:sp>
      <p:sp>
        <p:nvSpPr>
          <p:cNvPr id="4109" name="Text Box 146"/>
          <p:cNvSpPr txBox="1">
            <a:spLocks noChangeArrowheads="1"/>
          </p:cNvSpPr>
          <p:nvPr/>
        </p:nvSpPr>
        <p:spPr bwMode="auto">
          <a:xfrm>
            <a:off x="9105901" y="3825875"/>
            <a:ext cx="885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V</a:t>
            </a:r>
            <a:r>
              <a:rPr lang="en-US" altLang="en-US" sz="3600" i="1" baseline="-25000"/>
              <a:t>b</a:t>
            </a:r>
            <a:endParaRPr lang="en-US" altLang="en-US" sz="3600" i="1"/>
          </a:p>
        </p:txBody>
      </p:sp>
      <p:sp>
        <p:nvSpPr>
          <p:cNvPr id="4110" name="Line 143"/>
          <p:cNvSpPr>
            <a:spLocks noChangeShapeType="1"/>
          </p:cNvSpPr>
          <p:nvPr/>
        </p:nvSpPr>
        <p:spPr bwMode="auto">
          <a:xfrm>
            <a:off x="2819400" y="3582988"/>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26"/>
          <p:cNvSpPr txBox="1">
            <a:spLocks noGrp="1"/>
          </p:cNvSpPr>
          <p:nvPr/>
        </p:nvSpPr>
        <p:spPr>
          <a:xfrm>
            <a:off x="10947401" y="632724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28" name="Footer Placeholder 27"/>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9" name="TextBox 28"/>
          <p:cNvSpPr txBox="1"/>
          <p:nvPr/>
        </p:nvSpPr>
        <p:spPr>
          <a:xfrm>
            <a:off x="1809751" y="788988"/>
            <a:ext cx="8645525"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a:p>
            <a:pPr eaLnBrk="0" hangingPunct="0">
              <a:defRPr/>
            </a:pPr>
            <a:endParaRPr lang="en-US" dirty="0">
              <a:solidFill>
                <a:schemeClr val="bg1"/>
              </a:solidFill>
              <a:cs typeface="+mn-cs"/>
            </a:endParaRPr>
          </a:p>
        </p:txBody>
      </p:sp>
      <p:sp>
        <p:nvSpPr>
          <p:cNvPr id="22533" name="Text Box 12"/>
          <p:cNvSpPr txBox="1">
            <a:spLocks noChangeArrowheads="1"/>
          </p:cNvSpPr>
          <p:nvPr/>
        </p:nvSpPr>
        <p:spPr bwMode="auto">
          <a:xfrm>
            <a:off x="2152651" y="3989388"/>
            <a:ext cx="1216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Moment</a:t>
            </a:r>
          </a:p>
        </p:txBody>
      </p:sp>
      <p:sp>
        <p:nvSpPr>
          <p:cNvPr id="22534" name="Text Box 13"/>
          <p:cNvSpPr txBox="1">
            <a:spLocks noChangeArrowheads="1"/>
          </p:cNvSpPr>
          <p:nvPr/>
        </p:nvSpPr>
        <p:spPr bwMode="auto">
          <a:xfrm>
            <a:off x="2917826" y="2147888"/>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p</a:t>
            </a:r>
          </a:p>
        </p:txBody>
      </p:sp>
      <p:sp>
        <p:nvSpPr>
          <p:cNvPr id="22535" name="Text Box 16"/>
          <p:cNvSpPr txBox="1">
            <a:spLocks noChangeArrowheads="1"/>
          </p:cNvSpPr>
          <p:nvPr/>
        </p:nvSpPr>
        <p:spPr bwMode="auto">
          <a:xfrm>
            <a:off x="3756025" y="3935413"/>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EI</a:t>
            </a:r>
            <a:endParaRPr lang="en-US" altLang="en-US" i="1" baseline="-25000">
              <a:solidFill>
                <a:schemeClr val="bg1"/>
              </a:solidFill>
            </a:endParaRPr>
          </a:p>
        </p:txBody>
      </p:sp>
      <p:sp>
        <p:nvSpPr>
          <p:cNvPr id="22536" name="Text Box 18"/>
          <p:cNvSpPr txBox="1">
            <a:spLocks noChangeArrowheads="1"/>
          </p:cNvSpPr>
          <p:nvPr/>
        </p:nvSpPr>
        <p:spPr bwMode="auto">
          <a:xfrm>
            <a:off x="4060826" y="5126038"/>
            <a:ext cx="2771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curvature, </a:t>
            </a:r>
            <a:r>
              <a:rPr lang="en-US" altLang="en-US">
                <a:solidFill>
                  <a:schemeClr val="bg1"/>
                </a:solidFill>
                <a:latin typeface="Symbol" panose="05050102010706020507" pitchFamily="18" charset="2"/>
              </a:rPr>
              <a:t>f</a:t>
            </a:r>
            <a:endParaRPr lang="en-US" altLang="en-US">
              <a:solidFill>
                <a:schemeClr val="bg1"/>
              </a:solidFill>
            </a:endParaRPr>
          </a:p>
        </p:txBody>
      </p:sp>
      <p:sp>
        <p:nvSpPr>
          <p:cNvPr id="22537" name="Text Box 21"/>
          <p:cNvSpPr txBox="1">
            <a:spLocks noChangeArrowheads="1"/>
          </p:cNvSpPr>
          <p:nvPr/>
        </p:nvSpPr>
        <p:spPr bwMode="auto">
          <a:xfrm>
            <a:off x="2917826" y="2813050"/>
            <a:ext cx="650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i="1">
                <a:solidFill>
                  <a:schemeClr val="bg1"/>
                </a:solidFill>
              </a:rPr>
              <a:t>M</a:t>
            </a:r>
            <a:r>
              <a:rPr lang="en-US" altLang="en-US" i="1" baseline="-25000">
                <a:solidFill>
                  <a:schemeClr val="bg1"/>
                </a:solidFill>
              </a:rPr>
              <a:t>y</a:t>
            </a:r>
          </a:p>
        </p:txBody>
      </p:sp>
      <p:sp>
        <p:nvSpPr>
          <p:cNvPr id="22538" name="TextBox 47"/>
          <p:cNvSpPr txBox="1">
            <a:spLocks noChangeArrowheads="1"/>
          </p:cNvSpPr>
          <p:nvPr/>
        </p:nvSpPr>
        <p:spPr bwMode="auto">
          <a:xfrm>
            <a:off x="2293938" y="1066800"/>
            <a:ext cx="780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Consider what this does to the Moment-Curvature relationship</a:t>
            </a:r>
          </a:p>
        </p:txBody>
      </p:sp>
      <p:sp>
        <p:nvSpPr>
          <p:cNvPr id="22539" name="Freeform 28"/>
          <p:cNvSpPr>
            <a:spLocks/>
          </p:cNvSpPr>
          <p:nvPr/>
        </p:nvSpPr>
        <p:spPr bwMode="auto">
          <a:xfrm>
            <a:off x="3514725" y="1943100"/>
            <a:ext cx="4267200" cy="3143250"/>
          </a:xfrm>
          <a:custGeom>
            <a:avLst/>
            <a:gdLst>
              <a:gd name="T0" fmla="*/ 0 w 2688"/>
              <a:gd name="T1" fmla="*/ 0 h 1980"/>
              <a:gd name="T2" fmla="*/ 0 w 2688"/>
              <a:gd name="T3" fmla="*/ 2147483647 h 1980"/>
              <a:gd name="T4" fmla="*/ 2147483647 w 2688"/>
              <a:gd name="T5" fmla="*/ 2147483647 h 1980"/>
              <a:gd name="T6" fmla="*/ 0 60000 65536"/>
              <a:gd name="T7" fmla="*/ 0 60000 65536"/>
              <a:gd name="T8" fmla="*/ 0 60000 65536"/>
              <a:gd name="T9" fmla="*/ 0 w 2688"/>
              <a:gd name="T10" fmla="*/ 0 h 1980"/>
              <a:gd name="T11" fmla="*/ 2688 w 2688"/>
              <a:gd name="T12" fmla="*/ 1980 h 1980"/>
            </a:gdLst>
            <a:ahLst/>
            <a:cxnLst>
              <a:cxn ang="T6">
                <a:pos x="T0" y="T1"/>
              </a:cxn>
              <a:cxn ang="T7">
                <a:pos x="T2" y="T3"/>
              </a:cxn>
              <a:cxn ang="T8">
                <a:pos x="T4" y="T5"/>
              </a:cxn>
            </a:cxnLst>
            <a:rect l="T9" t="T10" r="T11" b="T12"/>
            <a:pathLst>
              <a:path w="2688" h="1980">
                <a:moveTo>
                  <a:pt x="0" y="0"/>
                </a:moveTo>
                <a:lnTo>
                  <a:pt x="0" y="1980"/>
                </a:lnTo>
                <a:lnTo>
                  <a:pt x="2688" y="198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540" name="Freeform 29"/>
          <p:cNvSpPr>
            <a:spLocks/>
          </p:cNvSpPr>
          <p:nvPr/>
        </p:nvSpPr>
        <p:spPr bwMode="auto">
          <a:xfrm>
            <a:off x="3524250" y="2312989"/>
            <a:ext cx="3576638" cy="2759075"/>
          </a:xfrm>
          <a:custGeom>
            <a:avLst/>
            <a:gdLst>
              <a:gd name="T0" fmla="*/ 0 w 2256"/>
              <a:gd name="T1" fmla="*/ 2147483647 h 1744"/>
              <a:gd name="T2" fmla="*/ 2147483647 w 2256"/>
              <a:gd name="T3" fmla="*/ 2147483647 h 1744"/>
              <a:gd name="T4" fmla="*/ 2147483647 w 2256"/>
              <a:gd name="T5" fmla="*/ 2147483647 h 1744"/>
              <a:gd name="T6" fmla="*/ 2147483647 w 2256"/>
              <a:gd name="T7" fmla="*/ 2147483647 h 1744"/>
              <a:gd name="T8" fmla="*/ 2147483647 w 2256"/>
              <a:gd name="T9" fmla="*/ 2147483647 h 1744"/>
              <a:gd name="T10" fmla="*/ 2147483647 w 2256"/>
              <a:gd name="T11" fmla="*/ 2147483647 h 1744"/>
              <a:gd name="T12" fmla="*/ 0 60000 65536"/>
              <a:gd name="T13" fmla="*/ 0 60000 65536"/>
              <a:gd name="T14" fmla="*/ 0 60000 65536"/>
              <a:gd name="T15" fmla="*/ 0 60000 65536"/>
              <a:gd name="T16" fmla="*/ 0 60000 65536"/>
              <a:gd name="T17" fmla="*/ 0 60000 65536"/>
              <a:gd name="T18" fmla="*/ 0 w 2256"/>
              <a:gd name="T19" fmla="*/ 0 h 1744"/>
              <a:gd name="T20" fmla="*/ 2256 w 2256"/>
              <a:gd name="T21" fmla="*/ 1744 h 1744"/>
            </a:gdLst>
            <a:ahLst/>
            <a:cxnLst>
              <a:cxn ang="T12">
                <a:pos x="T0" y="T1"/>
              </a:cxn>
              <a:cxn ang="T13">
                <a:pos x="T2" y="T3"/>
              </a:cxn>
              <a:cxn ang="T14">
                <a:pos x="T4" y="T5"/>
              </a:cxn>
              <a:cxn ang="T15">
                <a:pos x="T6" y="T7"/>
              </a:cxn>
              <a:cxn ang="T16">
                <a:pos x="T8" y="T9"/>
              </a:cxn>
              <a:cxn ang="T17">
                <a:pos x="T10" y="T11"/>
              </a:cxn>
            </a:cxnLst>
            <a:rect l="T18" t="T19" r="T20" b="T21"/>
            <a:pathLst>
              <a:path w="2256" h="1744">
                <a:moveTo>
                  <a:pt x="0" y="1744"/>
                </a:moveTo>
                <a:cubicBezTo>
                  <a:pt x="81" y="1275"/>
                  <a:pt x="163" y="806"/>
                  <a:pt x="240" y="541"/>
                </a:cubicBezTo>
                <a:cubicBezTo>
                  <a:pt x="317" y="276"/>
                  <a:pt x="358" y="243"/>
                  <a:pt x="459" y="157"/>
                </a:cubicBezTo>
                <a:cubicBezTo>
                  <a:pt x="560" y="71"/>
                  <a:pt x="697" y="50"/>
                  <a:pt x="846" y="25"/>
                </a:cubicBezTo>
                <a:cubicBezTo>
                  <a:pt x="995" y="0"/>
                  <a:pt x="1118" y="7"/>
                  <a:pt x="1353" y="4"/>
                </a:cubicBezTo>
                <a:cubicBezTo>
                  <a:pt x="1588" y="1"/>
                  <a:pt x="2087" y="4"/>
                  <a:pt x="2256" y="4"/>
                </a:cubicBezTo>
              </a:path>
            </a:pathLst>
          </a:custGeom>
          <a:noFill/>
          <a:ln w="57150" cmpd="sng">
            <a:solidFill>
              <a:schemeClr val="bg1"/>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541" name="Freeform 30"/>
          <p:cNvSpPr>
            <a:spLocks/>
          </p:cNvSpPr>
          <p:nvPr/>
        </p:nvSpPr>
        <p:spPr bwMode="auto">
          <a:xfrm>
            <a:off x="3619501" y="3648076"/>
            <a:ext cx="180975" cy="919163"/>
          </a:xfrm>
          <a:custGeom>
            <a:avLst/>
            <a:gdLst>
              <a:gd name="T0" fmla="*/ 0 w 114"/>
              <a:gd name="T1" fmla="*/ 2147483647 h 579"/>
              <a:gd name="T2" fmla="*/ 2147483647 w 114"/>
              <a:gd name="T3" fmla="*/ 2147483647 h 579"/>
              <a:gd name="T4" fmla="*/ 2147483647 w 114"/>
              <a:gd name="T5" fmla="*/ 0 h 579"/>
              <a:gd name="T6" fmla="*/ 0 60000 65536"/>
              <a:gd name="T7" fmla="*/ 0 60000 65536"/>
              <a:gd name="T8" fmla="*/ 0 60000 65536"/>
              <a:gd name="T9" fmla="*/ 0 w 114"/>
              <a:gd name="T10" fmla="*/ 0 h 579"/>
              <a:gd name="T11" fmla="*/ 114 w 114"/>
              <a:gd name="T12" fmla="*/ 579 h 579"/>
            </a:gdLst>
            <a:ahLst/>
            <a:cxnLst>
              <a:cxn ang="T6">
                <a:pos x="T0" y="T1"/>
              </a:cxn>
              <a:cxn ang="T7">
                <a:pos x="T2" y="T3"/>
              </a:cxn>
              <a:cxn ang="T8">
                <a:pos x="T4" y="T5"/>
              </a:cxn>
            </a:cxnLst>
            <a:rect l="T9" t="T10" r="T11" b="T12"/>
            <a:pathLst>
              <a:path w="114" h="579">
                <a:moveTo>
                  <a:pt x="0" y="579"/>
                </a:moveTo>
                <a:lnTo>
                  <a:pt x="114" y="579"/>
                </a:lnTo>
                <a:lnTo>
                  <a:pt x="114"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542" name="Line 31"/>
          <p:cNvSpPr>
            <a:spLocks noChangeShapeType="1"/>
          </p:cNvSpPr>
          <p:nvPr/>
        </p:nvSpPr>
        <p:spPr bwMode="auto">
          <a:xfrm>
            <a:off x="3395663" y="3014663"/>
            <a:ext cx="48101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3" name="Line 32"/>
          <p:cNvSpPr>
            <a:spLocks noChangeShapeType="1"/>
          </p:cNvSpPr>
          <p:nvPr/>
        </p:nvSpPr>
        <p:spPr bwMode="auto">
          <a:xfrm>
            <a:off x="3395664" y="2324100"/>
            <a:ext cx="13049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4"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2545" name="Freeform 25"/>
          <p:cNvSpPr>
            <a:spLocks/>
          </p:cNvSpPr>
          <p:nvPr/>
        </p:nvSpPr>
        <p:spPr bwMode="auto">
          <a:xfrm>
            <a:off x="3798889" y="2322513"/>
            <a:ext cx="2422525" cy="1276350"/>
          </a:xfrm>
          <a:custGeom>
            <a:avLst/>
            <a:gdLst>
              <a:gd name="T0" fmla="*/ 0 w 1502"/>
              <a:gd name="T1" fmla="*/ 2147483647 h 822"/>
              <a:gd name="T2" fmla="*/ 2147483647 w 1502"/>
              <a:gd name="T3" fmla="*/ 2147483647 h 822"/>
              <a:gd name="T4" fmla="*/ 2147483647 w 1502"/>
              <a:gd name="T5" fmla="*/ 2147483647 h 822"/>
              <a:gd name="T6" fmla="*/ 2147483647 w 1502"/>
              <a:gd name="T7" fmla="*/ 2147483647 h 822"/>
              <a:gd name="T8" fmla="*/ 2147483647 w 1502"/>
              <a:gd name="T9" fmla="*/ 0 h 822"/>
              <a:gd name="T10" fmla="*/ 0 60000 65536"/>
              <a:gd name="T11" fmla="*/ 0 60000 65536"/>
              <a:gd name="T12" fmla="*/ 0 60000 65536"/>
              <a:gd name="T13" fmla="*/ 0 60000 65536"/>
              <a:gd name="T14" fmla="*/ 0 60000 65536"/>
              <a:gd name="T15" fmla="*/ 0 w 1502"/>
              <a:gd name="T16" fmla="*/ 0 h 822"/>
              <a:gd name="T17" fmla="*/ 1502 w 1502"/>
              <a:gd name="T18" fmla="*/ 822 h 822"/>
            </a:gdLst>
            <a:ahLst/>
            <a:cxnLst>
              <a:cxn ang="T10">
                <a:pos x="T0" y="T1"/>
              </a:cxn>
              <a:cxn ang="T11">
                <a:pos x="T2" y="T3"/>
              </a:cxn>
              <a:cxn ang="T12">
                <a:pos x="T4" y="T5"/>
              </a:cxn>
              <a:cxn ang="T13">
                <a:pos x="T6" y="T7"/>
              </a:cxn>
              <a:cxn ang="T14">
                <a:pos x="T8" y="T9"/>
              </a:cxn>
            </a:cxnLst>
            <a:rect l="T15" t="T16" r="T17" b="T18"/>
            <a:pathLst>
              <a:path w="1502" h="822">
                <a:moveTo>
                  <a:pt x="0" y="822"/>
                </a:moveTo>
                <a:cubicBezTo>
                  <a:pt x="26" y="781"/>
                  <a:pt x="67" y="671"/>
                  <a:pt x="155" y="574"/>
                </a:cubicBezTo>
                <a:cubicBezTo>
                  <a:pt x="243" y="477"/>
                  <a:pt x="395" y="318"/>
                  <a:pt x="531" y="237"/>
                </a:cubicBezTo>
                <a:cubicBezTo>
                  <a:pt x="667" y="156"/>
                  <a:pt x="809" y="129"/>
                  <a:pt x="971" y="90"/>
                </a:cubicBezTo>
                <a:cubicBezTo>
                  <a:pt x="1133" y="51"/>
                  <a:pt x="1392" y="19"/>
                  <a:pt x="1502" y="0"/>
                </a:cubicBezTo>
              </a:path>
            </a:pathLst>
          </a:custGeom>
          <a:noFill/>
          <a:ln w="38100">
            <a:solidFill>
              <a:srgbClr val="C0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546" name="Text Box 28"/>
          <p:cNvSpPr txBox="1">
            <a:spLocks noChangeArrowheads="1"/>
          </p:cNvSpPr>
          <p:nvPr/>
        </p:nvSpPr>
        <p:spPr bwMode="auto">
          <a:xfrm>
            <a:off x="4445000" y="2965450"/>
            <a:ext cx="3663950" cy="4572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accent1"/>
                </a:solidFill>
              </a:rPr>
              <a:t>Including Residual Stresses</a:t>
            </a:r>
          </a:p>
        </p:txBody>
      </p:sp>
      <p:sp>
        <p:nvSpPr>
          <p:cNvPr id="22547" name="Line 36"/>
          <p:cNvSpPr>
            <a:spLocks noChangeShapeType="1"/>
          </p:cNvSpPr>
          <p:nvPr/>
        </p:nvSpPr>
        <p:spPr bwMode="auto">
          <a:xfrm flipH="1" flipV="1">
            <a:off x="4333875" y="2914650"/>
            <a:ext cx="190500" cy="3048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Footer Placeholder 1">
            <a:extLst>
              <a:ext uri="{FF2B5EF4-FFF2-40B4-BE49-F238E27FC236}">
                <a16:creationId xmlns:a16="http://schemas.microsoft.com/office/drawing/2014/main" id="{EA211866-033F-C9F6-0DE2-476B88E707CF}"/>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8942771C-DFB7-CA8A-AA76-C730A85E838C}"/>
              </a:ext>
            </a:extLst>
          </p:cNvPr>
          <p:cNvSpPr>
            <a:spLocks noGrp="1"/>
          </p:cNvSpPr>
          <p:nvPr>
            <p:ph type="sldNum" sz="quarter" idx="11"/>
          </p:nvPr>
        </p:nvSpPr>
        <p:spPr/>
        <p:txBody>
          <a:bodyPr/>
          <a:lstStyle/>
          <a:p>
            <a:fld id="{31AE6B6B-2CDA-4FF8-9B78-BC59D7E9A502}" type="slidenum">
              <a:rPr lang="en-US" altLang="en-US" smtClean="0"/>
              <a:pPr/>
              <a:t>20</a:t>
            </a:fld>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algn="ctr" eaLnBrk="0" hangingPunct="0">
              <a:defRPr/>
            </a:pPr>
            <a:r>
              <a:rPr lang="en-US" sz="3600" b="1">
                <a:solidFill>
                  <a:schemeClr val="bg1"/>
                </a:solidFill>
              </a:rPr>
              <a:t>Lateral Torsional Buckling</a:t>
            </a:r>
          </a:p>
          <a:p>
            <a:pPr algn="ctr" eaLnBrk="0" hangingPunct="0">
              <a:defRPr/>
            </a:pPr>
            <a:r>
              <a:rPr lang="en-US" sz="3600">
                <a:solidFill>
                  <a:schemeClr val="bg1"/>
                </a:solidFill>
              </a:rPr>
              <a:t>(LTB)</a:t>
            </a:r>
            <a:endParaRPr lang="en-US">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4677140-2FBF-4BCE-ABFA-76AABD9261F9}" type="slidenum">
              <a:rPr lang="en-US" altLang="en-US" sz="1200">
                <a:solidFill>
                  <a:srgbClr val="BCBCBC"/>
                </a:solidFill>
              </a:rPr>
              <a:pPr eaLnBrk="1" hangingPunct="1"/>
              <a:t>21</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8"/>
          <p:cNvSpPr txBox="1">
            <a:spLocks noChangeArrowheads="1"/>
          </p:cNvSpPr>
          <p:nvPr/>
        </p:nvSpPr>
        <p:spPr bwMode="auto">
          <a:xfrm>
            <a:off x="2162175" y="1761481"/>
            <a:ext cx="814070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LTB occurs along the length of the section. </a:t>
            </a:r>
          </a:p>
        </p:txBody>
      </p:sp>
      <p:sp>
        <p:nvSpPr>
          <p:cNvPr id="3" name="TextBox 2"/>
          <p:cNvSpPr txBox="1">
            <a:spLocks noChangeArrowheads="1"/>
          </p:cNvSpPr>
          <p:nvPr/>
        </p:nvSpPr>
        <p:spPr bwMode="auto">
          <a:xfrm>
            <a:off x="2162175" y="3871914"/>
            <a:ext cx="8140700" cy="860425"/>
          </a:xfrm>
          <a:prstGeom prst="rect">
            <a:avLst/>
          </a:prstGeom>
          <a:solidFill>
            <a:srgbClr val="F2F2F2">
              <a:alpha val="62000"/>
            </a:srgbClr>
          </a:solidFill>
          <a:ln w="38100">
            <a:solidFill>
              <a:schemeClr val="bg1"/>
            </a:solidFill>
            <a:bevel/>
            <a:headEnd/>
            <a:tailEnd/>
          </a:ln>
        </p:spPr>
        <p:txBody>
          <a:bodyPr anchor="ctr">
            <a:spAutoFit/>
          </a:bodyPr>
          <a:lstStyle/>
          <a:p>
            <a:pPr eaLnBrk="0" hangingPunct="0">
              <a:defRPr/>
            </a:pPr>
            <a:r>
              <a:rPr lang="en-US" dirty="0">
                <a:solidFill>
                  <a:schemeClr val="bg1"/>
                </a:solidFill>
                <a:cs typeface="+mn-cs"/>
              </a:rPr>
              <a:t>Result is lateral movement of the compression flange and </a:t>
            </a:r>
            <a:r>
              <a:rPr lang="en-US" dirty="0" err="1">
                <a:solidFill>
                  <a:schemeClr val="bg1"/>
                </a:solidFill>
                <a:cs typeface="+mn-cs"/>
              </a:rPr>
              <a:t>torsional</a:t>
            </a:r>
            <a:r>
              <a:rPr lang="en-US" dirty="0">
                <a:solidFill>
                  <a:schemeClr val="bg1"/>
                </a:solidFill>
                <a:cs typeface="+mn-cs"/>
              </a:rPr>
              <a:t> twist of the cross section.</a:t>
            </a:r>
          </a:p>
        </p:txBody>
      </p:sp>
      <p:sp>
        <p:nvSpPr>
          <p:cNvPr id="4" name="TextBox 3"/>
          <p:cNvSpPr txBox="1">
            <a:spLocks noChangeArrowheads="1"/>
          </p:cNvSpPr>
          <p:nvPr/>
        </p:nvSpPr>
        <p:spPr bwMode="auto">
          <a:xfrm>
            <a:off x="2163763" y="2651126"/>
            <a:ext cx="8140700" cy="860425"/>
          </a:xfrm>
          <a:prstGeom prst="rect">
            <a:avLst/>
          </a:prstGeom>
          <a:solidFill>
            <a:srgbClr val="F2F2F2">
              <a:alpha val="62000"/>
            </a:srgbClr>
          </a:solidFill>
          <a:ln w="38100">
            <a:solidFill>
              <a:schemeClr val="bg1"/>
            </a:solidFill>
            <a:bevel/>
            <a:headEnd/>
            <a:tailEnd/>
          </a:ln>
        </p:spPr>
        <p:txBody>
          <a:bodyPr anchor="ctr">
            <a:spAutoFit/>
          </a:bodyPr>
          <a:lstStyle/>
          <a:p>
            <a:pPr eaLnBrk="0" hangingPunct="0">
              <a:defRPr/>
            </a:pPr>
            <a:r>
              <a:rPr lang="en-US" dirty="0">
                <a:solidFill>
                  <a:schemeClr val="bg1"/>
                </a:solidFill>
                <a:cs typeface="+mn-cs"/>
              </a:rPr>
              <a:t>Compression flange tries to buckle as a column.</a:t>
            </a:r>
          </a:p>
          <a:p>
            <a:pPr eaLnBrk="0" hangingPunct="0">
              <a:defRPr/>
            </a:pPr>
            <a:r>
              <a:rPr lang="en-US" dirty="0">
                <a:solidFill>
                  <a:schemeClr val="bg1"/>
                </a:solidFill>
                <a:cs typeface="+mn-cs"/>
              </a:rPr>
              <a:t>Tension flange tries to stay in place. </a:t>
            </a:r>
          </a:p>
        </p:txBody>
      </p:sp>
      <p:sp>
        <p:nvSpPr>
          <p:cNvPr id="5" name="Slide Number Placeholder 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847AE9AE-BD33-4047-B1B5-397668A1AF1B}" type="slidenum">
              <a:rPr lang="en-US" altLang="en-US" sz="1200">
                <a:solidFill>
                  <a:srgbClr val="BCBCBC"/>
                </a:solidFill>
              </a:rPr>
              <a:pPr eaLnBrk="1" hangingPunct="1"/>
              <a:t>22</a:t>
            </a:fld>
            <a:endParaRPr lang="en-US" altLang="en-US" sz="1200">
              <a:solidFill>
                <a:srgbClr val="BCBCBC"/>
              </a:solidFill>
            </a:endParaRPr>
          </a:p>
        </p:txBody>
      </p:sp>
      <p:sp>
        <p:nvSpPr>
          <p:cNvPr id="6" name="Footer Placeholder 5"/>
          <p:cNvSpPr>
            <a:spLocks noGrp="1"/>
          </p:cNvSpPr>
          <p:nvPr>
            <p:ph type="ftr" sz="quarter" idx="10"/>
          </p:nvPr>
        </p:nvSpPr>
        <p:spPr/>
        <p:txBody>
          <a:bodyPr/>
          <a:lstStyle/>
          <a:p>
            <a:pPr>
              <a:defRPr/>
            </a:pPr>
            <a:r>
              <a:rPr lang="en-US"/>
              <a:t>Beam Theory</a:t>
            </a:r>
            <a:endParaRPr lang="en-US" dirty="0"/>
          </a:p>
        </p:txBody>
      </p:sp>
      <p:sp>
        <p:nvSpPr>
          <p:cNvPr id="24583" name="TextBox 28"/>
          <p:cNvSpPr txBox="1">
            <a:spLocks noChangeArrowheads="1"/>
          </p:cNvSpPr>
          <p:nvPr/>
        </p:nvSpPr>
        <p:spPr bwMode="auto">
          <a:xfrm>
            <a:off x="3013075" y="2851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Lateral Torsional Buckling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278063" y="3726806"/>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i="1">
                <a:solidFill>
                  <a:schemeClr val="bg1"/>
                </a:solidFill>
              </a:rPr>
              <a:t>L</a:t>
            </a:r>
            <a:r>
              <a:rPr lang="en-US" i="1" baseline="-25000">
                <a:solidFill>
                  <a:schemeClr val="bg1"/>
                </a:solidFill>
              </a:rPr>
              <a:t>b</a:t>
            </a:r>
            <a:r>
              <a:rPr lang="en-US">
                <a:solidFill>
                  <a:schemeClr val="bg1"/>
                </a:solidFill>
              </a:rPr>
              <a:t> is referred to as the unbraced length.</a:t>
            </a:r>
          </a:p>
        </p:txBody>
      </p:sp>
      <p:sp>
        <p:nvSpPr>
          <p:cNvPr id="30" name="TextBox 29"/>
          <p:cNvSpPr txBox="1"/>
          <p:nvPr/>
        </p:nvSpPr>
        <p:spPr>
          <a:xfrm>
            <a:off x="2278063" y="4484688"/>
            <a:ext cx="8140700"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Braces restrain EITHER:</a:t>
            </a:r>
          </a:p>
          <a:p>
            <a:pPr eaLnBrk="0" hangingPunct="0">
              <a:defRPr/>
            </a:pPr>
            <a:r>
              <a:rPr lang="en-US">
                <a:solidFill>
                  <a:schemeClr val="bg1"/>
                </a:solidFill>
              </a:rPr>
              <a:t>	Lateral movement of compression flange or</a:t>
            </a:r>
          </a:p>
          <a:p>
            <a:pPr eaLnBrk="0" hangingPunct="0">
              <a:defRPr/>
            </a:pPr>
            <a:r>
              <a:rPr lang="en-US">
                <a:solidFill>
                  <a:schemeClr val="bg1"/>
                </a:solidFill>
              </a:rPr>
              <a:t>	Twisting in torsion.</a:t>
            </a:r>
          </a:p>
        </p:txBody>
      </p:sp>
      <p:sp>
        <p:nvSpPr>
          <p:cNvPr id="25604" name="Rectangle 140"/>
          <p:cNvSpPr>
            <a:spLocks noChangeArrowheads="1"/>
          </p:cNvSpPr>
          <p:nvPr/>
        </p:nvSpPr>
        <p:spPr bwMode="auto">
          <a:xfrm>
            <a:off x="2962276" y="1973263"/>
            <a:ext cx="6119813" cy="500062"/>
          </a:xfrm>
          <a:prstGeom prst="rect">
            <a:avLst/>
          </a:prstGeom>
          <a:solidFill>
            <a:schemeClr val="folHlink"/>
          </a:solidFill>
          <a:ln w="12700">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5605" name="Rectangle 141"/>
          <p:cNvSpPr>
            <a:spLocks noChangeArrowheads="1"/>
          </p:cNvSpPr>
          <p:nvPr/>
        </p:nvSpPr>
        <p:spPr bwMode="auto">
          <a:xfrm>
            <a:off x="2967038" y="2068513"/>
            <a:ext cx="6115050" cy="309562"/>
          </a:xfrm>
          <a:prstGeom prst="rect">
            <a:avLst/>
          </a:prstGeom>
          <a:solidFill>
            <a:schemeClr val="folHlink"/>
          </a:solidFill>
          <a:ln w="12700">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5606" name="Line 143"/>
          <p:cNvSpPr>
            <a:spLocks noChangeShapeType="1"/>
          </p:cNvSpPr>
          <p:nvPr/>
        </p:nvSpPr>
        <p:spPr bwMode="auto">
          <a:xfrm>
            <a:off x="2809875" y="1582738"/>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07" name="Text Box 145"/>
          <p:cNvSpPr txBox="1">
            <a:spLocks noChangeArrowheads="1"/>
          </p:cNvSpPr>
          <p:nvPr/>
        </p:nvSpPr>
        <p:spPr bwMode="auto">
          <a:xfrm>
            <a:off x="1524001" y="1806575"/>
            <a:ext cx="809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M</a:t>
            </a:r>
            <a:r>
              <a:rPr lang="en-US" altLang="en-US" sz="3600" i="1" baseline="-25000"/>
              <a:t>a</a:t>
            </a:r>
            <a:endParaRPr lang="en-US" altLang="en-US" sz="3600" i="1"/>
          </a:p>
        </p:txBody>
      </p:sp>
      <p:sp>
        <p:nvSpPr>
          <p:cNvPr id="25608" name="Text Box 146"/>
          <p:cNvSpPr txBox="1">
            <a:spLocks noChangeArrowheads="1"/>
          </p:cNvSpPr>
          <p:nvPr/>
        </p:nvSpPr>
        <p:spPr bwMode="auto">
          <a:xfrm>
            <a:off x="2238376" y="1882775"/>
            <a:ext cx="885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V</a:t>
            </a:r>
            <a:r>
              <a:rPr lang="en-US" altLang="en-US" sz="3600" i="1" baseline="-25000"/>
              <a:t>a</a:t>
            </a:r>
            <a:endParaRPr lang="en-US" altLang="en-US" sz="3600" i="1"/>
          </a:p>
        </p:txBody>
      </p:sp>
      <p:sp>
        <p:nvSpPr>
          <p:cNvPr id="25609" name="Line 147"/>
          <p:cNvSpPr>
            <a:spLocks noChangeShapeType="1"/>
          </p:cNvSpPr>
          <p:nvPr/>
        </p:nvSpPr>
        <p:spPr bwMode="auto">
          <a:xfrm flipV="1">
            <a:off x="9272588" y="1706563"/>
            <a:ext cx="0" cy="1143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10" name="AutoShape 151"/>
          <p:cNvSpPr>
            <a:spLocks noChangeArrowheads="1"/>
          </p:cNvSpPr>
          <p:nvPr/>
        </p:nvSpPr>
        <p:spPr bwMode="auto">
          <a:xfrm>
            <a:off x="2813050" y="2484439"/>
            <a:ext cx="304800" cy="447675"/>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5611" name="AutoShape 152"/>
          <p:cNvSpPr>
            <a:spLocks noChangeArrowheads="1"/>
          </p:cNvSpPr>
          <p:nvPr/>
        </p:nvSpPr>
        <p:spPr bwMode="auto">
          <a:xfrm>
            <a:off x="8928100" y="2462214"/>
            <a:ext cx="304800" cy="447675"/>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5612" name="Text Box 154"/>
          <p:cNvSpPr txBox="1">
            <a:spLocks noChangeArrowheads="1"/>
          </p:cNvSpPr>
          <p:nvPr/>
        </p:nvSpPr>
        <p:spPr bwMode="auto">
          <a:xfrm>
            <a:off x="6557964" y="1708151"/>
            <a:ext cx="5032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800" b="1"/>
              <a:t>X</a:t>
            </a:r>
          </a:p>
        </p:txBody>
      </p:sp>
      <p:sp>
        <p:nvSpPr>
          <p:cNvPr id="25613" name="Text Box 155"/>
          <p:cNvSpPr txBox="1">
            <a:spLocks noChangeArrowheads="1"/>
          </p:cNvSpPr>
          <p:nvPr/>
        </p:nvSpPr>
        <p:spPr bwMode="auto">
          <a:xfrm>
            <a:off x="4592639" y="1709738"/>
            <a:ext cx="5032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800" b="1"/>
              <a:t>X</a:t>
            </a:r>
          </a:p>
        </p:txBody>
      </p:sp>
      <p:sp>
        <p:nvSpPr>
          <p:cNvPr id="25614" name="Text Box 156"/>
          <p:cNvSpPr txBox="1">
            <a:spLocks noChangeArrowheads="1"/>
          </p:cNvSpPr>
          <p:nvPr/>
        </p:nvSpPr>
        <p:spPr bwMode="auto">
          <a:xfrm>
            <a:off x="2743200" y="1725613"/>
            <a:ext cx="5032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800" b="1"/>
              <a:t>X</a:t>
            </a:r>
          </a:p>
        </p:txBody>
      </p:sp>
      <p:sp>
        <p:nvSpPr>
          <p:cNvPr id="25615" name="Text Box 157"/>
          <p:cNvSpPr txBox="1">
            <a:spLocks noChangeArrowheads="1"/>
          </p:cNvSpPr>
          <p:nvPr/>
        </p:nvSpPr>
        <p:spPr bwMode="auto">
          <a:xfrm>
            <a:off x="8858250" y="1716088"/>
            <a:ext cx="5032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800" b="1"/>
              <a:t>X</a:t>
            </a:r>
          </a:p>
        </p:txBody>
      </p:sp>
      <p:sp>
        <p:nvSpPr>
          <p:cNvPr id="25616" name="Text Box 161"/>
          <p:cNvSpPr txBox="1">
            <a:spLocks noChangeArrowheads="1"/>
          </p:cNvSpPr>
          <p:nvPr/>
        </p:nvSpPr>
        <p:spPr bwMode="auto">
          <a:xfrm>
            <a:off x="5535614" y="1044575"/>
            <a:ext cx="968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i="1"/>
              <a:t>L</a:t>
            </a:r>
            <a:r>
              <a:rPr lang="en-US" altLang="en-US" i="1" baseline="-25000"/>
              <a:t>b</a:t>
            </a:r>
          </a:p>
        </p:txBody>
      </p:sp>
      <p:sp>
        <p:nvSpPr>
          <p:cNvPr id="25617" name="Text Box 163"/>
          <p:cNvSpPr txBox="1">
            <a:spLocks noChangeArrowheads="1"/>
          </p:cNvSpPr>
          <p:nvPr/>
        </p:nvSpPr>
        <p:spPr bwMode="auto">
          <a:xfrm>
            <a:off x="6929439" y="1122364"/>
            <a:ext cx="343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000"/>
              <a:t>X’s denote lateral brace points.</a:t>
            </a:r>
          </a:p>
        </p:txBody>
      </p:sp>
      <p:sp>
        <p:nvSpPr>
          <p:cNvPr id="25618" name="Circular Arrow 31"/>
          <p:cNvSpPr>
            <a:spLocks/>
          </p:cNvSpPr>
          <p:nvPr/>
        </p:nvSpPr>
        <p:spPr bwMode="auto">
          <a:xfrm rot="5400000" flipV="1">
            <a:off x="2048670" y="1513683"/>
            <a:ext cx="1355725" cy="1290637"/>
          </a:xfrm>
          <a:custGeom>
            <a:avLst/>
            <a:gdLst>
              <a:gd name="T0" fmla="*/ 169497 w 1355665"/>
              <a:gd name="T1" fmla="*/ 391830 h 1462087"/>
              <a:gd name="T2" fmla="*/ 1332835 w 1355665"/>
              <a:gd name="T3" fmla="*/ 302080 h 1462087"/>
              <a:gd name="T4" fmla="*/ 1186472 w 1355665"/>
              <a:gd name="T5" fmla="*/ 391831 h 1462087"/>
              <a:gd name="T6" fmla="*/ 993844 w 1355665"/>
              <a:gd name="T7" fmla="*/ 302079 h 1462087"/>
              <a:gd name="T8" fmla="*/ 5898240 60000 65536"/>
              <a:gd name="T9" fmla="*/ 0 60000 65536"/>
              <a:gd name="T10" fmla="*/ 5898240 60000 65536"/>
              <a:gd name="T11" fmla="*/ 11796480 60000 65536"/>
              <a:gd name="T12" fmla="*/ 258445 w 1355665"/>
              <a:gd name="T13" fmla="*/ 274030 h 1462087"/>
              <a:gd name="T14" fmla="*/ 1097220 w 1355665"/>
              <a:gd name="T15" fmla="*/ 1188057 h 1462087"/>
            </a:gdLst>
            <a:ahLst/>
            <a:cxnLst>
              <a:cxn ang="T8">
                <a:pos x="T0" y="T1"/>
              </a:cxn>
              <a:cxn ang="T9">
                <a:pos x="T2" y="T3"/>
              </a:cxn>
              <a:cxn ang="T10">
                <a:pos x="T4" y="T5"/>
              </a:cxn>
              <a:cxn ang="T11">
                <a:pos x="T6" y="T7"/>
              </a:cxn>
            </a:cxnLst>
            <a:rect l="T12" t="T13" r="T14" b="T15"/>
            <a:pathLst>
              <a:path w="1355665" h="1462087">
                <a:moveTo>
                  <a:pt x="84729" y="731043"/>
                </a:moveTo>
                <a:lnTo>
                  <a:pt x="84729" y="731043"/>
                </a:lnTo>
                <a:cubicBezTo>
                  <a:pt x="84729" y="374094"/>
                  <a:pt x="350270" y="84729"/>
                  <a:pt x="677832" y="84730"/>
                </a:cubicBezTo>
                <a:cubicBezTo>
                  <a:pt x="946213" y="84730"/>
                  <a:pt x="1181150" y="281121"/>
                  <a:pt x="1250683" y="563595"/>
                </a:cubicBezTo>
                <a:lnTo>
                  <a:pt x="1332540" y="563594"/>
                </a:lnTo>
                <a:lnTo>
                  <a:pt x="1186207" y="731045"/>
                </a:lnTo>
                <a:lnTo>
                  <a:pt x="993624" y="563593"/>
                </a:lnTo>
                <a:lnTo>
                  <a:pt x="1074499" y="563594"/>
                </a:lnTo>
                <a:lnTo>
                  <a:pt x="1074498" y="563594"/>
                </a:lnTo>
                <a:cubicBezTo>
                  <a:pt x="1012488" y="377482"/>
                  <a:pt x="854421" y="254187"/>
                  <a:pt x="677832" y="254187"/>
                </a:cubicBezTo>
                <a:cubicBezTo>
                  <a:pt x="443859" y="254186"/>
                  <a:pt x="254187" y="467682"/>
                  <a:pt x="254187" y="731042"/>
                </a:cubicBezTo>
                <a:lnTo>
                  <a:pt x="84729" y="731043"/>
                </a:lnTo>
                <a:close/>
              </a:path>
            </a:pathLst>
          </a:custGeom>
          <a:solidFill>
            <a:schemeClr val="accent1"/>
          </a:solidFill>
          <a:ln w="12700" cap="flat" cmpd="sng" algn="ctr">
            <a:solidFill>
              <a:schemeClr val="tx1"/>
            </a:solidFill>
            <a:prstDash val="solid"/>
            <a:round/>
            <a:headEnd/>
            <a:tailEnd/>
          </a:ln>
        </p:spPr>
        <p:txBody>
          <a:bodyPr anchor="ctr"/>
          <a:lstStyle/>
          <a:p>
            <a:endParaRPr lang="en-US"/>
          </a:p>
        </p:txBody>
      </p:sp>
      <p:sp>
        <p:nvSpPr>
          <p:cNvPr id="33" name="Slide Number Placeholder 3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0076840E-FC45-4D39-92D8-E43A77E6AED4}" type="slidenum">
              <a:rPr lang="en-US" altLang="en-US" sz="1200">
                <a:solidFill>
                  <a:srgbClr val="BCBCBC"/>
                </a:solidFill>
              </a:rPr>
              <a:pPr eaLnBrk="1" hangingPunct="1"/>
              <a:t>23</a:t>
            </a:fld>
            <a:endParaRPr lang="en-US" altLang="en-US" sz="1200">
              <a:solidFill>
                <a:srgbClr val="BCBCBC"/>
              </a:solidFill>
            </a:endParaRPr>
          </a:p>
        </p:txBody>
      </p:sp>
      <p:sp>
        <p:nvSpPr>
          <p:cNvPr id="34" name="Footer Placeholder 33"/>
          <p:cNvSpPr>
            <a:spLocks noGrp="1"/>
          </p:cNvSpPr>
          <p:nvPr>
            <p:ph type="ftr" sz="quarter" idx="10"/>
          </p:nvPr>
        </p:nvSpPr>
        <p:spPr/>
        <p:txBody>
          <a:bodyPr/>
          <a:lstStyle/>
          <a:p>
            <a:pPr>
              <a:defRPr/>
            </a:pPr>
            <a:r>
              <a:rPr lang="en-US"/>
              <a:t>Beam Theory</a:t>
            </a:r>
            <a:endParaRPr lang="en-US" dirty="0"/>
          </a:p>
        </p:txBody>
      </p:sp>
      <p:sp>
        <p:nvSpPr>
          <p:cNvPr id="25621" name="Circular Arrow 17"/>
          <p:cNvSpPr>
            <a:spLocks/>
          </p:cNvSpPr>
          <p:nvPr/>
        </p:nvSpPr>
        <p:spPr bwMode="auto">
          <a:xfrm rot="5400000">
            <a:off x="8719345" y="1564483"/>
            <a:ext cx="1355725" cy="1290637"/>
          </a:xfrm>
          <a:custGeom>
            <a:avLst/>
            <a:gdLst>
              <a:gd name="T0" fmla="*/ 169466 w 1355725"/>
              <a:gd name="T1" fmla="*/ 391830 h 1462087"/>
              <a:gd name="T2" fmla="*/ 1332596 w 1355725"/>
              <a:gd name="T3" fmla="*/ 302075 h 1462087"/>
              <a:gd name="T4" fmla="*/ 1186259 w 1355725"/>
              <a:gd name="T5" fmla="*/ 391831 h 1462087"/>
              <a:gd name="T6" fmla="*/ 993665 w 1355725"/>
              <a:gd name="T7" fmla="*/ 302075 h 1462087"/>
              <a:gd name="T8" fmla="*/ 5898240 60000 65536"/>
              <a:gd name="T9" fmla="*/ 0 60000 65536"/>
              <a:gd name="T10" fmla="*/ 5898240 60000 65536"/>
              <a:gd name="T11" fmla="*/ 11796480 60000 65536"/>
              <a:gd name="T12" fmla="*/ 258457 w 1355725"/>
              <a:gd name="T13" fmla="*/ 274033 h 1462087"/>
              <a:gd name="T14" fmla="*/ 1097268 w 1355725"/>
              <a:gd name="T15" fmla="*/ 1188054 h 1462087"/>
            </a:gdLst>
            <a:ahLst/>
            <a:cxnLst>
              <a:cxn ang="T8">
                <a:pos x="T0" y="T1"/>
              </a:cxn>
              <a:cxn ang="T9">
                <a:pos x="T2" y="T3"/>
              </a:cxn>
              <a:cxn ang="T10">
                <a:pos x="T4" y="T5"/>
              </a:cxn>
              <a:cxn ang="T11">
                <a:pos x="T6" y="T7"/>
              </a:cxn>
            </a:cxnLst>
            <a:rect l="T12" t="T13" r="T14" b="T15"/>
            <a:pathLst>
              <a:path w="1355725" h="1462087">
                <a:moveTo>
                  <a:pt x="84733" y="731043"/>
                </a:moveTo>
                <a:lnTo>
                  <a:pt x="84733" y="731043"/>
                </a:lnTo>
                <a:cubicBezTo>
                  <a:pt x="84733" y="374095"/>
                  <a:pt x="350286" y="84732"/>
                  <a:pt x="677863" y="84733"/>
                </a:cubicBezTo>
                <a:cubicBezTo>
                  <a:pt x="946254" y="84733"/>
                  <a:pt x="1181200" y="281119"/>
                  <a:pt x="1250738" y="563589"/>
                </a:cubicBezTo>
                <a:lnTo>
                  <a:pt x="1332596" y="563587"/>
                </a:lnTo>
                <a:lnTo>
                  <a:pt x="1186259" y="731045"/>
                </a:lnTo>
                <a:lnTo>
                  <a:pt x="993665" y="563587"/>
                </a:lnTo>
                <a:lnTo>
                  <a:pt x="1074543" y="563587"/>
                </a:lnTo>
                <a:lnTo>
                  <a:pt x="1074542" y="563587"/>
                </a:lnTo>
                <a:cubicBezTo>
                  <a:pt x="1012527" y="377485"/>
                  <a:pt x="854455" y="254198"/>
                  <a:pt x="677862" y="254198"/>
                </a:cubicBezTo>
                <a:cubicBezTo>
                  <a:pt x="443879" y="254197"/>
                  <a:pt x="254198" y="467688"/>
                  <a:pt x="254198" y="731042"/>
                </a:cubicBezTo>
                <a:lnTo>
                  <a:pt x="84733" y="731043"/>
                </a:lnTo>
                <a:close/>
              </a:path>
            </a:pathLst>
          </a:custGeom>
          <a:solidFill>
            <a:schemeClr val="accent1"/>
          </a:solidFill>
          <a:ln w="12700" cap="flat" cmpd="sng" algn="ctr">
            <a:solidFill>
              <a:schemeClr val="tx1"/>
            </a:solidFill>
            <a:prstDash val="solid"/>
            <a:round/>
            <a:headEnd/>
            <a:tailEnd/>
          </a:ln>
        </p:spPr>
        <p:txBody>
          <a:bodyPr anchor="ctr"/>
          <a:lstStyle/>
          <a:p>
            <a:endParaRPr lang="en-US"/>
          </a:p>
        </p:txBody>
      </p:sp>
      <p:sp>
        <p:nvSpPr>
          <p:cNvPr id="25622" name="Line 36"/>
          <p:cNvSpPr>
            <a:spLocks noChangeShapeType="1"/>
          </p:cNvSpPr>
          <p:nvPr/>
        </p:nvSpPr>
        <p:spPr bwMode="auto">
          <a:xfrm flipV="1">
            <a:off x="4829175" y="1304925"/>
            <a:ext cx="0" cy="552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3" name="Line 37"/>
          <p:cNvSpPr>
            <a:spLocks noChangeShapeType="1"/>
          </p:cNvSpPr>
          <p:nvPr/>
        </p:nvSpPr>
        <p:spPr bwMode="auto">
          <a:xfrm flipV="1">
            <a:off x="6781800" y="1285875"/>
            <a:ext cx="0" cy="552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4" name="Line 38"/>
          <p:cNvSpPr>
            <a:spLocks noChangeShapeType="1"/>
          </p:cNvSpPr>
          <p:nvPr/>
        </p:nvSpPr>
        <p:spPr bwMode="auto">
          <a:xfrm>
            <a:off x="4819650" y="1657350"/>
            <a:ext cx="1962150" cy="0"/>
          </a:xfrm>
          <a:prstGeom prst="line">
            <a:avLst/>
          </a:prstGeom>
          <a:noFill/>
          <a:ln w="19050">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5625" name="TextBox 28"/>
          <p:cNvSpPr txBox="1">
            <a:spLocks noChangeArrowheads="1"/>
          </p:cNvSpPr>
          <p:nvPr/>
        </p:nvSpPr>
        <p:spPr bwMode="auto">
          <a:xfrm>
            <a:off x="3013075" y="2851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Lateral Torsional Buckling</a:t>
            </a:r>
          </a:p>
        </p:txBody>
      </p:sp>
      <p:sp>
        <p:nvSpPr>
          <p:cNvPr id="25626" name="Text Box 145"/>
          <p:cNvSpPr txBox="1">
            <a:spLocks noChangeArrowheads="1"/>
          </p:cNvSpPr>
          <p:nvPr/>
        </p:nvSpPr>
        <p:spPr bwMode="auto">
          <a:xfrm>
            <a:off x="9858376" y="1939925"/>
            <a:ext cx="809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M</a:t>
            </a:r>
            <a:r>
              <a:rPr lang="en-US" altLang="en-US" sz="3600" i="1" baseline="-25000"/>
              <a:t>b</a:t>
            </a:r>
            <a:endParaRPr lang="en-US" altLang="en-US" sz="3600" i="1"/>
          </a:p>
        </p:txBody>
      </p:sp>
      <p:sp>
        <p:nvSpPr>
          <p:cNvPr id="25627" name="Text Box 146"/>
          <p:cNvSpPr txBox="1">
            <a:spLocks noChangeArrowheads="1"/>
          </p:cNvSpPr>
          <p:nvPr/>
        </p:nvSpPr>
        <p:spPr bwMode="auto">
          <a:xfrm>
            <a:off x="9201151" y="1892300"/>
            <a:ext cx="885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i="1"/>
              <a:t>V</a:t>
            </a:r>
            <a:r>
              <a:rPr lang="en-US" altLang="en-US" sz="3600" i="1" baseline="-25000"/>
              <a:t>b</a:t>
            </a:r>
            <a:endParaRPr lang="en-US" altLang="en-US" sz="3600" i="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8"/>
          <p:cNvSpPr txBox="1">
            <a:spLocks noChangeArrowheads="1"/>
          </p:cNvSpPr>
          <p:nvPr/>
        </p:nvSpPr>
        <p:spPr bwMode="auto">
          <a:xfrm>
            <a:off x="1970088" y="1309689"/>
            <a:ext cx="8140700" cy="2308225"/>
          </a:xfrm>
          <a:prstGeom prst="rect">
            <a:avLst/>
          </a:prstGeom>
          <a:solidFill>
            <a:schemeClr val="tx1"/>
          </a:solidFill>
          <a:ln w="38100">
            <a:solidFill>
              <a:schemeClr val="bg1"/>
            </a:solidFill>
            <a:bevel/>
            <a:headEnd/>
            <a:tailEnd/>
          </a:ln>
        </p:spPr>
        <p:txBody>
          <a:bodyPr anchor="ctr" anchorCtr="1">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sz="3600">
              <a:solidFill>
                <a:srgbClr val="FF0000"/>
              </a:solidFill>
            </a:endParaRPr>
          </a:p>
          <a:p>
            <a:r>
              <a:rPr lang="en-US" altLang="en-US" sz="3600">
                <a:solidFill>
                  <a:srgbClr val="FF0000"/>
                </a:solidFill>
              </a:rPr>
              <a:t>Handout on Lateral Bracing</a:t>
            </a:r>
          </a:p>
          <a:p>
            <a:r>
              <a:rPr lang="en-US" altLang="en-US" sz="3600">
                <a:solidFill>
                  <a:srgbClr val="FF0000"/>
                </a:solidFill>
              </a:rPr>
              <a:t>Lateralbeambracing.pdf</a:t>
            </a:r>
          </a:p>
          <a:p>
            <a:endParaRPr lang="en-US" altLang="en-US" sz="3600">
              <a:solidFill>
                <a:srgbClr val="FF0000"/>
              </a:solidFill>
            </a:endParaRPr>
          </a:p>
        </p:txBody>
      </p:sp>
      <p:grpSp>
        <p:nvGrpSpPr>
          <p:cNvPr id="26627" name="Group 2"/>
          <p:cNvGrpSpPr>
            <a:grpSpLocks/>
          </p:cNvGrpSpPr>
          <p:nvPr/>
        </p:nvGrpSpPr>
        <p:grpSpPr bwMode="auto">
          <a:xfrm>
            <a:off x="6940550" y="3505200"/>
            <a:ext cx="3727450" cy="3352800"/>
            <a:chOff x="762000" y="217371"/>
            <a:chExt cx="8077199" cy="6412029"/>
          </a:xfrm>
        </p:grpSpPr>
        <p:sp>
          <p:nvSpPr>
            <p:cNvPr id="26630"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26631" name="Picture 4"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62229DC9-8677-48A2-AA1B-8EE1492D2050}" type="slidenum">
              <a:rPr lang="en-US" altLang="en-US" sz="1200">
                <a:solidFill>
                  <a:srgbClr val="BCBCBC"/>
                </a:solidFill>
              </a:rPr>
              <a:pPr eaLnBrk="1" hangingPunct="1"/>
              <a:t>24</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84388" y="1166813"/>
            <a:ext cx="8140700" cy="887412"/>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2800" b="1">
                <a:solidFill>
                  <a:schemeClr val="bg1"/>
                </a:solidFill>
              </a:rPr>
              <a:t>FACTORS IN LTB STRENGTH</a:t>
            </a:r>
          </a:p>
        </p:txBody>
      </p:sp>
      <p:sp>
        <p:nvSpPr>
          <p:cNvPr id="3" name="TextBox 2"/>
          <p:cNvSpPr txBox="1"/>
          <p:nvPr/>
        </p:nvSpPr>
        <p:spPr>
          <a:xfrm>
            <a:off x="2098675" y="2388543"/>
            <a:ext cx="8140700" cy="461665"/>
          </a:xfrm>
          <a:prstGeom prst="rect">
            <a:avLst/>
          </a:prstGeom>
          <a:solidFill>
            <a:schemeClr val="tx1">
              <a:lumMod val="95000"/>
              <a:alpha val="62000"/>
            </a:schemeClr>
          </a:solidFill>
          <a:ln w="38100" cap="flat">
            <a:solidFill>
              <a:schemeClr val="bg1"/>
            </a:solidFill>
            <a:bevel/>
          </a:ln>
        </p:spPr>
        <p:txBody>
          <a:bodyPr anchor="ctr">
            <a:spAutoFit/>
          </a:bodyPr>
          <a:lstStyle/>
          <a:p>
            <a:pPr lvl="1">
              <a:defRPr/>
            </a:pPr>
            <a:r>
              <a:rPr lang="en-US" i="1">
                <a:solidFill>
                  <a:schemeClr val="bg1"/>
                </a:solidFill>
              </a:rPr>
              <a:t>L</a:t>
            </a:r>
            <a:r>
              <a:rPr lang="en-US" i="1" baseline="-25000">
                <a:solidFill>
                  <a:schemeClr val="bg1"/>
                </a:solidFill>
              </a:rPr>
              <a:t>b</a:t>
            </a:r>
            <a:r>
              <a:rPr lang="en-US">
                <a:solidFill>
                  <a:schemeClr val="bg1"/>
                </a:solidFill>
              </a:rPr>
              <a:t> - the length between beam lateral bracing points.	</a:t>
            </a:r>
          </a:p>
        </p:txBody>
      </p:sp>
      <p:sp>
        <p:nvSpPr>
          <p:cNvPr id="4" name="TextBox 3"/>
          <p:cNvSpPr txBox="1"/>
          <p:nvPr/>
        </p:nvSpPr>
        <p:spPr>
          <a:xfrm>
            <a:off x="2103438" y="3171826"/>
            <a:ext cx="8140700" cy="860425"/>
          </a:xfrm>
          <a:prstGeom prst="rect">
            <a:avLst/>
          </a:prstGeom>
          <a:solidFill>
            <a:schemeClr val="tx1">
              <a:lumMod val="95000"/>
              <a:alpha val="62000"/>
            </a:schemeClr>
          </a:solidFill>
          <a:ln w="38100" cap="flat">
            <a:solidFill>
              <a:schemeClr val="bg1"/>
            </a:solidFill>
            <a:bevel/>
          </a:ln>
        </p:spPr>
        <p:txBody>
          <a:bodyPr anchor="ctr">
            <a:spAutoFit/>
          </a:bodyPr>
          <a:lstStyle/>
          <a:p>
            <a:pPr lvl="1">
              <a:tabLst>
                <a:tab pos="1028700" algn="l"/>
              </a:tabLst>
              <a:defRPr/>
            </a:pPr>
            <a:r>
              <a:rPr lang="en-US" i="1">
                <a:solidFill>
                  <a:schemeClr val="bg1"/>
                </a:solidFill>
              </a:rPr>
              <a:t>C</a:t>
            </a:r>
            <a:r>
              <a:rPr lang="en-US" i="1" baseline="-25000">
                <a:solidFill>
                  <a:schemeClr val="bg1"/>
                </a:solidFill>
              </a:rPr>
              <a:t>b</a:t>
            </a:r>
            <a:r>
              <a:rPr lang="en-US">
                <a:solidFill>
                  <a:schemeClr val="bg1"/>
                </a:solidFill>
              </a:rPr>
              <a:t> -	measure of how much of flange is at full compression 	within </a:t>
            </a:r>
            <a:r>
              <a:rPr lang="en-US" i="1">
                <a:solidFill>
                  <a:schemeClr val="bg1"/>
                </a:solidFill>
              </a:rPr>
              <a:t>L</a:t>
            </a:r>
            <a:r>
              <a:rPr lang="en-US" i="1" baseline="-25000">
                <a:solidFill>
                  <a:schemeClr val="bg1"/>
                </a:solidFill>
              </a:rPr>
              <a:t>b</a:t>
            </a:r>
            <a:r>
              <a:rPr lang="en-US" i="1">
                <a:solidFill>
                  <a:schemeClr val="bg1"/>
                </a:solidFill>
              </a:rPr>
              <a:t>.</a:t>
            </a:r>
          </a:p>
        </p:txBody>
      </p:sp>
      <p:sp>
        <p:nvSpPr>
          <p:cNvPr id="5" name="TextBox 4"/>
          <p:cNvSpPr txBox="1"/>
          <p:nvPr/>
        </p:nvSpPr>
        <p:spPr>
          <a:xfrm>
            <a:off x="2106613" y="4369743"/>
            <a:ext cx="8140700" cy="461665"/>
          </a:xfrm>
          <a:prstGeom prst="rect">
            <a:avLst/>
          </a:prstGeom>
          <a:solidFill>
            <a:schemeClr val="tx1">
              <a:lumMod val="95000"/>
              <a:alpha val="62000"/>
            </a:schemeClr>
          </a:solidFill>
          <a:ln w="38100" cap="flat">
            <a:solidFill>
              <a:schemeClr val="bg1"/>
            </a:solidFill>
            <a:bevel/>
          </a:ln>
        </p:spPr>
        <p:txBody>
          <a:bodyPr anchor="ctr">
            <a:spAutoFit/>
          </a:bodyPr>
          <a:lstStyle/>
          <a:p>
            <a:pPr lvl="1">
              <a:defRPr/>
            </a:pPr>
            <a:r>
              <a:rPr lang="en-US" i="1">
                <a:solidFill>
                  <a:schemeClr val="bg1"/>
                </a:solidFill>
              </a:rPr>
              <a:t>F</a:t>
            </a:r>
            <a:r>
              <a:rPr lang="en-US" i="1" baseline="-25000">
                <a:solidFill>
                  <a:schemeClr val="bg1"/>
                </a:solidFill>
              </a:rPr>
              <a:t>y</a:t>
            </a:r>
            <a:r>
              <a:rPr lang="en-US">
                <a:solidFill>
                  <a:schemeClr val="bg1"/>
                </a:solidFill>
              </a:rPr>
              <a:t> and residual stresses (1</a:t>
            </a:r>
            <a:r>
              <a:rPr lang="en-US" baseline="30000">
                <a:solidFill>
                  <a:schemeClr val="bg1"/>
                </a:solidFill>
              </a:rPr>
              <a:t>st</a:t>
            </a:r>
            <a:r>
              <a:rPr lang="en-US">
                <a:solidFill>
                  <a:schemeClr val="bg1"/>
                </a:solidFill>
              </a:rPr>
              <a:t> yield).</a:t>
            </a:r>
          </a:p>
        </p:txBody>
      </p:sp>
      <p:sp>
        <p:nvSpPr>
          <p:cNvPr id="27654" name="TextBox 5"/>
          <p:cNvSpPr txBox="1">
            <a:spLocks noChangeArrowheads="1"/>
          </p:cNvSpPr>
          <p:nvPr/>
        </p:nvSpPr>
        <p:spPr bwMode="auto">
          <a:xfrm>
            <a:off x="2098675" y="5141914"/>
            <a:ext cx="8140700" cy="547687"/>
          </a:xfrm>
          <a:prstGeom prst="rect">
            <a:avLst/>
          </a:prstGeom>
          <a:solidFill>
            <a:srgbClr val="F2F2F2">
              <a:alpha val="61960"/>
            </a:srgbClr>
          </a:solidFill>
          <a:ln w="38100">
            <a:solidFill>
              <a:schemeClr val="bg1"/>
            </a:solidFill>
            <a:bevel/>
            <a:headEnd/>
            <a:tailEnd/>
          </a:ln>
        </p:spPr>
        <p:txBody>
          <a:bodyPr anchor="ctr"/>
          <a:lstStyle>
            <a:lvl1pPr marL="342900" indent="-342900" eaLnBrk="0" hangingPunct="0">
              <a:defRPr sz="2400">
                <a:solidFill>
                  <a:schemeClr val="tx1"/>
                </a:solidFill>
                <a:latin typeface="Times New Roman" panose="02020603050405020304" pitchFamily="18" charset="0"/>
                <a:cs typeface="Arial" panose="020B0604020202020204" pitchFamily="34" charset="0"/>
              </a:defRPr>
            </a:lvl1pPr>
            <a:lvl2pPr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lvl="1" eaLnBrk="1" hangingPunct="1"/>
            <a:r>
              <a:rPr lang="en-US" altLang="en-US">
                <a:solidFill>
                  <a:schemeClr val="bg1"/>
                </a:solidFill>
              </a:rPr>
              <a:t>Beam section properties - </a:t>
            </a:r>
            <a:r>
              <a:rPr lang="en-US" altLang="en-US" i="1">
                <a:solidFill>
                  <a:schemeClr val="bg1"/>
                </a:solidFill>
              </a:rPr>
              <a:t>J</a:t>
            </a:r>
            <a:r>
              <a:rPr lang="en-US" altLang="en-US">
                <a:solidFill>
                  <a:schemeClr val="bg1"/>
                </a:solidFill>
              </a:rPr>
              <a:t>, </a:t>
            </a:r>
            <a:r>
              <a:rPr lang="en-US" altLang="en-US" i="1">
                <a:solidFill>
                  <a:schemeClr val="bg1"/>
                </a:solidFill>
              </a:rPr>
              <a:t>C</a:t>
            </a:r>
            <a:r>
              <a:rPr lang="en-US" altLang="en-US" i="1" baseline="-25000">
                <a:solidFill>
                  <a:schemeClr val="bg1"/>
                </a:solidFill>
              </a:rPr>
              <a:t>w</a:t>
            </a:r>
            <a:r>
              <a:rPr lang="en-US" altLang="en-US">
                <a:solidFill>
                  <a:schemeClr val="bg1"/>
                </a:solidFill>
              </a:rPr>
              <a:t>, </a:t>
            </a:r>
            <a:r>
              <a:rPr lang="en-US" altLang="en-US" i="1">
                <a:solidFill>
                  <a:schemeClr val="bg1"/>
                </a:solidFill>
              </a:rPr>
              <a:t>r</a:t>
            </a:r>
            <a:r>
              <a:rPr lang="en-US" altLang="en-US" i="1" baseline="-25000">
                <a:solidFill>
                  <a:schemeClr val="bg1"/>
                </a:solidFill>
              </a:rPr>
              <a:t>y</a:t>
            </a:r>
            <a:r>
              <a:rPr lang="en-US" altLang="en-US">
                <a:solidFill>
                  <a:schemeClr val="bg1"/>
                </a:solidFill>
              </a:rPr>
              <a:t>, </a:t>
            </a:r>
            <a:r>
              <a:rPr lang="en-US" altLang="en-US" i="1">
                <a:solidFill>
                  <a:schemeClr val="bg1"/>
                </a:solidFill>
              </a:rPr>
              <a:t>S</a:t>
            </a:r>
            <a:r>
              <a:rPr lang="en-US" altLang="en-US" i="1" baseline="-25000">
                <a:solidFill>
                  <a:schemeClr val="bg1"/>
                </a:solidFill>
              </a:rPr>
              <a:t>x</a:t>
            </a:r>
            <a:r>
              <a:rPr lang="en-US" altLang="en-US">
                <a:solidFill>
                  <a:schemeClr val="bg1"/>
                </a:solidFill>
              </a:rPr>
              <a:t>, and </a:t>
            </a:r>
            <a:r>
              <a:rPr lang="en-US" altLang="en-US" i="1">
                <a:solidFill>
                  <a:schemeClr val="bg1"/>
                </a:solidFill>
              </a:rPr>
              <a:t>Z</a:t>
            </a:r>
            <a:r>
              <a:rPr lang="en-US" altLang="en-US" i="1" baseline="-25000">
                <a:solidFill>
                  <a:schemeClr val="bg1"/>
                </a:solidFill>
              </a:rPr>
              <a:t>x</a:t>
            </a:r>
            <a:r>
              <a:rPr lang="en-US" altLang="en-US" i="1">
                <a:solidFill>
                  <a:schemeClr val="bg1"/>
                </a:solidFill>
              </a:rPr>
              <a:t>.</a:t>
            </a:r>
            <a:r>
              <a:rPr lang="en-US" altLang="en-US">
                <a:solidFill>
                  <a:schemeClr val="bg1"/>
                </a:solidFill>
              </a:rPr>
              <a:t>	</a:t>
            </a:r>
          </a:p>
        </p:txBody>
      </p:sp>
      <p:sp>
        <p:nvSpPr>
          <p:cNvPr id="7" name="Slide Number Placeholder 6"/>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CAF7D5F6-AC82-4305-B8FF-FE89159BC83C}" type="slidenum">
              <a:rPr lang="en-US" altLang="en-US" sz="1200">
                <a:solidFill>
                  <a:srgbClr val="BCBCBC"/>
                </a:solidFill>
              </a:rPr>
              <a:pPr eaLnBrk="1" hangingPunct="1"/>
              <a:t>25</a:t>
            </a:fld>
            <a:endParaRPr lang="en-US" altLang="en-US" sz="1200">
              <a:solidFill>
                <a:srgbClr val="BCBCBC"/>
              </a:solidFill>
            </a:endParaRPr>
          </a:p>
        </p:txBody>
      </p:sp>
      <p:sp>
        <p:nvSpPr>
          <p:cNvPr id="8" name="Footer Placeholder 7"/>
          <p:cNvSpPr>
            <a:spLocks noGrp="1"/>
          </p:cNvSpPr>
          <p:nvPr>
            <p:ph type="ftr" sz="quarter" idx="10"/>
          </p:nvPr>
        </p:nvSpPr>
        <p:spPr/>
        <p:txBody>
          <a:bodyPr/>
          <a:lstStyle/>
          <a:p>
            <a:pPr>
              <a:defRPr/>
            </a:pPr>
            <a:r>
              <a:rPr lang="en-US"/>
              <a:t>Beam Theory</a:t>
            </a:r>
            <a:endParaRPr lang="en-US" dirty="0"/>
          </a:p>
        </p:txBody>
      </p:sp>
      <p:sp>
        <p:nvSpPr>
          <p:cNvPr id="27657" name="TextBox 28"/>
          <p:cNvSpPr txBox="1">
            <a:spLocks noChangeArrowheads="1"/>
          </p:cNvSpPr>
          <p:nvPr/>
        </p:nvSpPr>
        <p:spPr bwMode="auto">
          <a:xfrm>
            <a:off x="3013075" y="2851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Lateral Torsional Buckling</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292350" y="1169989"/>
            <a:ext cx="81407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a:solidFill>
                  <a:schemeClr val="bg1"/>
                </a:solidFill>
              </a:rPr>
              <a:t>The following sections have inherent restraint against LTB </a:t>
            </a:r>
          </a:p>
          <a:p>
            <a:pPr>
              <a:defRPr/>
            </a:pPr>
            <a:r>
              <a:rPr lang="en-US">
                <a:solidFill>
                  <a:schemeClr val="bg1"/>
                </a:solidFill>
              </a:rPr>
              <a:t>for typical shapes and sizes.</a:t>
            </a:r>
          </a:p>
        </p:txBody>
      </p:sp>
      <p:sp>
        <p:nvSpPr>
          <p:cNvPr id="3" name="TextBox 2"/>
          <p:cNvSpPr txBox="1"/>
          <p:nvPr/>
        </p:nvSpPr>
        <p:spPr>
          <a:xfrm>
            <a:off x="3394076" y="2246313"/>
            <a:ext cx="5514975"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a:defRPr/>
            </a:pPr>
            <a:r>
              <a:rPr lang="en-US" dirty="0">
                <a:solidFill>
                  <a:schemeClr val="bg1"/>
                </a:solidFill>
              </a:rPr>
              <a:t>W shape bent about its minor axis.</a:t>
            </a:r>
          </a:p>
          <a:p>
            <a:pPr lvl="1">
              <a:defRPr/>
            </a:pPr>
            <a:r>
              <a:rPr lang="en-US" dirty="0">
                <a:solidFill>
                  <a:schemeClr val="bg1"/>
                </a:solidFill>
              </a:rPr>
              <a:t>Box section about either axis.</a:t>
            </a:r>
          </a:p>
          <a:p>
            <a:pPr lvl="1">
              <a:defRPr/>
            </a:pPr>
            <a:r>
              <a:rPr lang="en-US" dirty="0">
                <a:solidFill>
                  <a:schemeClr val="bg1"/>
                </a:solidFill>
              </a:rPr>
              <a:t>HSS section about any axis.</a:t>
            </a:r>
          </a:p>
        </p:txBody>
      </p:sp>
      <p:sp>
        <p:nvSpPr>
          <p:cNvPr id="4" name="TextBox 3"/>
          <p:cNvSpPr txBox="1"/>
          <p:nvPr/>
        </p:nvSpPr>
        <p:spPr>
          <a:xfrm>
            <a:off x="2306638" y="3768726"/>
            <a:ext cx="8140700" cy="460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dirty="0">
                <a:solidFill>
                  <a:schemeClr val="bg1"/>
                </a:solidFill>
              </a:rPr>
              <a:t>For these cases LTB typically does not occur.</a:t>
            </a:r>
          </a:p>
        </p:txBody>
      </p:sp>
      <p:sp>
        <p:nvSpPr>
          <p:cNvPr id="5" name="Slide Number Placeholder 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D9CB3A6-CA6D-4DDD-8631-D043FB17D918}" type="slidenum">
              <a:rPr lang="en-US" altLang="en-US" sz="1200">
                <a:solidFill>
                  <a:srgbClr val="BCBCBC"/>
                </a:solidFill>
              </a:rPr>
              <a:pPr eaLnBrk="1" hangingPunct="1"/>
              <a:t>26</a:t>
            </a:fld>
            <a:endParaRPr lang="en-US" altLang="en-US" sz="1200">
              <a:solidFill>
                <a:srgbClr val="BCBCBC"/>
              </a:solidFill>
            </a:endParaRPr>
          </a:p>
        </p:txBody>
      </p:sp>
      <p:sp>
        <p:nvSpPr>
          <p:cNvPr id="6" name="Footer Placeholder 5"/>
          <p:cNvSpPr>
            <a:spLocks noGrp="1"/>
          </p:cNvSpPr>
          <p:nvPr>
            <p:ph type="ftr" sz="quarter" idx="10"/>
          </p:nvPr>
        </p:nvSpPr>
        <p:spPr/>
        <p:txBody>
          <a:bodyPr/>
          <a:lstStyle/>
          <a:p>
            <a:pPr>
              <a:defRPr/>
            </a:pPr>
            <a:r>
              <a:rPr lang="en-US"/>
              <a:t>Beam Theory</a:t>
            </a:r>
            <a:endParaRPr lang="en-US" dirty="0"/>
          </a:p>
        </p:txBody>
      </p:sp>
      <p:sp>
        <p:nvSpPr>
          <p:cNvPr id="28679" name="TextBox 28"/>
          <p:cNvSpPr txBox="1">
            <a:spLocks noChangeArrowheads="1"/>
          </p:cNvSpPr>
          <p:nvPr/>
        </p:nvSpPr>
        <p:spPr bwMode="auto">
          <a:xfrm>
            <a:off x="3013075" y="2851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Lateral Torsional Buckling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Local Buckling</a:t>
            </a:r>
            <a:endParaRPr lang="en-US" b="1">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A7F294B-BE99-4F4C-AADF-B7523D30A811}" type="slidenum">
              <a:rPr lang="en-US" altLang="en-US" sz="1200">
                <a:solidFill>
                  <a:srgbClr val="BCBCBC"/>
                </a:solidFill>
              </a:rPr>
              <a:pPr eaLnBrk="1" hangingPunct="1"/>
              <a:t>27</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606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 name="TextBox 2"/>
          <p:cNvSpPr txBox="1"/>
          <p:nvPr/>
        </p:nvSpPr>
        <p:spPr>
          <a:xfrm>
            <a:off x="3033714" y="2383781"/>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Flange is restrained by the web at one edge.</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cxnSp>
        <p:nvCxnSpPr>
          <p:cNvPr id="31" name="Straight Connector 30"/>
          <p:cNvCxnSpPr/>
          <p:nvPr/>
        </p:nvCxnSpPr>
        <p:spPr>
          <a:xfrm rot="16200000" flipH="1">
            <a:off x="9025732" y="3747295"/>
            <a:ext cx="527050" cy="14287"/>
          </a:xfrm>
          <a:prstGeom prst="line">
            <a:avLst/>
          </a:prstGeom>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0729"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Slide Number Placeholder 51"/>
          <p:cNvSpPr txBox="1">
            <a:spLocks noGrp="1"/>
          </p:cNvSpPr>
          <p:nvPr/>
        </p:nvSpPr>
        <p:spPr>
          <a:xfrm>
            <a:off x="10815108" y="641667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34DB90E6-F3CC-444E-8A1F-6C0BB426B548}" type="slidenum">
              <a:rPr lang="en-US" altLang="en-US" sz="1200">
                <a:solidFill>
                  <a:srgbClr val="BCBCBC"/>
                </a:solidFill>
              </a:rPr>
              <a:pPr algn="r" eaLnBrk="1" hangingPunct="1"/>
              <a:t>28</a:t>
            </a:fld>
            <a:endParaRPr lang="en-US" altLang="en-US" sz="1200" dirty="0">
              <a:solidFill>
                <a:srgbClr val="BCBCBC"/>
              </a:solidFill>
            </a:endParaRPr>
          </a:p>
        </p:txBody>
      </p:sp>
      <p:sp>
        <p:nvSpPr>
          <p:cNvPr id="30732" name="Rectangle 56"/>
          <p:cNvSpPr>
            <a:spLocks noChangeArrowheads="1"/>
          </p:cNvSpPr>
          <p:nvPr/>
        </p:nvSpPr>
        <p:spPr bwMode="auto">
          <a:xfrm>
            <a:off x="6958013" y="3562350"/>
            <a:ext cx="2362200" cy="514350"/>
          </a:xfrm>
          <a:prstGeom prst="rect">
            <a:avLst/>
          </a:prstGeom>
          <a:solidFill>
            <a:srgbClr val="D34817">
              <a:alpha val="50195"/>
            </a:srgbClr>
          </a:solidFill>
          <a:ln w="28575" algn="ctr">
            <a:solidFill>
              <a:srgbClr val="9B320E"/>
            </a:solidFill>
            <a:prstDash val="dash"/>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sz="1400">
              <a:latin typeface="Tahoma" panose="020B0604030504040204" pitchFamily="34" charset="0"/>
            </a:endParaRPr>
          </a:p>
        </p:txBody>
      </p:sp>
      <p:sp>
        <p:nvSpPr>
          <p:cNvPr id="89" name="Freeform 88"/>
          <p:cNvSpPr/>
          <p:nvPr/>
        </p:nvSpPr>
        <p:spPr>
          <a:xfrm>
            <a:off x="7450138" y="3578225"/>
            <a:ext cx="1873250" cy="1519238"/>
          </a:xfrm>
          <a:custGeom>
            <a:avLst/>
            <a:gdLst>
              <a:gd name="connsiteX0" fmla="*/ 0 w 1884219"/>
              <a:gd name="connsiteY0" fmla="*/ 1108363 h 1648691"/>
              <a:gd name="connsiteX1" fmla="*/ 1870364 w 1884219"/>
              <a:gd name="connsiteY1" fmla="*/ 0 h 1648691"/>
              <a:gd name="connsiteX2" fmla="*/ 1884219 w 1884219"/>
              <a:gd name="connsiteY2" fmla="*/ 526472 h 1648691"/>
              <a:gd name="connsiteX3" fmla="*/ 0 w 1884219"/>
              <a:gd name="connsiteY3" fmla="*/ 1648691 h 1648691"/>
              <a:gd name="connsiteX4" fmla="*/ 0 w 1884219"/>
              <a:gd name="connsiteY4" fmla="*/ 1108363 h 1648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219" h="1648691">
                <a:moveTo>
                  <a:pt x="0" y="1108363"/>
                </a:moveTo>
                <a:lnTo>
                  <a:pt x="1870364" y="0"/>
                </a:lnTo>
                <a:lnTo>
                  <a:pt x="1884219" y="526472"/>
                </a:lnTo>
                <a:lnTo>
                  <a:pt x="0" y="1648691"/>
                </a:lnTo>
                <a:lnTo>
                  <a:pt x="0" y="1108363"/>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34" name="Line 57"/>
          <p:cNvSpPr>
            <a:spLocks noChangeShapeType="1"/>
          </p:cNvSpPr>
          <p:nvPr/>
        </p:nvSpPr>
        <p:spPr bwMode="auto">
          <a:xfrm flipV="1">
            <a:off x="4706938" y="3565525"/>
            <a:ext cx="2265362"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0735" name="Line 58"/>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1006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0738" name="Line 6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sp>
        <p:nvSpPr>
          <p:cNvPr id="4" name="TextBox 3"/>
          <p:cNvSpPr txBox="1"/>
          <p:nvPr/>
        </p:nvSpPr>
        <p:spPr>
          <a:xfrm>
            <a:off x="3021014" y="5597526"/>
            <a:ext cx="66071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Failure is localized at areas of high stress </a:t>
            </a:r>
          </a:p>
          <a:p>
            <a:pPr eaLnBrk="0" hangingPunct="0">
              <a:defRPr/>
            </a:pPr>
            <a:r>
              <a:rPr lang="en-US">
                <a:solidFill>
                  <a:schemeClr val="bg1"/>
                </a:solidFill>
                <a:cs typeface="Arial" charset="0"/>
              </a:rPr>
              <a:t>(maximum moment) or imperfections.</a:t>
            </a:r>
          </a:p>
        </p:txBody>
      </p:sp>
      <p:sp>
        <p:nvSpPr>
          <p:cNvPr id="29" name="TextBox 28"/>
          <p:cNvSpPr txBox="1"/>
          <p:nvPr/>
        </p:nvSpPr>
        <p:spPr>
          <a:xfrm>
            <a:off x="2028825" y="5994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sp>
        <p:nvSpPr>
          <p:cNvPr id="2" name="Footer Placeholder 1">
            <a:extLst>
              <a:ext uri="{FF2B5EF4-FFF2-40B4-BE49-F238E27FC236}">
                <a16:creationId xmlns:a16="http://schemas.microsoft.com/office/drawing/2014/main" id="{9D0FC702-7B78-E75F-E74D-BA55E32AE5C8}"/>
              </a:ext>
            </a:extLst>
          </p:cNvPr>
          <p:cNvSpPr>
            <a:spLocks noGrp="1"/>
          </p:cNvSpPr>
          <p:nvPr>
            <p:ph type="ftr" sz="quarter" idx="10"/>
          </p:nvPr>
        </p:nvSpPr>
        <p:spPr/>
        <p:txBody>
          <a:bodyPr/>
          <a:lstStyle/>
          <a:p>
            <a:pPr>
              <a:defRPr/>
            </a:pPr>
            <a:r>
              <a:rPr lang="en-US"/>
              <a:t>Beam Theory</a:t>
            </a:r>
            <a:endParaRPr lang="en-US" dirty="0"/>
          </a:p>
        </p:txBody>
      </p:sp>
      <p:sp>
        <p:nvSpPr>
          <p:cNvPr id="5" name="Slide Number Placeholder 4">
            <a:extLst>
              <a:ext uri="{FF2B5EF4-FFF2-40B4-BE49-F238E27FC236}">
                <a16:creationId xmlns:a16="http://schemas.microsoft.com/office/drawing/2014/main" id="{246C324E-E768-03C5-CC9C-ACEB9DEAF753}"/>
              </a:ext>
            </a:extLst>
          </p:cNvPr>
          <p:cNvSpPr>
            <a:spLocks noGrp="1"/>
          </p:cNvSpPr>
          <p:nvPr>
            <p:ph type="sldNum" sz="quarter" idx="11"/>
          </p:nvPr>
        </p:nvSpPr>
        <p:spPr/>
        <p:txBody>
          <a:bodyPr/>
          <a:lstStyle/>
          <a:p>
            <a:fld id="{31AE6B6B-2CDA-4FF8-9B78-BC59D7E9A502}" type="slidenum">
              <a:rPr lang="en-US" altLang="en-US" smtClean="0"/>
              <a:pPr/>
              <a:t>28</a:t>
            </a:fld>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606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 name="TextBox 2"/>
          <p:cNvSpPr txBox="1"/>
          <p:nvPr/>
        </p:nvSpPr>
        <p:spPr>
          <a:xfrm>
            <a:off x="3033714" y="2383781"/>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Flange is restrained by the web at one edge.</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cxnSp>
        <p:nvCxnSpPr>
          <p:cNvPr id="31" name="Straight Connector 30"/>
          <p:cNvCxnSpPr/>
          <p:nvPr/>
        </p:nvCxnSpPr>
        <p:spPr>
          <a:xfrm rot="16200000" flipH="1">
            <a:off x="9025732" y="3747295"/>
            <a:ext cx="527050" cy="14287"/>
          </a:xfrm>
          <a:prstGeom prst="line">
            <a:avLst/>
          </a:prstGeom>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1753"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Line 57"/>
          <p:cNvSpPr>
            <a:spLocks noChangeShapeType="1"/>
          </p:cNvSpPr>
          <p:nvPr/>
        </p:nvSpPr>
        <p:spPr bwMode="auto">
          <a:xfrm flipV="1">
            <a:off x="4706938" y="3565525"/>
            <a:ext cx="2265362"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1757" name="Line 58"/>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987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1760" name="Line 6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cxnSp>
        <p:nvCxnSpPr>
          <p:cNvPr id="37" name="Straight Arrow Connector 36"/>
          <p:cNvCxnSpPr/>
          <p:nvPr/>
        </p:nvCxnSpPr>
        <p:spPr>
          <a:xfrm flipV="1">
            <a:off x="4738689" y="4941888"/>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5099050" y="4941888"/>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5459414" y="4941888"/>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5832475" y="4941888"/>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6275389" y="4941888"/>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6650039" y="4941888"/>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7051675" y="4941888"/>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4724400" y="4692650"/>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5084764" y="4692650"/>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5445125" y="4692650"/>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5819775" y="4692650"/>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6262689" y="4692650"/>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6637339" y="4692650"/>
            <a:ext cx="401637"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7038975" y="4692650"/>
            <a:ext cx="401638" cy="23495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1775" name="Straight Arrow Connector 70"/>
          <p:cNvCxnSpPr>
            <a:cxnSpLocks noChangeShapeType="1"/>
          </p:cNvCxnSpPr>
          <p:nvPr/>
        </p:nvCxnSpPr>
        <p:spPr bwMode="auto">
          <a:xfrm flipV="1">
            <a:off x="83502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76" name="Straight Arrow Connector 71"/>
          <p:cNvCxnSpPr>
            <a:cxnSpLocks noChangeShapeType="1"/>
          </p:cNvCxnSpPr>
          <p:nvPr/>
        </p:nvCxnSpPr>
        <p:spPr bwMode="auto">
          <a:xfrm flipV="1">
            <a:off x="790733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77" name="Straight Arrow Connector 72"/>
          <p:cNvCxnSpPr>
            <a:cxnSpLocks noChangeShapeType="1"/>
          </p:cNvCxnSpPr>
          <p:nvPr/>
        </p:nvCxnSpPr>
        <p:spPr bwMode="auto">
          <a:xfrm flipV="1">
            <a:off x="753268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78" name="Straight Arrow Connector 73"/>
          <p:cNvCxnSpPr>
            <a:cxnSpLocks noChangeShapeType="1"/>
          </p:cNvCxnSpPr>
          <p:nvPr/>
        </p:nvCxnSpPr>
        <p:spPr bwMode="auto">
          <a:xfrm flipV="1">
            <a:off x="71310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79" name="Straight Arrow Connector 77"/>
          <p:cNvCxnSpPr>
            <a:cxnSpLocks noChangeShapeType="1"/>
          </p:cNvCxnSpPr>
          <p:nvPr/>
        </p:nvCxnSpPr>
        <p:spPr bwMode="auto">
          <a:xfrm flipV="1">
            <a:off x="871061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80" name="Straight Arrow Connector 78"/>
          <p:cNvCxnSpPr>
            <a:cxnSpLocks noChangeShapeType="1"/>
          </p:cNvCxnSpPr>
          <p:nvPr/>
        </p:nvCxnSpPr>
        <p:spPr bwMode="auto">
          <a:xfrm flipV="1">
            <a:off x="83359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81" name="Straight Arrow Connector 79"/>
          <p:cNvCxnSpPr>
            <a:cxnSpLocks noChangeShapeType="1"/>
          </p:cNvCxnSpPr>
          <p:nvPr/>
        </p:nvCxnSpPr>
        <p:spPr bwMode="auto">
          <a:xfrm flipV="1">
            <a:off x="789305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82" name="Straight Arrow Connector 80"/>
          <p:cNvCxnSpPr>
            <a:cxnSpLocks noChangeShapeType="1"/>
          </p:cNvCxnSpPr>
          <p:nvPr/>
        </p:nvCxnSpPr>
        <p:spPr bwMode="auto">
          <a:xfrm flipV="1">
            <a:off x="751840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83" name="Straight Arrow Connector 81"/>
          <p:cNvCxnSpPr>
            <a:cxnSpLocks noChangeShapeType="1"/>
          </p:cNvCxnSpPr>
          <p:nvPr/>
        </p:nvCxnSpPr>
        <p:spPr bwMode="auto">
          <a:xfrm flipV="1">
            <a:off x="71167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4" name="TextBox 3"/>
          <p:cNvSpPr txBox="1"/>
          <p:nvPr/>
        </p:nvSpPr>
        <p:spPr>
          <a:xfrm>
            <a:off x="3021014" y="5597526"/>
            <a:ext cx="66071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Arial" charset="0"/>
              </a:rPr>
              <a:t>Failure is localized at areas of high stress </a:t>
            </a:r>
          </a:p>
          <a:p>
            <a:pPr eaLnBrk="0" hangingPunct="0">
              <a:defRPr/>
            </a:pPr>
            <a:r>
              <a:rPr lang="en-US" dirty="0">
                <a:solidFill>
                  <a:schemeClr val="bg1"/>
                </a:solidFill>
                <a:cs typeface="Arial" charset="0"/>
              </a:rPr>
              <a:t>(maximum moment) or imperfections.</a:t>
            </a:r>
          </a:p>
        </p:txBody>
      </p:sp>
      <p:sp>
        <p:nvSpPr>
          <p:cNvPr id="29" name="TextBox 28"/>
          <p:cNvSpPr txBox="1"/>
          <p:nvPr/>
        </p:nvSpPr>
        <p:spPr>
          <a:xfrm>
            <a:off x="2028825" y="5994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cxnSp>
        <p:nvCxnSpPr>
          <p:cNvPr id="31786" name="Straight Arrow Connector 43"/>
          <p:cNvCxnSpPr>
            <a:cxnSpLocks noChangeShapeType="1"/>
          </p:cNvCxnSpPr>
          <p:nvPr/>
        </p:nvCxnSpPr>
        <p:spPr bwMode="auto">
          <a:xfrm flipV="1">
            <a:off x="9107489" y="3773488"/>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87" name="Straight Arrow Connector 64"/>
          <p:cNvCxnSpPr>
            <a:cxnSpLocks noChangeShapeType="1"/>
          </p:cNvCxnSpPr>
          <p:nvPr/>
        </p:nvCxnSpPr>
        <p:spPr bwMode="auto">
          <a:xfrm flipV="1">
            <a:off x="9094789" y="3524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89" name="Freeform 88"/>
          <p:cNvSpPr/>
          <p:nvPr/>
        </p:nvSpPr>
        <p:spPr>
          <a:xfrm>
            <a:off x="7450138" y="3578225"/>
            <a:ext cx="1873250" cy="1519238"/>
          </a:xfrm>
          <a:custGeom>
            <a:avLst/>
            <a:gdLst>
              <a:gd name="connsiteX0" fmla="*/ 0 w 1884219"/>
              <a:gd name="connsiteY0" fmla="*/ 1108363 h 1648691"/>
              <a:gd name="connsiteX1" fmla="*/ 1870364 w 1884219"/>
              <a:gd name="connsiteY1" fmla="*/ 0 h 1648691"/>
              <a:gd name="connsiteX2" fmla="*/ 1884219 w 1884219"/>
              <a:gd name="connsiteY2" fmla="*/ 526472 h 1648691"/>
              <a:gd name="connsiteX3" fmla="*/ 0 w 1884219"/>
              <a:gd name="connsiteY3" fmla="*/ 1648691 h 1648691"/>
              <a:gd name="connsiteX4" fmla="*/ 0 w 1884219"/>
              <a:gd name="connsiteY4" fmla="*/ 1108363 h 1648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219" h="1648691">
                <a:moveTo>
                  <a:pt x="0" y="1108363"/>
                </a:moveTo>
                <a:lnTo>
                  <a:pt x="1870364" y="0"/>
                </a:lnTo>
                <a:lnTo>
                  <a:pt x="1884219" y="526472"/>
                </a:lnTo>
                <a:lnTo>
                  <a:pt x="0" y="1648691"/>
                </a:lnTo>
                <a:lnTo>
                  <a:pt x="0" y="1108363"/>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89" name="Rectangle 56"/>
          <p:cNvSpPr>
            <a:spLocks noChangeArrowheads="1"/>
          </p:cNvSpPr>
          <p:nvPr/>
        </p:nvSpPr>
        <p:spPr bwMode="auto">
          <a:xfrm>
            <a:off x="6958013" y="3562350"/>
            <a:ext cx="2362200" cy="514350"/>
          </a:xfrm>
          <a:prstGeom prst="rect">
            <a:avLst/>
          </a:prstGeom>
          <a:solidFill>
            <a:srgbClr val="D34817">
              <a:alpha val="50195"/>
            </a:srgbClr>
          </a:solidFill>
          <a:ln w="28575" algn="ctr">
            <a:solidFill>
              <a:srgbClr val="9B320E"/>
            </a:solidFill>
            <a:prstDash val="dash"/>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sz="1400">
              <a:latin typeface="Tahoma" panose="020B0604030504040204" pitchFamily="34" charset="0"/>
            </a:endParaRPr>
          </a:p>
        </p:txBody>
      </p:sp>
      <p:cxnSp>
        <p:nvCxnSpPr>
          <p:cNvPr id="31790" name="Straight Arrow Connector 43"/>
          <p:cNvCxnSpPr>
            <a:cxnSpLocks noChangeShapeType="1"/>
          </p:cNvCxnSpPr>
          <p:nvPr/>
        </p:nvCxnSpPr>
        <p:spPr bwMode="auto">
          <a:xfrm flipV="1">
            <a:off x="9336089" y="3768725"/>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1791" name="Straight Arrow Connector 64"/>
          <p:cNvCxnSpPr>
            <a:cxnSpLocks noChangeShapeType="1"/>
          </p:cNvCxnSpPr>
          <p:nvPr/>
        </p:nvCxnSpPr>
        <p:spPr bwMode="auto">
          <a:xfrm flipV="1">
            <a:off x="9323389" y="3519488"/>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2" name="Footer Placeholder 1">
            <a:extLst>
              <a:ext uri="{FF2B5EF4-FFF2-40B4-BE49-F238E27FC236}">
                <a16:creationId xmlns:a16="http://schemas.microsoft.com/office/drawing/2014/main" id="{9654DA2C-706B-2346-F53E-F910FB2475F7}"/>
              </a:ext>
            </a:extLst>
          </p:cNvPr>
          <p:cNvSpPr>
            <a:spLocks noGrp="1"/>
          </p:cNvSpPr>
          <p:nvPr>
            <p:ph type="ftr" sz="quarter" idx="10"/>
          </p:nvPr>
        </p:nvSpPr>
        <p:spPr/>
        <p:txBody>
          <a:bodyPr/>
          <a:lstStyle/>
          <a:p>
            <a:pPr>
              <a:defRPr/>
            </a:pPr>
            <a:r>
              <a:rPr lang="en-US"/>
              <a:t>Beam Theory</a:t>
            </a:r>
            <a:endParaRPr lang="en-US" dirty="0"/>
          </a:p>
        </p:txBody>
      </p:sp>
      <p:sp>
        <p:nvSpPr>
          <p:cNvPr id="5" name="Slide Number Placeholder 4">
            <a:extLst>
              <a:ext uri="{FF2B5EF4-FFF2-40B4-BE49-F238E27FC236}">
                <a16:creationId xmlns:a16="http://schemas.microsoft.com/office/drawing/2014/main" id="{E3AD3F8A-E90B-21F8-27E5-C2BA9D8BB121}"/>
              </a:ext>
            </a:extLst>
          </p:cNvPr>
          <p:cNvSpPr>
            <a:spLocks noGrp="1"/>
          </p:cNvSpPr>
          <p:nvPr>
            <p:ph type="sldNum" sz="quarter" idx="11"/>
          </p:nvPr>
        </p:nvSpPr>
        <p:spPr/>
        <p:txBody>
          <a:bodyPr/>
          <a:lstStyle/>
          <a:p>
            <a:fld id="{31AE6B6B-2CDA-4FF8-9B78-BC59D7E9A502}" type="slidenum">
              <a:rPr lang="en-US" altLang="en-US" smtClean="0"/>
              <a:pPr/>
              <a:t>29</a:t>
            </a:fld>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Yield and Plastic Moments</a:t>
            </a:r>
            <a:endParaRPr lang="en-US" b="1">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E66252F-CAFF-41B5-9347-AA23DFC5A8D4}" type="slidenum">
              <a:rPr lang="en-US" altLang="en-US" sz="1200">
                <a:solidFill>
                  <a:srgbClr val="BCBCBC"/>
                </a:solidFill>
              </a:rPr>
              <a:pPr eaLnBrk="1" hangingPunct="1"/>
              <a:t>3</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021014" y="3144839"/>
            <a:ext cx="6607175" cy="24606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89" name="Freeform 88"/>
          <p:cNvSpPr>
            <a:spLocks noChangeArrowheads="1"/>
          </p:cNvSpPr>
          <p:nvPr/>
        </p:nvSpPr>
        <p:spPr bwMode="auto">
          <a:xfrm>
            <a:off x="7450138" y="3578225"/>
            <a:ext cx="1873250" cy="1519238"/>
          </a:xfrm>
          <a:custGeom>
            <a:avLst/>
            <a:gdLst>
              <a:gd name="T0" fmla="*/ 0 w 1884219"/>
              <a:gd name="T1" fmla="*/ 1027739 h 1648691"/>
              <a:gd name="T2" fmla="*/ 1859476 w 1884219"/>
              <a:gd name="T3" fmla="*/ 0 h 1648691"/>
              <a:gd name="T4" fmla="*/ 1873250 w 1884219"/>
              <a:gd name="T5" fmla="*/ 488176 h 1648691"/>
              <a:gd name="T6" fmla="*/ 0 w 1884219"/>
              <a:gd name="T7" fmla="*/ 1528763 h 1648691"/>
              <a:gd name="T8" fmla="*/ 0 w 1884219"/>
              <a:gd name="T9" fmla="*/ 1027739 h 1648691"/>
              <a:gd name="T10" fmla="*/ 0 60000 65536"/>
              <a:gd name="T11" fmla="*/ 0 60000 65536"/>
              <a:gd name="T12" fmla="*/ 0 60000 65536"/>
              <a:gd name="T13" fmla="*/ 0 60000 65536"/>
              <a:gd name="T14" fmla="*/ 0 60000 65536"/>
              <a:gd name="T15" fmla="*/ 0 w 1884219"/>
              <a:gd name="T16" fmla="*/ 0 h 1648691"/>
              <a:gd name="T17" fmla="*/ 1884219 w 1884219"/>
              <a:gd name="T18" fmla="*/ 1648691 h 1648691"/>
            </a:gdLst>
            <a:ahLst/>
            <a:cxnLst>
              <a:cxn ang="T10">
                <a:pos x="T0" y="T1"/>
              </a:cxn>
              <a:cxn ang="T11">
                <a:pos x="T2" y="T3"/>
              </a:cxn>
              <a:cxn ang="T12">
                <a:pos x="T4" y="T5"/>
              </a:cxn>
              <a:cxn ang="T13">
                <a:pos x="T6" y="T7"/>
              </a:cxn>
              <a:cxn ang="T14">
                <a:pos x="T8" y="T9"/>
              </a:cxn>
            </a:cxnLst>
            <a:rect l="T15" t="T16" r="T17" b="T18"/>
            <a:pathLst>
              <a:path w="1884219" h="1648691">
                <a:moveTo>
                  <a:pt x="0" y="1108363"/>
                </a:moveTo>
                <a:lnTo>
                  <a:pt x="1870364" y="0"/>
                </a:lnTo>
                <a:lnTo>
                  <a:pt x="1884219" y="526472"/>
                </a:lnTo>
                <a:lnTo>
                  <a:pt x="0" y="1648691"/>
                </a:lnTo>
                <a:lnTo>
                  <a:pt x="0" y="1108363"/>
                </a:lnTo>
                <a:close/>
              </a:path>
            </a:pathLst>
          </a:custGeom>
          <a:noFill/>
          <a:ln w="38100" algn="ctr">
            <a:solidFill>
              <a:schemeClr val="bg1"/>
            </a:solidFill>
            <a:prstDash val="dash"/>
            <a:miter lim="800000"/>
            <a:headEnd/>
            <a:tailEnd/>
          </a:ln>
        </p:spPr>
        <p:txBody>
          <a:bodyPr anchor="ctr"/>
          <a:lstStyle/>
          <a:p>
            <a:pPr algn="ctr">
              <a:defRPr/>
            </a:pPr>
            <a:endParaRPr lang="en-US">
              <a:solidFill>
                <a:schemeClr val="lt1"/>
              </a:solidFill>
              <a:latin typeface="+mn-lt"/>
              <a:cs typeface="+mn-cs"/>
            </a:endParaRPr>
          </a:p>
        </p:txBody>
      </p:sp>
      <p:sp>
        <p:nvSpPr>
          <p:cNvPr id="3" name="TextBox 2"/>
          <p:cNvSpPr txBox="1"/>
          <p:nvPr/>
        </p:nvSpPr>
        <p:spPr>
          <a:xfrm>
            <a:off x="3033714" y="2383781"/>
            <a:ext cx="649922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Flange is restrained by the web at one edge.</a:t>
            </a:r>
          </a:p>
        </p:txBody>
      </p:sp>
      <p:sp>
        <p:nvSpPr>
          <p:cNvPr id="7" name="Rectangle 6"/>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8" name="Rectangle 7"/>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8" name="Rectangle 17"/>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3" name="Oval 32"/>
          <p:cNvSpPr/>
          <p:nvPr/>
        </p:nvSpPr>
        <p:spPr>
          <a:xfrm>
            <a:off x="3630614" y="3505200"/>
            <a:ext cx="941387" cy="539750"/>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2777" name="TextBox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56867">
            <a:off x="4456114" y="2881313"/>
            <a:ext cx="2847975"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Line 57"/>
          <p:cNvSpPr>
            <a:spLocks noChangeShapeType="1"/>
          </p:cNvSpPr>
          <p:nvPr/>
        </p:nvSpPr>
        <p:spPr bwMode="auto">
          <a:xfrm flipV="1">
            <a:off x="4706938" y="3565525"/>
            <a:ext cx="2265362" cy="103028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32781" name="Line 58"/>
          <p:cNvSpPr>
            <a:spLocks noChangeShapeType="1"/>
          </p:cNvSpPr>
          <p:nvPr/>
        </p:nvSpPr>
        <p:spPr bwMode="auto">
          <a:xfrm flipH="1">
            <a:off x="4722814" y="4092575"/>
            <a:ext cx="2200275" cy="1011238"/>
          </a:xfrm>
          <a:prstGeom prst="line">
            <a:avLst/>
          </a:prstGeom>
          <a:noFill/>
          <a:ln w="28575">
            <a:solidFill>
              <a:schemeClr val="bg1"/>
            </a:solidFill>
            <a:prstDash val="dash"/>
            <a:round/>
            <a:headEnd/>
            <a:tailEnd/>
          </a:ln>
          <a:extLst>
            <a:ext uri="{909E8E84-426E-40DD-AFC4-6F175D3DCCD1}">
              <a14:hiddenFill xmlns:a14="http://schemas.microsoft.com/office/drawing/2010/main">
                <a:noFill/>
              </a14:hiddenFill>
            </a:ext>
          </a:extLst>
        </p:spPr>
        <p:txBody>
          <a:bodyPr rot="10800000" wrap="none"/>
          <a:lstStyle/>
          <a:p>
            <a:endParaRPr lang="en-US"/>
          </a:p>
        </p:txBody>
      </p:sp>
      <p:sp>
        <p:nvSpPr>
          <p:cNvPr id="90" name="Rectangle 89"/>
          <p:cNvSpPr/>
          <p:nvPr/>
        </p:nvSpPr>
        <p:spPr bwMode="auto">
          <a:xfrm>
            <a:off x="4714875" y="4598989"/>
            <a:ext cx="388938" cy="987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1" name="Rectangle 20"/>
          <p:cNvSpPr/>
          <p:nvPr/>
        </p:nvSpPr>
        <p:spPr bwMode="auto">
          <a:xfrm>
            <a:off x="5099051" y="4598988"/>
            <a:ext cx="2327275" cy="514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2784" name="Line 60"/>
          <p:cNvSpPr>
            <a:spLocks noChangeShapeType="1"/>
          </p:cNvSpPr>
          <p:nvPr/>
        </p:nvSpPr>
        <p:spPr bwMode="auto">
          <a:xfrm>
            <a:off x="4572001" y="3778250"/>
            <a:ext cx="638175" cy="236538"/>
          </a:xfrm>
          <a:prstGeom prst="line">
            <a:avLst/>
          </a:prstGeom>
          <a:noFill/>
          <a:ln w="28575">
            <a:solidFill>
              <a:schemeClr val="bg1"/>
            </a:solidFill>
            <a:round/>
            <a:headEnd/>
            <a:tailEnd type="arrow" w="med" len="med"/>
          </a:ln>
          <a:extLst>
            <a:ext uri="{909E8E84-426E-40DD-AFC4-6F175D3DCCD1}">
              <a14:hiddenFill xmlns:a14="http://schemas.microsoft.com/office/drawing/2010/main">
                <a:noFill/>
              </a14:hiddenFill>
            </a:ext>
          </a:extLst>
        </p:spPr>
        <p:txBody>
          <a:bodyPr rot="10800000" wrap="none"/>
          <a:lstStyle/>
          <a:p>
            <a:endParaRPr lang="en-US"/>
          </a:p>
        </p:txBody>
      </p:sp>
      <p:grpSp>
        <p:nvGrpSpPr>
          <p:cNvPr id="32785" name="Group 57"/>
          <p:cNvGrpSpPr>
            <a:grpSpLocks/>
          </p:cNvGrpSpPr>
          <p:nvPr/>
        </p:nvGrpSpPr>
        <p:grpSpPr bwMode="auto">
          <a:xfrm>
            <a:off x="4738689" y="4941888"/>
            <a:ext cx="2714625" cy="234950"/>
            <a:chOff x="3214255" y="4932218"/>
            <a:chExt cx="2715490" cy="235528"/>
          </a:xfrm>
        </p:grpSpPr>
        <p:cxnSp>
          <p:nvCxnSpPr>
            <p:cNvPr id="37" name="Straight Arrow Connector 36"/>
            <p:cNvCxnSpPr/>
            <p:nvPr/>
          </p:nvCxnSpPr>
          <p:spPr>
            <a:xfrm flipV="1">
              <a:off x="321425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3574732"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3935210"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4308391"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4751445"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 name="Straight Arrow Connector 43"/>
            <p:cNvCxnSpPr/>
            <p:nvPr/>
          </p:nvCxnSpPr>
          <p:spPr>
            <a:xfrm flipV="1">
              <a:off x="5126214" y="4932218"/>
              <a:ext cx="401765"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5527979" y="4932218"/>
              <a:ext cx="401766"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2786" name="Group 58"/>
          <p:cNvGrpSpPr>
            <a:grpSpLocks/>
          </p:cNvGrpSpPr>
          <p:nvPr/>
        </p:nvGrpSpPr>
        <p:grpSpPr bwMode="auto">
          <a:xfrm>
            <a:off x="4724401" y="4692650"/>
            <a:ext cx="2716213" cy="234950"/>
            <a:chOff x="3214255" y="4932218"/>
            <a:chExt cx="2715490" cy="235528"/>
          </a:xfrm>
        </p:grpSpPr>
        <p:cxnSp>
          <p:nvCxnSpPr>
            <p:cNvPr id="60" name="Straight Arrow Connector 59"/>
            <p:cNvCxnSpPr/>
            <p:nvPr/>
          </p:nvCxnSpPr>
          <p:spPr>
            <a:xfrm flipV="1">
              <a:off x="3214255"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3574522"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393478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309338"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475213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64"/>
            <p:cNvCxnSpPr/>
            <p:nvPr/>
          </p:nvCxnSpPr>
          <p:spPr>
            <a:xfrm flipV="1">
              <a:off x="5126684" y="4932218"/>
              <a:ext cx="401530"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5528214" y="4932218"/>
              <a:ext cx="401531" cy="235528"/>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2787" name="Straight Arrow Connector 70"/>
          <p:cNvCxnSpPr>
            <a:cxnSpLocks noChangeShapeType="1"/>
          </p:cNvCxnSpPr>
          <p:nvPr/>
        </p:nvCxnSpPr>
        <p:spPr bwMode="auto">
          <a:xfrm flipV="1">
            <a:off x="83502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88" name="Straight Arrow Connector 71"/>
          <p:cNvCxnSpPr>
            <a:cxnSpLocks noChangeShapeType="1"/>
          </p:cNvCxnSpPr>
          <p:nvPr/>
        </p:nvCxnSpPr>
        <p:spPr bwMode="auto">
          <a:xfrm flipV="1">
            <a:off x="790733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89" name="Straight Arrow Connector 72"/>
          <p:cNvCxnSpPr>
            <a:cxnSpLocks noChangeShapeType="1"/>
          </p:cNvCxnSpPr>
          <p:nvPr/>
        </p:nvCxnSpPr>
        <p:spPr bwMode="auto">
          <a:xfrm flipV="1">
            <a:off x="7532689" y="3778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0" name="Straight Arrow Connector 73"/>
          <p:cNvCxnSpPr>
            <a:cxnSpLocks noChangeShapeType="1"/>
          </p:cNvCxnSpPr>
          <p:nvPr/>
        </p:nvCxnSpPr>
        <p:spPr bwMode="auto">
          <a:xfrm flipV="1">
            <a:off x="7131050" y="3778250"/>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1" name="Straight Arrow Connector 77"/>
          <p:cNvCxnSpPr>
            <a:cxnSpLocks noChangeShapeType="1"/>
          </p:cNvCxnSpPr>
          <p:nvPr/>
        </p:nvCxnSpPr>
        <p:spPr bwMode="auto">
          <a:xfrm flipV="1">
            <a:off x="871061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2" name="Straight Arrow Connector 78"/>
          <p:cNvCxnSpPr>
            <a:cxnSpLocks noChangeShapeType="1"/>
          </p:cNvCxnSpPr>
          <p:nvPr/>
        </p:nvCxnSpPr>
        <p:spPr bwMode="auto">
          <a:xfrm flipV="1">
            <a:off x="83359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3" name="Straight Arrow Connector 79"/>
          <p:cNvCxnSpPr>
            <a:cxnSpLocks noChangeShapeType="1"/>
          </p:cNvCxnSpPr>
          <p:nvPr/>
        </p:nvCxnSpPr>
        <p:spPr bwMode="auto">
          <a:xfrm flipV="1">
            <a:off x="789305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4" name="Straight Arrow Connector 80"/>
          <p:cNvCxnSpPr>
            <a:cxnSpLocks noChangeShapeType="1"/>
          </p:cNvCxnSpPr>
          <p:nvPr/>
        </p:nvCxnSpPr>
        <p:spPr bwMode="auto">
          <a:xfrm flipV="1">
            <a:off x="7518400" y="3529013"/>
            <a:ext cx="401638"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795" name="Straight Arrow Connector 81"/>
          <p:cNvCxnSpPr>
            <a:cxnSpLocks noChangeShapeType="1"/>
          </p:cNvCxnSpPr>
          <p:nvPr/>
        </p:nvCxnSpPr>
        <p:spPr bwMode="auto">
          <a:xfrm flipV="1">
            <a:off x="7116764" y="3529013"/>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4" name="TextBox 3"/>
          <p:cNvSpPr txBox="1"/>
          <p:nvPr/>
        </p:nvSpPr>
        <p:spPr>
          <a:xfrm>
            <a:off x="3021014" y="5597526"/>
            <a:ext cx="66071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cs typeface="Arial" charset="0"/>
              </a:rPr>
              <a:t>Failure is localized at areas of high stress </a:t>
            </a:r>
          </a:p>
          <a:p>
            <a:pPr eaLnBrk="0" hangingPunct="0">
              <a:defRPr/>
            </a:pPr>
            <a:r>
              <a:rPr lang="en-US">
                <a:solidFill>
                  <a:schemeClr val="bg1"/>
                </a:solidFill>
                <a:cs typeface="Arial" charset="0"/>
              </a:rPr>
              <a:t>(maximum moment) or imperfections.</a:t>
            </a:r>
          </a:p>
        </p:txBody>
      </p:sp>
      <p:sp>
        <p:nvSpPr>
          <p:cNvPr id="32797" name="Rectangle 56"/>
          <p:cNvSpPr>
            <a:spLocks noChangeArrowheads="1"/>
          </p:cNvSpPr>
          <p:nvPr/>
        </p:nvSpPr>
        <p:spPr bwMode="auto">
          <a:xfrm>
            <a:off x="6958013" y="3562350"/>
            <a:ext cx="2362200" cy="514350"/>
          </a:xfrm>
          <a:prstGeom prst="rect">
            <a:avLst/>
          </a:prstGeom>
          <a:solidFill>
            <a:srgbClr val="D34817">
              <a:alpha val="50195"/>
            </a:srgbClr>
          </a:solidFill>
          <a:ln w="28575" algn="ctr">
            <a:solidFill>
              <a:srgbClr val="9B320E"/>
            </a:solidFill>
            <a:prstDash val="dash"/>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sz="1400">
              <a:latin typeface="Tahoma" panose="020B0604030504040204" pitchFamily="34" charset="0"/>
            </a:endParaRPr>
          </a:p>
        </p:txBody>
      </p:sp>
      <p:sp>
        <p:nvSpPr>
          <p:cNvPr id="29" name="TextBox 28"/>
          <p:cNvSpPr txBox="1"/>
          <p:nvPr/>
        </p:nvSpPr>
        <p:spPr>
          <a:xfrm>
            <a:off x="2028825" y="5994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cxnSp>
        <p:nvCxnSpPr>
          <p:cNvPr id="32799" name="Straight Arrow Connector 43"/>
          <p:cNvCxnSpPr>
            <a:cxnSpLocks noChangeShapeType="1"/>
          </p:cNvCxnSpPr>
          <p:nvPr/>
        </p:nvCxnSpPr>
        <p:spPr bwMode="auto">
          <a:xfrm flipV="1">
            <a:off x="9107489" y="3773488"/>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800" name="Straight Arrow Connector 64"/>
          <p:cNvCxnSpPr>
            <a:cxnSpLocks noChangeShapeType="1"/>
          </p:cNvCxnSpPr>
          <p:nvPr/>
        </p:nvCxnSpPr>
        <p:spPr bwMode="auto">
          <a:xfrm flipV="1">
            <a:off x="9094789" y="3524250"/>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801" name="Straight Arrow Connector 43"/>
          <p:cNvCxnSpPr>
            <a:cxnSpLocks noChangeShapeType="1"/>
          </p:cNvCxnSpPr>
          <p:nvPr/>
        </p:nvCxnSpPr>
        <p:spPr bwMode="auto">
          <a:xfrm flipV="1">
            <a:off x="9336089" y="3768725"/>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cxnSp>
        <p:nvCxnSpPr>
          <p:cNvPr id="32802" name="Straight Arrow Connector 64"/>
          <p:cNvCxnSpPr>
            <a:cxnSpLocks noChangeShapeType="1"/>
          </p:cNvCxnSpPr>
          <p:nvPr/>
        </p:nvCxnSpPr>
        <p:spPr bwMode="auto">
          <a:xfrm flipV="1">
            <a:off x="9323389" y="3519488"/>
            <a:ext cx="401637" cy="234950"/>
          </a:xfrm>
          <a:prstGeom prst="straightConnector1">
            <a:avLst/>
          </a:prstGeom>
          <a:noFill/>
          <a:ln w="63500" algn="ctr">
            <a:solidFill>
              <a:schemeClr val="bg1"/>
            </a:solidFill>
            <a:round/>
            <a:headEnd type="triangle" w="med" len="med"/>
            <a:tailEnd/>
          </a:ln>
          <a:extLst>
            <a:ext uri="{909E8E84-426E-40DD-AFC4-6F175D3DCCD1}">
              <a14:hiddenFill xmlns:a14="http://schemas.microsoft.com/office/drawing/2010/main">
                <a:noFill/>
              </a14:hiddenFill>
            </a:ext>
          </a:extLst>
        </p:spPr>
      </p:cxnSp>
      <p:sp>
        <p:nvSpPr>
          <p:cNvPr id="32803" name="Freeform 52"/>
          <p:cNvSpPr>
            <a:spLocks/>
          </p:cNvSpPr>
          <p:nvPr/>
        </p:nvSpPr>
        <p:spPr bwMode="auto">
          <a:xfrm>
            <a:off x="7427914" y="3559175"/>
            <a:ext cx="1920875" cy="1568450"/>
          </a:xfrm>
          <a:custGeom>
            <a:avLst/>
            <a:gdLst>
              <a:gd name="T0" fmla="*/ 0 w 1210"/>
              <a:gd name="T1" fmla="*/ 2147483647 h 988"/>
              <a:gd name="T2" fmla="*/ 0 w 1210"/>
              <a:gd name="T3" fmla="*/ 2147483647 h 988"/>
              <a:gd name="T4" fmla="*/ 2147483647 w 1210"/>
              <a:gd name="T5" fmla="*/ 2147483647 h 988"/>
              <a:gd name="T6" fmla="*/ 2147483647 w 1210"/>
              <a:gd name="T7" fmla="*/ 2147483647 h 988"/>
              <a:gd name="T8" fmla="*/ 2147483647 w 1210"/>
              <a:gd name="T9" fmla="*/ 2147483647 h 988"/>
              <a:gd name="T10" fmla="*/ 2147483647 w 1210"/>
              <a:gd name="T11" fmla="*/ 2147483647 h 988"/>
              <a:gd name="T12" fmla="*/ 2147483647 w 1210"/>
              <a:gd name="T13" fmla="*/ 2147483647 h 988"/>
              <a:gd name="T14" fmla="*/ 2147483647 w 1210"/>
              <a:gd name="T15" fmla="*/ 2147483647 h 988"/>
              <a:gd name="T16" fmla="*/ 2147483647 w 1210"/>
              <a:gd name="T17" fmla="*/ 2147483647 h 988"/>
              <a:gd name="T18" fmla="*/ 2147483647 w 1210"/>
              <a:gd name="T19" fmla="*/ 2147483647 h 988"/>
              <a:gd name="T20" fmla="*/ 2147483647 w 1210"/>
              <a:gd name="T21" fmla="*/ 2147483647 h 988"/>
              <a:gd name="T22" fmla="*/ 2147483647 w 1210"/>
              <a:gd name="T23" fmla="*/ 2147483647 h 988"/>
              <a:gd name="T24" fmla="*/ 2147483647 w 1210"/>
              <a:gd name="T25" fmla="*/ 2147483647 h 988"/>
              <a:gd name="T26" fmla="*/ 2147483647 w 1210"/>
              <a:gd name="T27" fmla="*/ 2147483647 h 988"/>
              <a:gd name="T28" fmla="*/ 2147483647 w 1210"/>
              <a:gd name="T29" fmla="*/ 2147483647 h 988"/>
              <a:gd name="T30" fmla="*/ 2147483647 w 1210"/>
              <a:gd name="T31" fmla="*/ 2147483647 h 988"/>
              <a:gd name="T32" fmla="*/ 2147483647 w 1210"/>
              <a:gd name="T33" fmla="*/ 2147483647 h 988"/>
              <a:gd name="T34" fmla="*/ 2147483647 w 1210"/>
              <a:gd name="T35" fmla="*/ 2147483647 h 988"/>
              <a:gd name="T36" fmla="*/ 2147483647 w 1210"/>
              <a:gd name="T37" fmla="*/ 2147483647 h 988"/>
              <a:gd name="T38" fmla="*/ 2147483647 w 1210"/>
              <a:gd name="T39" fmla="*/ 0 h 988"/>
              <a:gd name="T40" fmla="*/ 2147483647 w 1210"/>
              <a:gd name="T41" fmla="*/ 2147483647 h 988"/>
              <a:gd name="T42" fmla="*/ 2147483647 w 1210"/>
              <a:gd name="T43" fmla="*/ 2147483647 h 988"/>
              <a:gd name="T44" fmla="*/ 2147483647 w 1210"/>
              <a:gd name="T45" fmla="*/ 2147483647 h 988"/>
              <a:gd name="T46" fmla="*/ 2147483647 w 1210"/>
              <a:gd name="T47" fmla="*/ 2147483647 h 988"/>
              <a:gd name="T48" fmla="*/ 2147483647 w 1210"/>
              <a:gd name="T49" fmla="*/ 2147483647 h 988"/>
              <a:gd name="T50" fmla="*/ 2147483647 w 1210"/>
              <a:gd name="T51" fmla="*/ 2147483647 h 988"/>
              <a:gd name="T52" fmla="*/ 2147483647 w 1210"/>
              <a:gd name="T53" fmla="*/ 2147483647 h 988"/>
              <a:gd name="T54" fmla="*/ 2147483647 w 1210"/>
              <a:gd name="T55" fmla="*/ 2147483647 h 988"/>
              <a:gd name="T56" fmla="*/ 2147483647 w 1210"/>
              <a:gd name="T57" fmla="*/ 2147483647 h 988"/>
              <a:gd name="T58" fmla="*/ 2147483647 w 1210"/>
              <a:gd name="T59" fmla="*/ 2147483647 h 988"/>
              <a:gd name="T60" fmla="*/ 2147483647 w 1210"/>
              <a:gd name="T61" fmla="*/ 2147483647 h 988"/>
              <a:gd name="T62" fmla="*/ 2147483647 w 1210"/>
              <a:gd name="T63" fmla="*/ 2147483647 h 988"/>
              <a:gd name="T64" fmla="*/ 2147483647 w 1210"/>
              <a:gd name="T65" fmla="*/ 2147483647 h 988"/>
              <a:gd name="T66" fmla="*/ 2147483647 w 1210"/>
              <a:gd name="T67" fmla="*/ 2147483647 h 988"/>
              <a:gd name="T68" fmla="*/ 2147483647 w 1210"/>
              <a:gd name="T69" fmla="*/ 2147483647 h 988"/>
              <a:gd name="T70" fmla="*/ 2147483647 w 1210"/>
              <a:gd name="T71" fmla="*/ 2147483647 h 988"/>
              <a:gd name="T72" fmla="*/ 2147483647 w 1210"/>
              <a:gd name="T73" fmla="*/ 2147483647 h 988"/>
              <a:gd name="T74" fmla="*/ 2147483647 w 1210"/>
              <a:gd name="T75" fmla="*/ 2147483647 h 988"/>
              <a:gd name="T76" fmla="*/ 2147483647 w 1210"/>
              <a:gd name="T77" fmla="*/ 2147483647 h 988"/>
              <a:gd name="T78" fmla="*/ 2147483647 w 1210"/>
              <a:gd name="T79" fmla="*/ 2147483647 h 988"/>
              <a:gd name="T80" fmla="*/ 0 w 1210"/>
              <a:gd name="T81" fmla="*/ 2147483647 h 9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10"/>
              <a:gd name="T124" fmla="*/ 0 h 988"/>
              <a:gd name="T125" fmla="*/ 1210 w 1210"/>
              <a:gd name="T126" fmla="*/ 988 h 9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10" h="988">
                <a:moveTo>
                  <a:pt x="0" y="656"/>
                </a:moveTo>
                <a:lnTo>
                  <a:pt x="0" y="988"/>
                </a:lnTo>
                <a:lnTo>
                  <a:pt x="90" y="956"/>
                </a:lnTo>
                <a:lnTo>
                  <a:pt x="180" y="916"/>
                </a:lnTo>
                <a:lnTo>
                  <a:pt x="266" y="880"/>
                </a:lnTo>
                <a:lnTo>
                  <a:pt x="332" y="846"/>
                </a:lnTo>
                <a:lnTo>
                  <a:pt x="388" y="800"/>
                </a:lnTo>
                <a:lnTo>
                  <a:pt x="440" y="712"/>
                </a:lnTo>
                <a:lnTo>
                  <a:pt x="484" y="602"/>
                </a:lnTo>
                <a:lnTo>
                  <a:pt x="530" y="516"/>
                </a:lnTo>
                <a:lnTo>
                  <a:pt x="586" y="464"/>
                </a:lnTo>
                <a:lnTo>
                  <a:pt x="640" y="432"/>
                </a:lnTo>
                <a:lnTo>
                  <a:pt x="730" y="418"/>
                </a:lnTo>
                <a:lnTo>
                  <a:pt x="804" y="422"/>
                </a:lnTo>
                <a:lnTo>
                  <a:pt x="874" y="440"/>
                </a:lnTo>
                <a:lnTo>
                  <a:pt x="926" y="456"/>
                </a:lnTo>
                <a:lnTo>
                  <a:pt x="986" y="462"/>
                </a:lnTo>
                <a:lnTo>
                  <a:pt x="1050" y="436"/>
                </a:lnTo>
                <a:lnTo>
                  <a:pt x="1210" y="316"/>
                </a:lnTo>
                <a:lnTo>
                  <a:pt x="1210" y="0"/>
                </a:lnTo>
                <a:lnTo>
                  <a:pt x="1148" y="50"/>
                </a:lnTo>
                <a:lnTo>
                  <a:pt x="1080" y="102"/>
                </a:lnTo>
                <a:lnTo>
                  <a:pt x="1020" y="136"/>
                </a:lnTo>
                <a:lnTo>
                  <a:pt x="974" y="148"/>
                </a:lnTo>
                <a:lnTo>
                  <a:pt x="934" y="148"/>
                </a:lnTo>
                <a:lnTo>
                  <a:pt x="902" y="140"/>
                </a:lnTo>
                <a:lnTo>
                  <a:pt x="854" y="128"/>
                </a:lnTo>
                <a:lnTo>
                  <a:pt x="808" y="112"/>
                </a:lnTo>
                <a:lnTo>
                  <a:pt x="756" y="108"/>
                </a:lnTo>
                <a:lnTo>
                  <a:pt x="700" y="110"/>
                </a:lnTo>
                <a:lnTo>
                  <a:pt x="648" y="118"/>
                </a:lnTo>
                <a:lnTo>
                  <a:pt x="606" y="138"/>
                </a:lnTo>
                <a:lnTo>
                  <a:pt x="546" y="182"/>
                </a:lnTo>
                <a:lnTo>
                  <a:pt x="508" y="234"/>
                </a:lnTo>
                <a:lnTo>
                  <a:pt x="468" y="310"/>
                </a:lnTo>
                <a:lnTo>
                  <a:pt x="434" y="394"/>
                </a:lnTo>
                <a:lnTo>
                  <a:pt x="404" y="446"/>
                </a:lnTo>
                <a:lnTo>
                  <a:pt x="360" y="498"/>
                </a:lnTo>
                <a:lnTo>
                  <a:pt x="292" y="534"/>
                </a:lnTo>
                <a:lnTo>
                  <a:pt x="206" y="576"/>
                </a:lnTo>
                <a:lnTo>
                  <a:pt x="0" y="656"/>
                </a:lnTo>
                <a:close/>
              </a:path>
            </a:pathLst>
          </a:custGeom>
          <a:solidFill>
            <a:schemeClr val="accent1"/>
          </a:solidFill>
          <a:ln>
            <a:noFill/>
          </a:ln>
          <a:extLst>
            <a:ext uri="{91240B29-F687-4F45-9708-019B960494DF}">
              <a14:hiddenLine xmlns:a14="http://schemas.microsoft.com/office/drawing/2010/main" w="38100" cmpd="sng">
                <a:solidFill>
                  <a:srgbClr val="000000"/>
                </a:solidFill>
                <a:round/>
                <a:headEnd/>
                <a:tailEnd/>
              </a14:hiddenLine>
            </a:ext>
          </a:extLst>
        </p:spPr>
        <p:txBody>
          <a:bodyPr/>
          <a:lstStyle/>
          <a:p>
            <a:endParaRPr lang="en-US"/>
          </a:p>
        </p:txBody>
      </p:sp>
      <p:sp>
        <p:nvSpPr>
          <p:cNvPr id="32804" name="Freeform 51"/>
          <p:cNvSpPr>
            <a:spLocks/>
          </p:cNvSpPr>
          <p:nvPr/>
        </p:nvSpPr>
        <p:spPr bwMode="auto">
          <a:xfrm>
            <a:off x="7421564" y="3567114"/>
            <a:ext cx="1906587" cy="1031875"/>
          </a:xfrm>
          <a:custGeom>
            <a:avLst/>
            <a:gdLst>
              <a:gd name="T0" fmla="*/ 0 w 1200"/>
              <a:gd name="T1" fmla="*/ 2147483647 h 672"/>
              <a:gd name="T2" fmla="*/ 2147483647 w 1200"/>
              <a:gd name="T3" fmla="*/ 2147483647 h 672"/>
              <a:gd name="T4" fmla="*/ 2147483647 w 1200"/>
              <a:gd name="T5" fmla="*/ 2147483647 h 672"/>
              <a:gd name="T6" fmla="*/ 2147483647 w 1200"/>
              <a:gd name="T7" fmla="*/ 2147483647 h 672"/>
              <a:gd name="T8" fmla="*/ 2147483647 w 1200"/>
              <a:gd name="T9" fmla="*/ 2147483647 h 672"/>
              <a:gd name="T10" fmla="*/ 2147483647 w 1200"/>
              <a:gd name="T11" fmla="*/ 2147483647 h 672"/>
              <a:gd name="T12" fmla="*/ 2147483647 w 1200"/>
              <a:gd name="T13" fmla="*/ 2147483647 h 672"/>
              <a:gd name="T14" fmla="*/ 2147483647 w 1200"/>
              <a:gd name="T15" fmla="*/ 2147483647 h 672"/>
              <a:gd name="T16" fmla="*/ 2147483647 w 1200"/>
              <a:gd name="T17" fmla="*/ 2147483647 h 672"/>
              <a:gd name="T18" fmla="*/ 2147483647 w 1200"/>
              <a:gd name="T19" fmla="*/ 0 h 6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0"/>
              <a:gd name="T31" fmla="*/ 0 h 672"/>
              <a:gd name="T32" fmla="*/ 1200 w 1200"/>
              <a:gd name="T33" fmla="*/ 672 h 6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0" h="672">
                <a:moveTo>
                  <a:pt x="0" y="672"/>
                </a:moveTo>
                <a:cubicBezTo>
                  <a:pt x="56" y="649"/>
                  <a:pt x="113" y="627"/>
                  <a:pt x="162" y="606"/>
                </a:cubicBezTo>
                <a:cubicBezTo>
                  <a:pt x="211" y="585"/>
                  <a:pt x="251" y="574"/>
                  <a:pt x="291" y="549"/>
                </a:cubicBezTo>
                <a:cubicBezTo>
                  <a:pt x="331" y="524"/>
                  <a:pt x="368" y="507"/>
                  <a:pt x="405" y="453"/>
                </a:cubicBezTo>
                <a:cubicBezTo>
                  <a:pt x="442" y="399"/>
                  <a:pt x="477" y="278"/>
                  <a:pt x="516" y="222"/>
                </a:cubicBezTo>
                <a:cubicBezTo>
                  <a:pt x="555" y="166"/>
                  <a:pt x="593" y="139"/>
                  <a:pt x="639" y="120"/>
                </a:cubicBezTo>
                <a:cubicBezTo>
                  <a:pt x="685" y="101"/>
                  <a:pt x="746" y="104"/>
                  <a:pt x="795" y="108"/>
                </a:cubicBezTo>
                <a:cubicBezTo>
                  <a:pt x="844" y="112"/>
                  <a:pt x="895" y="142"/>
                  <a:pt x="936" y="144"/>
                </a:cubicBezTo>
                <a:cubicBezTo>
                  <a:pt x="977" y="146"/>
                  <a:pt x="997" y="144"/>
                  <a:pt x="1041" y="120"/>
                </a:cubicBezTo>
                <a:cubicBezTo>
                  <a:pt x="1085" y="96"/>
                  <a:pt x="1175" y="20"/>
                  <a:pt x="1200" y="0"/>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805" name="Line 48"/>
          <p:cNvSpPr>
            <a:spLocks noChangeShapeType="1"/>
          </p:cNvSpPr>
          <p:nvPr/>
        </p:nvSpPr>
        <p:spPr bwMode="auto">
          <a:xfrm flipV="1">
            <a:off x="9334500" y="3548063"/>
            <a:ext cx="0" cy="506412"/>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806" name="Freeform 47"/>
          <p:cNvSpPr>
            <a:spLocks/>
          </p:cNvSpPr>
          <p:nvPr/>
        </p:nvSpPr>
        <p:spPr bwMode="auto">
          <a:xfrm>
            <a:off x="7415214" y="4041776"/>
            <a:ext cx="1927225" cy="1069975"/>
          </a:xfrm>
          <a:custGeom>
            <a:avLst/>
            <a:gdLst>
              <a:gd name="T0" fmla="*/ 0 w 1200"/>
              <a:gd name="T1" fmla="*/ 2147483647 h 672"/>
              <a:gd name="T2" fmla="*/ 2147483647 w 1200"/>
              <a:gd name="T3" fmla="*/ 2147483647 h 672"/>
              <a:gd name="T4" fmla="*/ 2147483647 w 1200"/>
              <a:gd name="T5" fmla="*/ 2147483647 h 672"/>
              <a:gd name="T6" fmla="*/ 2147483647 w 1200"/>
              <a:gd name="T7" fmla="*/ 2147483647 h 672"/>
              <a:gd name="T8" fmla="*/ 2147483647 w 1200"/>
              <a:gd name="T9" fmla="*/ 2147483647 h 672"/>
              <a:gd name="T10" fmla="*/ 2147483647 w 1200"/>
              <a:gd name="T11" fmla="*/ 2147483647 h 672"/>
              <a:gd name="T12" fmla="*/ 2147483647 w 1200"/>
              <a:gd name="T13" fmla="*/ 2147483647 h 672"/>
              <a:gd name="T14" fmla="*/ 2147483647 w 1200"/>
              <a:gd name="T15" fmla="*/ 2147483647 h 672"/>
              <a:gd name="T16" fmla="*/ 2147483647 w 1200"/>
              <a:gd name="T17" fmla="*/ 2147483647 h 672"/>
              <a:gd name="T18" fmla="*/ 2147483647 w 1200"/>
              <a:gd name="T19" fmla="*/ 0 h 6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0"/>
              <a:gd name="T31" fmla="*/ 0 h 672"/>
              <a:gd name="T32" fmla="*/ 1200 w 1200"/>
              <a:gd name="T33" fmla="*/ 672 h 6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0" h="672">
                <a:moveTo>
                  <a:pt x="0" y="672"/>
                </a:moveTo>
                <a:cubicBezTo>
                  <a:pt x="56" y="649"/>
                  <a:pt x="113" y="627"/>
                  <a:pt x="162" y="606"/>
                </a:cubicBezTo>
                <a:cubicBezTo>
                  <a:pt x="211" y="585"/>
                  <a:pt x="251" y="574"/>
                  <a:pt x="291" y="549"/>
                </a:cubicBezTo>
                <a:cubicBezTo>
                  <a:pt x="331" y="524"/>
                  <a:pt x="368" y="507"/>
                  <a:pt x="405" y="453"/>
                </a:cubicBezTo>
                <a:cubicBezTo>
                  <a:pt x="442" y="399"/>
                  <a:pt x="477" y="278"/>
                  <a:pt x="516" y="222"/>
                </a:cubicBezTo>
                <a:cubicBezTo>
                  <a:pt x="555" y="166"/>
                  <a:pt x="593" y="139"/>
                  <a:pt x="639" y="120"/>
                </a:cubicBezTo>
                <a:cubicBezTo>
                  <a:pt x="685" y="101"/>
                  <a:pt x="746" y="104"/>
                  <a:pt x="795" y="108"/>
                </a:cubicBezTo>
                <a:cubicBezTo>
                  <a:pt x="844" y="112"/>
                  <a:pt x="895" y="142"/>
                  <a:pt x="936" y="144"/>
                </a:cubicBezTo>
                <a:cubicBezTo>
                  <a:pt x="977" y="146"/>
                  <a:pt x="997" y="144"/>
                  <a:pt x="1041" y="120"/>
                </a:cubicBezTo>
                <a:cubicBezTo>
                  <a:pt x="1085" y="96"/>
                  <a:pt x="1175" y="20"/>
                  <a:pt x="1200" y="0"/>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807" name="Line 54"/>
          <p:cNvSpPr>
            <a:spLocks noChangeShapeType="1"/>
          </p:cNvSpPr>
          <p:nvPr/>
        </p:nvSpPr>
        <p:spPr bwMode="auto">
          <a:xfrm flipV="1">
            <a:off x="7426325" y="4587876"/>
            <a:ext cx="0" cy="53022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Footer Placeholder 8">
            <a:extLst>
              <a:ext uri="{FF2B5EF4-FFF2-40B4-BE49-F238E27FC236}">
                <a16:creationId xmlns:a16="http://schemas.microsoft.com/office/drawing/2014/main" id="{BE6FC3E9-126B-1EE0-2D73-A010C9B53308}"/>
              </a:ext>
            </a:extLst>
          </p:cNvPr>
          <p:cNvSpPr>
            <a:spLocks noGrp="1"/>
          </p:cNvSpPr>
          <p:nvPr>
            <p:ph type="ftr" sz="quarter" idx="10"/>
          </p:nvPr>
        </p:nvSpPr>
        <p:spPr/>
        <p:txBody>
          <a:bodyPr/>
          <a:lstStyle/>
          <a:p>
            <a:pPr>
              <a:defRPr/>
            </a:pPr>
            <a:r>
              <a:rPr lang="en-US"/>
              <a:t>Beam Theory</a:t>
            </a:r>
            <a:endParaRPr lang="en-US" dirty="0"/>
          </a:p>
        </p:txBody>
      </p:sp>
      <p:sp>
        <p:nvSpPr>
          <p:cNvPr id="10" name="Slide Number Placeholder 9">
            <a:extLst>
              <a:ext uri="{FF2B5EF4-FFF2-40B4-BE49-F238E27FC236}">
                <a16:creationId xmlns:a16="http://schemas.microsoft.com/office/drawing/2014/main" id="{AF8D18AC-CC0B-C69E-2E15-1A5E593A39FC}"/>
              </a:ext>
            </a:extLst>
          </p:cNvPr>
          <p:cNvSpPr>
            <a:spLocks noGrp="1"/>
          </p:cNvSpPr>
          <p:nvPr>
            <p:ph type="sldNum" sz="quarter" idx="11"/>
          </p:nvPr>
        </p:nvSpPr>
        <p:spPr/>
        <p:txBody>
          <a:bodyPr/>
          <a:lstStyle/>
          <a:p>
            <a:fld id="{31AE6B6B-2CDA-4FF8-9B78-BC59D7E9A502}" type="slidenum">
              <a:rPr lang="en-US" altLang="en-US" smtClean="0"/>
              <a:pPr/>
              <a:t>30</a:t>
            </a:fld>
            <a:endParaRPr lang="en-US"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011489" y="1676401"/>
            <a:ext cx="6677025" cy="39481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9" name="TextBox 28"/>
          <p:cNvSpPr txBox="1"/>
          <p:nvPr/>
        </p:nvSpPr>
        <p:spPr>
          <a:xfrm>
            <a:off x="2028825" y="6375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sp>
        <p:nvSpPr>
          <p:cNvPr id="4" name="TextBox 3"/>
          <p:cNvSpPr txBox="1"/>
          <p:nvPr/>
        </p:nvSpPr>
        <p:spPr>
          <a:xfrm>
            <a:off x="3030538" y="5597526"/>
            <a:ext cx="66357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Failure is localized at areas of high stress </a:t>
            </a:r>
          </a:p>
          <a:p>
            <a:pPr eaLnBrk="0" hangingPunct="0">
              <a:defRPr/>
            </a:pPr>
            <a:r>
              <a:rPr lang="en-US">
                <a:solidFill>
                  <a:schemeClr val="bg1"/>
                </a:solidFill>
              </a:rPr>
              <a:t>(maximum moment) or imperfections.</a:t>
            </a:r>
          </a:p>
        </p:txBody>
      </p:sp>
      <p:sp>
        <p:nvSpPr>
          <p:cNvPr id="24" name="Rectangle 23"/>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5" name="Rectangle 24"/>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6" name="Rectangle 25"/>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2" name="Oval 31"/>
          <p:cNvSpPr/>
          <p:nvPr/>
        </p:nvSpPr>
        <p:spPr>
          <a:xfrm>
            <a:off x="3616326" y="3768726"/>
            <a:ext cx="512763" cy="900113"/>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3" name="Straight Arrow Connector 32"/>
          <p:cNvCxnSpPr>
            <a:stCxn id="32" idx="6"/>
          </p:cNvCxnSpPr>
          <p:nvPr/>
        </p:nvCxnSpPr>
        <p:spPr>
          <a:xfrm flipV="1">
            <a:off x="4129089" y="3921126"/>
            <a:ext cx="2174875" cy="296863"/>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bwMode="auto">
          <a:xfrm>
            <a:off x="7939088" y="2438401"/>
            <a:ext cx="387350" cy="2174875"/>
          </a:xfrm>
          <a:prstGeom prst="rect">
            <a:avLst/>
          </a:prstGeom>
          <a:solidFill>
            <a:schemeClr val="accent1">
              <a:alpha val="5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cxnSp>
        <p:nvCxnSpPr>
          <p:cNvPr id="109" name="Straight Connector 108"/>
          <p:cNvCxnSpPr/>
          <p:nvPr/>
        </p:nvCxnSpPr>
        <p:spPr>
          <a:xfrm flipV="1">
            <a:off x="6913564" y="2465389"/>
            <a:ext cx="1025525" cy="8651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7305675" y="2435226"/>
            <a:ext cx="1016000" cy="87471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022475" y="1671639"/>
            <a:ext cx="4330700"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rPr>
              <a:t>Web is restrained by the flange at one edge, web in tension at other.</a:t>
            </a:r>
          </a:p>
        </p:txBody>
      </p:sp>
      <p:sp>
        <p:nvSpPr>
          <p:cNvPr id="37" name="Slide Number Placeholder 36"/>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6C9CB6CC-38BD-4271-A9F7-61C6F0C8B7F1}" type="slidenum">
              <a:rPr lang="en-US" altLang="en-US" sz="1200">
                <a:solidFill>
                  <a:srgbClr val="BCBCBC"/>
                </a:solidFill>
              </a:rPr>
              <a:pPr eaLnBrk="1" hangingPunct="1"/>
              <a:t>31</a:t>
            </a:fld>
            <a:endParaRPr lang="en-US" altLang="en-US" sz="1200">
              <a:solidFill>
                <a:srgbClr val="BCBCBC"/>
              </a:solidFill>
            </a:endParaRPr>
          </a:p>
        </p:txBody>
      </p:sp>
      <p:sp>
        <p:nvSpPr>
          <p:cNvPr id="38" name="Footer Placeholder 37"/>
          <p:cNvSpPr>
            <a:spLocks noGrp="1"/>
          </p:cNvSpPr>
          <p:nvPr>
            <p:ph type="ftr" sz="quarter" idx="10"/>
          </p:nvPr>
        </p:nvSpPr>
        <p:spPr/>
        <p:txBody>
          <a:bodyPr/>
          <a:lstStyle/>
          <a:p>
            <a:pPr>
              <a:defRPr/>
            </a:pPr>
            <a:r>
              <a:rPr lang="en-US"/>
              <a:t>Beam Theory</a:t>
            </a:r>
            <a:endParaRPr lang="en-US" dirty="0"/>
          </a:p>
        </p:txBody>
      </p:sp>
      <p:cxnSp>
        <p:nvCxnSpPr>
          <p:cNvPr id="2" name="Straight Connector 108"/>
          <p:cNvCxnSpPr/>
          <p:nvPr/>
        </p:nvCxnSpPr>
        <p:spPr>
          <a:xfrm flipV="1">
            <a:off x="6923089" y="4589464"/>
            <a:ext cx="1025525" cy="9032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 name="Straight Connector 109"/>
          <p:cNvCxnSpPr/>
          <p:nvPr/>
        </p:nvCxnSpPr>
        <p:spPr>
          <a:xfrm flipV="1">
            <a:off x="7315201" y="4616451"/>
            <a:ext cx="1006475" cy="85566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3810" name="Text Box 42"/>
          <p:cNvSpPr txBox="1">
            <a:spLocks noChangeArrowheads="1"/>
          </p:cNvSpPr>
          <p:nvPr/>
        </p:nvSpPr>
        <p:spPr bwMode="auto">
          <a:xfrm rot="-2406863">
            <a:off x="6316664" y="2265363"/>
            <a:ext cx="2035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Flange</a:t>
            </a:r>
          </a:p>
        </p:txBody>
      </p:sp>
      <p:sp>
        <p:nvSpPr>
          <p:cNvPr id="33811" name="Text Box 43"/>
          <p:cNvSpPr txBox="1">
            <a:spLocks noChangeArrowheads="1"/>
          </p:cNvSpPr>
          <p:nvPr/>
        </p:nvSpPr>
        <p:spPr bwMode="auto">
          <a:xfrm rot="-2412334">
            <a:off x="7243764" y="4498975"/>
            <a:ext cx="2528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Web in Tension</a:t>
            </a:r>
          </a:p>
        </p:txBody>
      </p:sp>
      <p:sp>
        <p:nvSpPr>
          <p:cNvPr id="22" name="Rectangle 21"/>
          <p:cNvSpPr/>
          <p:nvPr/>
        </p:nvSpPr>
        <p:spPr bwMode="auto">
          <a:xfrm>
            <a:off x="6927850" y="3325814"/>
            <a:ext cx="387350" cy="2174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011489" y="1676401"/>
            <a:ext cx="6677025" cy="39481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9" name="TextBox 28"/>
          <p:cNvSpPr txBox="1"/>
          <p:nvPr/>
        </p:nvSpPr>
        <p:spPr>
          <a:xfrm>
            <a:off x="2028825" y="6375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sp>
        <p:nvSpPr>
          <p:cNvPr id="4" name="TextBox 3"/>
          <p:cNvSpPr txBox="1"/>
          <p:nvPr/>
        </p:nvSpPr>
        <p:spPr>
          <a:xfrm>
            <a:off x="3030538" y="5597526"/>
            <a:ext cx="66357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Failure is localized at areas of high stress </a:t>
            </a:r>
          </a:p>
          <a:p>
            <a:pPr eaLnBrk="0" hangingPunct="0">
              <a:defRPr/>
            </a:pPr>
            <a:r>
              <a:rPr lang="en-US">
                <a:solidFill>
                  <a:schemeClr val="bg1"/>
                </a:solidFill>
              </a:rPr>
              <a:t>(maximum moment) or imperfections.</a:t>
            </a:r>
          </a:p>
        </p:txBody>
      </p:sp>
      <p:sp>
        <p:nvSpPr>
          <p:cNvPr id="24" name="Rectangle 23"/>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5" name="Rectangle 24"/>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6" name="Rectangle 25"/>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2" name="Oval 31"/>
          <p:cNvSpPr/>
          <p:nvPr/>
        </p:nvSpPr>
        <p:spPr>
          <a:xfrm>
            <a:off x="3616326" y="3768726"/>
            <a:ext cx="512763" cy="900113"/>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3" name="Straight Arrow Connector 32"/>
          <p:cNvCxnSpPr>
            <a:stCxn id="32" idx="6"/>
          </p:cNvCxnSpPr>
          <p:nvPr/>
        </p:nvCxnSpPr>
        <p:spPr>
          <a:xfrm flipV="1">
            <a:off x="4129089" y="3921126"/>
            <a:ext cx="2174875" cy="296863"/>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34826" name="Group 93"/>
          <p:cNvGrpSpPr>
            <a:grpSpLocks/>
          </p:cNvGrpSpPr>
          <p:nvPr/>
        </p:nvGrpSpPr>
        <p:grpSpPr bwMode="auto">
          <a:xfrm>
            <a:off x="7939089" y="1939926"/>
            <a:ext cx="858837" cy="1635125"/>
            <a:chOff x="3311239" y="3144982"/>
            <a:chExt cx="858979" cy="1634837"/>
          </a:xfrm>
        </p:grpSpPr>
        <p:grpSp>
          <p:nvGrpSpPr>
            <p:cNvPr id="34847" name="Group 87"/>
            <p:cNvGrpSpPr>
              <a:grpSpLocks/>
            </p:cNvGrpSpPr>
            <p:nvPr/>
          </p:nvGrpSpPr>
          <p:grpSpPr bwMode="auto">
            <a:xfrm>
              <a:off x="3546767" y="3144983"/>
              <a:ext cx="623451" cy="1634836"/>
              <a:chOff x="3546767" y="3144983"/>
              <a:chExt cx="623451" cy="1634836"/>
            </a:xfrm>
          </p:grpSpPr>
          <p:cxnSp>
            <p:nvCxnSpPr>
              <p:cNvPr id="57" name="Straight Arrow Connector 56"/>
              <p:cNvCxnSpPr/>
              <p:nvPr/>
            </p:nvCxnSpPr>
            <p:spPr>
              <a:xfrm rot="10800000" flipV="1">
                <a:off x="3546228" y="3144982"/>
                <a:ext cx="623990" cy="58251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rot="10800000" flipV="1">
                <a:off x="3546228" y="3575119"/>
                <a:ext cx="512847" cy="4983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10800000" flipV="1">
                <a:off x="3560517" y="4017953"/>
                <a:ext cx="387414" cy="3745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rot="5400000">
                <a:off x="3560560" y="4530583"/>
                <a:ext cx="249193" cy="2492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4848" name="Group 88"/>
            <p:cNvGrpSpPr>
              <a:grpSpLocks/>
            </p:cNvGrpSpPr>
            <p:nvPr/>
          </p:nvGrpSpPr>
          <p:grpSpPr bwMode="auto">
            <a:xfrm>
              <a:off x="3311239" y="3144982"/>
              <a:ext cx="623451" cy="1634836"/>
              <a:chOff x="3546767" y="3144983"/>
              <a:chExt cx="623451" cy="1634836"/>
            </a:xfrm>
          </p:grpSpPr>
          <p:cxnSp>
            <p:nvCxnSpPr>
              <p:cNvPr id="90" name="Straight Arrow Connector 89"/>
              <p:cNvCxnSpPr/>
              <p:nvPr/>
            </p:nvCxnSpPr>
            <p:spPr>
              <a:xfrm rot="10800000" flipV="1">
                <a:off x="3546767" y="3144983"/>
                <a:ext cx="623990" cy="58251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10800000" flipV="1">
                <a:off x="3546767" y="3575120"/>
                <a:ext cx="512847" cy="4983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0800000" flipV="1">
                <a:off x="3561056" y="4017954"/>
                <a:ext cx="387414" cy="3745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3561099" y="4530584"/>
                <a:ext cx="249193" cy="2492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07" name="Rectangle 106"/>
          <p:cNvSpPr/>
          <p:nvPr/>
        </p:nvSpPr>
        <p:spPr bwMode="auto">
          <a:xfrm>
            <a:off x="7939088" y="2438401"/>
            <a:ext cx="387350" cy="2174875"/>
          </a:xfrm>
          <a:prstGeom prst="rect">
            <a:avLst/>
          </a:prstGeom>
          <a:solidFill>
            <a:schemeClr val="accent1">
              <a:alpha val="5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cxnSp>
        <p:nvCxnSpPr>
          <p:cNvPr id="109" name="Straight Connector 108"/>
          <p:cNvCxnSpPr/>
          <p:nvPr/>
        </p:nvCxnSpPr>
        <p:spPr>
          <a:xfrm flipV="1">
            <a:off x="6913564" y="2465389"/>
            <a:ext cx="1025525" cy="8651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7305675" y="2435226"/>
            <a:ext cx="1016000" cy="87471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022475" y="1671639"/>
            <a:ext cx="4330700"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rPr>
              <a:t>Web is restrained by the flange at one edge, web in tension at other.</a:t>
            </a:r>
          </a:p>
        </p:txBody>
      </p:sp>
      <p:cxnSp>
        <p:nvCxnSpPr>
          <p:cNvPr id="3" name="Straight Connector 108"/>
          <p:cNvCxnSpPr/>
          <p:nvPr/>
        </p:nvCxnSpPr>
        <p:spPr>
          <a:xfrm flipV="1">
            <a:off x="6923089" y="4589464"/>
            <a:ext cx="1025525" cy="9032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109"/>
          <p:cNvCxnSpPr/>
          <p:nvPr/>
        </p:nvCxnSpPr>
        <p:spPr>
          <a:xfrm flipV="1">
            <a:off x="7315201" y="4616451"/>
            <a:ext cx="1006475" cy="85566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4835" name="Text Box 39"/>
          <p:cNvSpPr txBox="1">
            <a:spLocks noChangeArrowheads="1"/>
          </p:cNvSpPr>
          <p:nvPr/>
        </p:nvSpPr>
        <p:spPr bwMode="auto">
          <a:xfrm rot="-2406863">
            <a:off x="6316664" y="2265363"/>
            <a:ext cx="2035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Flange</a:t>
            </a:r>
          </a:p>
        </p:txBody>
      </p:sp>
      <p:sp>
        <p:nvSpPr>
          <p:cNvPr id="34836" name="Text Box 40"/>
          <p:cNvSpPr txBox="1">
            <a:spLocks noChangeArrowheads="1"/>
          </p:cNvSpPr>
          <p:nvPr/>
        </p:nvSpPr>
        <p:spPr bwMode="auto">
          <a:xfrm rot="-2412334">
            <a:off x="7243764" y="4498975"/>
            <a:ext cx="2528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Web in Tension</a:t>
            </a:r>
          </a:p>
        </p:txBody>
      </p:sp>
      <p:sp>
        <p:nvSpPr>
          <p:cNvPr id="22" name="Rectangle 21"/>
          <p:cNvSpPr/>
          <p:nvPr/>
        </p:nvSpPr>
        <p:spPr bwMode="auto">
          <a:xfrm>
            <a:off x="6927850" y="3325814"/>
            <a:ext cx="387350" cy="2174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grpSp>
        <p:nvGrpSpPr>
          <p:cNvPr id="34838" name="Group 105"/>
          <p:cNvGrpSpPr>
            <a:grpSpLocks/>
          </p:cNvGrpSpPr>
          <p:nvPr/>
        </p:nvGrpSpPr>
        <p:grpSpPr bwMode="auto">
          <a:xfrm>
            <a:off x="6427789" y="3367088"/>
            <a:ext cx="873125" cy="1301750"/>
            <a:chOff x="3325094" y="3865418"/>
            <a:chExt cx="872832" cy="1302330"/>
          </a:xfrm>
        </p:grpSpPr>
        <p:cxnSp>
          <p:nvCxnSpPr>
            <p:cNvPr id="102" name="Straight Arrow Connector 101"/>
            <p:cNvCxnSpPr/>
            <p:nvPr/>
          </p:nvCxnSpPr>
          <p:spPr>
            <a:xfrm rot="10800000" flipH="1">
              <a:off x="3325094" y="3865418"/>
              <a:ext cx="623678" cy="5812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10800000" flipH="1">
              <a:off x="3450464" y="4184647"/>
              <a:ext cx="512591" cy="49869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10800000" flipH="1">
              <a:off x="3559965" y="4543582"/>
              <a:ext cx="388806" cy="37481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flipH="1" flipV="1">
              <a:off x="3713010" y="4917703"/>
              <a:ext cx="249349" cy="25074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10800000" flipH="1">
              <a:off x="3559965" y="3865418"/>
              <a:ext cx="623678" cy="5812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10800000" flipH="1">
              <a:off x="3685335" y="4184647"/>
              <a:ext cx="512591" cy="49869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0800000" flipH="1">
              <a:off x="3796423" y="4543582"/>
              <a:ext cx="387220" cy="37481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flipH="1" flipV="1">
              <a:off x="3948674" y="4918496"/>
              <a:ext cx="249349" cy="24915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Footer Placeholder 1">
            <a:extLst>
              <a:ext uri="{FF2B5EF4-FFF2-40B4-BE49-F238E27FC236}">
                <a16:creationId xmlns:a16="http://schemas.microsoft.com/office/drawing/2014/main" id="{8AB57DC0-A944-6374-2A6C-43AF363BDFAE}"/>
              </a:ext>
            </a:extLst>
          </p:cNvPr>
          <p:cNvSpPr>
            <a:spLocks noGrp="1"/>
          </p:cNvSpPr>
          <p:nvPr>
            <p:ph type="ftr" sz="quarter" idx="10"/>
          </p:nvPr>
        </p:nvSpPr>
        <p:spPr/>
        <p:txBody>
          <a:bodyPr/>
          <a:lstStyle/>
          <a:p>
            <a:pPr>
              <a:defRPr/>
            </a:pPr>
            <a:r>
              <a:rPr lang="en-US"/>
              <a:t>Beam Theory</a:t>
            </a:r>
            <a:endParaRPr lang="en-US" dirty="0"/>
          </a:p>
        </p:txBody>
      </p:sp>
      <p:sp>
        <p:nvSpPr>
          <p:cNvPr id="6" name="Slide Number Placeholder 5">
            <a:extLst>
              <a:ext uri="{FF2B5EF4-FFF2-40B4-BE49-F238E27FC236}">
                <a16:creationId xmlns:a16="http://schemas.microsoft.com/office/drawing/2014/main" id="{24B55180-6B90-5098-C2D7-B23D7016CA5E}"/>
              </a:ext>
            </a:extLst>
          </p:cNvPr>
          <p:cNvSpPr>
            <a:spLocks noGrp="1"/>
          </p:cNvSpPr>
          <p:nvPr>
            <p:ph type="sldNum" sz="quarter" idx="11"/>
          </p:nvPr>
        </p:nvSpPr>
        <p:spPr/>
        <p:txBody>
          <a:bodyPr/>
          <a:lstStyle/>
          <a:p>
            <a:fld id="{31AE6B6B-2CDA-4FF8-9B78-BC59D7E9A502}" type="slidenum">
              <a:rPr lang="en-US" altLang="en-US" smtClean="0"/>
              <a:pPr/>
              <a:t>32</a:t>
            </a:fld>
            <a:endParaRPr lang="en-US"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3011489" y="1676401"/>
            <a:ext cx="6677025" cy="39481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9" name="TextBox 28"/>
          <p:cNvSpPr txBox="1"/>
          <p:nvPr/>
        </p:nvSpPr>
        <p:spPr>
          <a:xfrm>
            <a:off x="2028825" y="637531"/>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b="1">
                <a:solidFill>
                  <a:schemeClr val="bg1"/>
                </a:solidFill>
              </a:rPr>
              <a:t>Local Buckling is related to Plate Buckling</a:t>
            </a:r>
          </a:p>
        </p:txBody>
      </p:sp>
      <p:sp>
        <p:nvSpPr>
          <p:cNvPr id="4" name="TextBox 3"/>
          <p:cNvSpPr txBox="1"/>
          <p:nvPr/>
        </p:nvSpPr>
        <p:spPr>
          <a:xfrm>
            <a:off x="3030538" y="5597526"/>
            <a:ext cx="663575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Failure is localized at areas of high stress </a:t>
            </a:r>
          </a:p>
          <a:p>
            <a:pPr eaLnBrk="0" hangingPunct="0">
              <a:defRPr/>
            </a:pPr>
            <a:r>
              <a:rPr lang="en-US">
                <a:solidFill>
                  <a:schemeClr val="bg1"/>
                </a:solidFill>
              </a:rPr>
              <a:t>(maximum moment) or imperfections.</a:t>
            </a:r>
          </a:p>
        </p:txBody>
      </p:sp>
      <p:sp>
        <p:nvSpPr>
          <p:cNvPr id="24" name="Rectangle 23"/>
          <p:cNvSpPr/>
          <p:nvPr/>
        </p:nvSpPr>
        <p:spPr bwMode="auto">
          <a:xfrm>
            <a:off x="3340100" y="3686176"/>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5" name="Rectangle 24"/>
          <p:cNvSpPr/>
          <p:nvPr/>
        </p:nvSpPr>
        <p:spPr bwMode="auto">
          <a:xfrm>
            <a:off x="3795713" y="3906839"/>
            <a:ext cx="125412" cy="1025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6" name="Rectangle 25"/>
          <p:cNvSpPr/>
          <p:nvPr/>
        </p:nvSpPr>
        <p:spPr bwMode="auto">
          <a:xfrm>
            <a:off x="3367088" y="4946651"/>
            <a:ext cx="1079500" cy="207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2" name="Oval 31"/>
          <p:cNvSpPr/>
          <p:nvPr/>
        </p:nvSpPr>
        <p:spPr>
          <a:xfrm>
            <a:off x="3616326" y="3768726"/>
            <a:ext cx="512763" cy="900113"/>
          </a:xfrm>
          <a:prstGeom prst="ellipse">
            <a:avLst/>
          </a:prstGeom>
          <a:solidFill>
            <a:schemeClr val="tx1">
              <a:lumMod val="95000"/>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3" name="Straight Arrow Connector 32"/>
          <p:cNvCxnSpPr>
            <a:stCxn id="32" idx="6"/>
          </p:cNvCxnSpPr>
          <p:nvPr/>
        </p:nvCxnSpPr>
        <p:spPr>
          <a:xfrm flipV="1">
            <a:off x="4129089" y="3921126"/>
            <a:ext cx="2174875" cy="296863"/>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35850" name="Group 93"/>
          <p:cNvGrpSpPr>
            <a:grpSpLocks/>
          </p:cNvGrpSpPr>
          <p:nvPr/>
        </p:nvGrpSpPr>
        <p:grpSpPr bwMode="auto">
          <a:xfrm>
            <a:off x="7939089" y="1939926"/>
            <a:ext cx="858837" cy="1635125"/>
            <a:chOff x="3311239" y="3144982"/>
            <a:chExt cx="858979" cy="1634837"/>
          </a:xfrm>
        </p:grpSpPr>
        <p:grpSp>
          <p:nvGrpSpPr>
            <p:cNvPr id="35876" name="Group 87"/>
            <p:cNvGrpSpPr>
              <a:grpSpLocks/>
            </p:cNvGrpSpPr>
            <p:nvPr/>
          </p:nvGrpSpPr>
          <p:grpSpPr bwMode="auto">
            <a:xfrm>
              <a:off x="3546767" y="3144983"/>
              <a:ext cx="623451" cy="1634836"/>
              <a:chOff x="3546767" y="3144983"/>
              <a:chExt cx="623451" cy="1634836"/>
            </a:xfrm>
          </p:grpSpPr>
          <p:cxnSp>
            <p:nvCxnSpPr>
              <p:cNvPr id="57" name="Straight Arrow Connector 56"/>
              <p:cNvCxnSpPr/>
              <p:nvPr/>
            </p:nvCxnSpPr>
            <p:spPr>
              <a:xfrm rot="10800000" flipV="1">
                <a:off x="3546228" y="3144982"/>
                <a:ext cx="623990" cy="58251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rot="10800000" flipV="1">
                <a:off x="3546228" y="3575119"/>
                <a:ext cx="512847" cy="4983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10800000" flipV="1">
                <a:off x="3560517" y="4017953"/>
                <a:ext cx="387414" cy="3745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rot="5400000">
                <a:off x="3560560" y="4530583"/>
                <a:ext cx="249193" cy="2492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5877" name="Group 88"/>
            <p:cNvGrpSpPr>
              <a:grpSpLocks/>
            </p:cNvGrpSpPr>
            <p:nvPr/>
          </p:nvGrpSpPr>
          <p:grpSpPr bwMode="auto">
            <a:xfrm>
              <a:off x="3311239" y="3144982"/>
              <a:ext cx="623451" cy="1634836"/>
              <a:chOff x="3546767" y="3144983"/>
              <a:chExt cx="623451" cy="1634836"/>
            </a:xfrm>
          </p:grpSpPr>
          <p:cxnSp>
            <p:nvCxnSpPr>
              <p:cNvPr id="90" name="Straight Arrow Connector 89"/>
              <p:cNvCxnSpPr/>
              <p:nvPr/>
            </p:nvCxnSpPr>
            <p:spPr>
              <a:xfrm rot="10800000" flipV="1">
                <a:off x="3546767" y="3144983"/>
                <a:ext cx="623990" cy="58251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10800000" flipV="1">
                <a:off x="3546767" y="3575120"/>
                <a:ext cx="512847" cy="49838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0800000" flipV="1">
                <a:off x="3561056" y="4017954"/>
                <a:ext cx="387414" cy="3745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3561099" y="4530584"/>
                <a:ext cx="249193" cy="249279"/>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07" name="Rectangle 106"/>
          <p:cNvSpPr/>
          <p:nvPr/>
        </p:nvSpPr>
        <p:spPr bwMode="auto">
          <a:xfrm>
            <a:off x="7939088" y="2438401"/>
            <a:ext cx="387350" cy="2174875"/>
          </a:xfrm>
          <a:prstGeom prst="rect">
            <a:avLst/>
          </a:prstGeom>
          <a:solidFill>
            <a:schemeClr val="accent1">
              <a:alpha val="5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cxnSp>
        <p:nvCxnSpPr>
          <p:cNvPr id="109" name="Straight Connector 108"/>
          <p:cNvCxnSpPr/>
          <p:nvPr/>
        </p:nvCxnSpPr>
        <p:spPr>
          <a:xfrm flipV="1">
            <a:off x="6913564" y="2465389"/>
            <a:ext cx="1025525" cy="8651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7305675" y="2435226"/>
            <a:ext cx="1016000" cy="87471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2022475" y="1671639"/>
            <a:ext cx="4330700" cy="860425"/>
          </a:xfrm>
          <a:prstGeom prst="rect">
            <a:avLst/>
          </a:prstGeom>
          <a:solidFill>
            <a:schemeClr val="tx1">
              <a:lumMod val="95000"/>
            </a:schemeClr>
          </a:solidFill>
          <a:ln w="38100" cap="flat">
            <a:solidFill>
              <a:schemeClr val="bg1"/>
            </a:solidFill>
            <a:bevel/>
          </a:ln>
        </p:spPr>
        <p:txBody>
          <a:bodyPr anchor="ctr" anchorCtr="1">
            <a:spAutoFit/>
          </a:bodyPr>
          <a:lstStyle/>
          <a:p>
            <a:pPr eaLnBrk="0" hangingPunct="0">
              <a:defRPr/>
            </a:pPr>
            <a:r>
              <a:rPr lang="en-US">
                <a:solidFill>
                  <a:schemeClr val="bg1"/>
                </a:solidFill>
              </a:rPr>
              <a:t>Web is restrained by the flange at one edge, web in tension at other.</a:t>
            </a:r>
          </a:p>
        </p:txBody>
      </p:sp>
      <p:cxnSp>
        <p:nvCxnSpPr>
          <p:cNvPr id="3" name="Straight Connector 108"/>
          <p:cNvCxnSpPr/>
          <p:nvPr/>
        </p:nvCxnSpPr>
        <p:spPr>
          <a:xfrm flipV="1">
            <a:off x="6923089" y="4589464"/>
            <a:ext cx="1025525" cy="903287"/>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109"/>
          <p:cNvCxnSpPr/>
          <p:nvPr/>
        </p:nvCxnSpPr>
        <p:spPr>
          <a:xfrm flipV="1">
            <a:off x="7315201" y="4616451"/>
            <a:ext cx="1006475" cy="855663"/>
          </a:xfrm>
          <a:prstGeom prst="line">
            <a:avLst/>
          </a:prstGeom>
          <a:ln w="381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5859" name="Text Box 29"/>
          <p:cNvSpPr txBox="1">
            <a:spLocks noChangeArrowheads="1"/>
          </p:cNvSpPr>
          <p:nvPr/>
        </p:nvSpPr>
        <p:spPr bwMode="auto">
          <a:xfrm rot="-2406863">
            <a:off x="6316664" y="2265363"/>
            <a:ext cx="2035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Flange</a:t>
            </a:r>
          </a:p>
        </p:txBody>
      </p:sp>
      <p:sp>
        <p:nvSpPr>
          <p:cNvPr id="35860" name="Text Box 30"/>
          <p:cNvSpPr txBox="1">
            <a:spLocks noChangeArrowheads="1"/>
          </p:cNvSpPr>
          <p:nvPr/>
        </p:nvSpPr>
        <p:spPr bwMode="auto">
          <a:xfrm rot="-2412334">
            <a:off x="7243764" y="4498975"/>
            <a:ext cx="2528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spcBef>
                <a:spcPct val="50000"/>
              </a:spcBef>
            </a:pPr>
            <a:r>
              <a:rPr lang="en-US" altLang="en-US" sz="1800">
                <a:solidFill>
                  <a:schemeClr val="bg1"/>
                </a:solidFill>
              </a:rPr>
              <a:t>Partial Restraint from Web in Tension</a:t>
            </a:r>
          </a:p>
        </p:txBody>
      </p:sp>
      <p:sp>
        <p:nvSpPr>
          <p:cNvPr id="22" name="Rectangle 21"/>
          <p:cNvSpPr>
            <a:spLocks noChangeArrowheads="1"/>
          </p:cNvSpPr>
          <p:nvPr/>
        </p:nvSpPr>
        <p:spPr bwMode="auto">
          <a:xfrm>
            <a:off x="6927851" y="3325814"/>
            <a:ext cx="373063" cy="2174875"/>
          </a:xfrm>
          <a:prstGeom prst="rect">
            <a:avLst/>
          </a:prstGeom>
          <a:noFill/>
          <a:ln w="25400" algn="ctr">
            <a:solidFill>
              <a:schemeClr val="bg1"/>
            </a:solidFill>
            <a:prstDash val="dash"/>
            <a:miter lim="800000"/>
            <a:headEnd/>
            <a:tailEnd/>
          </a:ln>
        </p:spPr>
        <p:txBody>
          <a:bodyPr anchor="ctr"/>
          <a:lstStyle/>
          <a:p>
            <a:pPr algn="ctr" eaLnBrk="0" hangingPunct="0">
              <a:defRPr/>
            </a:pPr>
            <a:endParaRPr lang="en-US">
              <a:solidFill>
                <a:schemeClr val="lt1"/>
              </a:solidFill>
              <a:latin typeface="+mn-lt"/>
              <a:cs typeface="+mn-cs"/>
            </a:endParaRPr>
          </a:p>
        </p:txBody>
      </p:sp>
      <p:sp>
        <p:nvSpPr>
          <p:cNvPr id="35862" name="Freeform 42"/>
          <p:cNvSpPr>
            <a:spLocks/>
          </p:cNvSpPr>
          <p:nvPr/>
        </p:nvSpPr>
        <p:spPr bwMode="auto">
          <a:xfrm>
            <a:off x="6897688" y="3324225"/>
            <a:ext cx="577850" cy="2190750"/>
          </a:xfrm>
          <a:custGeom>
            <a:avLst/>
            <a:gdLst>
              <a:gd name="T0" fmla="*/ 2147483647 w 364"/>
              <a:gd name="T1" fmla="*/ 0 h 1380"/>
              <a:gd name="T2" fmla="*/ 0 w 364"/>
              <a:gd name="T3" fmla="*/ 0 h 1380"/>
              <a:gd name="T4" fmla="*/ 2147483647 w 364"/>
              <a:gd name="T5" fmla="*/ 2147483647 h 1380"/>
              <a:gd name="T6" fmla="*/ 2147483647 w 364"/>
              <a:gd name="T7" fmla="*/ 2147483647 h 1380"/>
              <a:gd name="T8" fmla="*/ 2147483647 w 364"/>
              <a:gd name="T9" fmla="*/ 2147483647 h 1380"/>
              <a:gd name="T10" fmla="*/ 2147483647 w 364"/>
              <a:gd name="T11" fmla="*/ 2147483647 h 1380"/>
              <a:gd name="T12" fmla="*/ 2147483647 w 364"/>
              <a:gd name="T13" fmla="*/ 2147483647 h 1380"/>
              <a:gd name="T14" fmla="*/ 2147483647 w 364"/>
              <a:gd name="T15" fmla="*/ 2147483647 h 1380"/>
              <a:gd name="T16" fmla="*/ 2147483647 w 364"/>
              <a:gd name="T17" fmla="*/ 2147483647 h 1380"/>
              <a:gd name="T18" fmla="*/ 2147483647 w 364"/>
              <a:gd name="T19" fmla="*/ 2147483647 h 1380"/>
              <a:gd name="T20" fmla="*/ 2147483647 w 364"/>
              <a:gd name="T21" fmla="*/ 2147483647 h 1380"/>
              <a:gd name="T22" fmla="*/ 2147483647 w 364"/>
              <a:gd name="T23" fmla="*/ 2147483647 h 1380"/>
              <a:gd name="T24" fmla="*/ 2147483647 w 364"/>
              <a:gd name="T25" fmla="*/ 2147483647 h 1380"/>
              <a:gd name="T26" fmla="*/ 2147483647 w 364"/>
              <a:gd name="T27" fmla="*/ 2147483647 h 1380"/>
              <a:gd name="T28" fmla="*/ 2147483647 w 364"/>
              <a:gd name="T29" fmla="*/ 2147483647 h 1380"/>
              <a:gd name="T30" fmla="*/ 2147483647 w 364"/>
              <a:gd name="T31" fmla="*/ 2147483647 h 1380"/>
              <a:gd name="T32" fmla="*/ 2147483647 w 364"/>
              <a:gd name="T33" fmla="*/ 2147483647 h 1380"/>
              <a:gd name="T34" fmla="*/ 2147483647 w 364"/>
              <a:gd name="T35" fmla="*/ 2147483647 h 1380"/>
              <a:gd name="T36" fmla="*/ 2147483647 w 364"/>
              <a:gd name="T37" fmla="*/ 2147483647 h 1380"/>
              <a:gd name="T38" fmla="*/ 2147483647 w 364"/>
              <a:gd name="T39" fmla="*/ 2147483647 h 1380"/>
              <a:gd name="T40" fmla="*/ 2147483647 w 364"/>
              <a:gd name="T41" fmla="*/ 2147483647 h 1380"/>
              <a:gd name="T42" fmla="*/ 2147483647 w 364"/>
              <a:gd name="T43" fmla="*/ 2147483647 h 1380"/>
              <a:gd name="T44" fmla="*/ 2147483647 w 364"/>
              <a:gd name="T45" fmla="*/ 2147483647 h 1380"/>
              <a:gd name="T46" fmla="*/ 2147483647 w 364"/>
              <a:gd name="T47" fmla="*/ 2147483647 h 1380"/>
              <a:gd name="T48" fmla="*/ 2147483647 w 364"/>
              <a:gd name="T49" fmla="*/ 2147483647 h 1380"/>
              <a:gd name="T50" fmla="*/ 2147483647 w 364"/>
              <a:gd name="T51" fmla="*/ 2147483647 h 1380"/>
              <a:gd name="T52" fmla="*/ 2147483647 w 364"/>
              <a:gd name="T53" fmla="*/ 2147483647 h 1380"/>
              <a:gd name="T54" fmla="*/ 2147483647 w 364"/>
              <a:gd name="T55" fmla="*/ 2147483647 h 1380"/>
              <a:gd name="T56" fmla="*/ 2147483647 w 364"/>
              <a:gd name="T57" fmla="*/ 2147483647 h 1380"/>
              <a:gd name="T58" fmla="*/ 2147483647 w 364"/>
              <a:gd name="T59" fmla="*/ 2147483647 h 1380"/>
              <a:gd name="T60" fmla="*/ 2147483647 w 364"/>
              <a:gd name="T61" fmla="*/ 0 h 13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4"/>
              <a:gd name="T94" fmla="*/ 0 h 1380"/>
              <a:gd name="T95" fmla="*/ 364 w 364"/>
              <a:gd name="T96" fmla="*/ 1380 h 13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4" h="1380">
                <a:moveTo>
                  <a:pt x="252" y="0"/>
                </a:moveTo>
                <a:lnTo>
                  <a:pt x="0" y="0"/>
                </a:lnTo>
                <a:lnTo>
                  <a:pt x="2" y="66"/>
                </a:lnTo>
                <a:lnTo>
                  <a:pt x="18" y="138"/>
                </a:lnTo>
                <a:lnTo>
                  <a:pt x="40" y="256"/>
                </a:lnTo>
                <a:lnTo>
                  <a:pt x="72" y="342"/>
                </a:lnTo>
                <a:lnTo>
                  <a:pt x="100" y="382"/>
                </a:lnTo>
                <a:lnTo>
                  <a:pt x="120" y="436"/>
                </a:lnTo>
                <a:lnTo>
                  <a:pt x="124" y="506"/>
                </a:lnTo>
                <a:lnTo>
                  <a:pt x="120" y="564"/>
                </a:lnTo>
                <a:lnTo>
                  <a:pt x="106" y="624"/>
                </a:lnTo>
                <a:lnTo>
                  <a:pt x="64" y="750"/>
                </a:lnTo>
                <a:lnTo>
                  <a:pt x="32" y="850"/>
                </a:lnTo>
                <a:lnTo>
                  <a:pt x="22" y="918"/>
                </a:lnTo>
                <a:lnTo>
                  <a:pt x="22" y="1054"/>
                </a:lnTo>
                <a:lnTo>
                  <a:pt x="14" y="1256"/>
                </a:lnTo>
                <a:lnTo>
                  <a:pt x="12" y="1380"/>
                </a:lnTo>
                <a:lnTo>
                  <a:pt x="264" y="1380"/>
                </a:lnTo>
                <a:lnTo>
                  <a:pt x="260" y="1164"/>
                </a:lnTo>
                <a:lnTo>
                  <a:pt x="266" y="936"/>
                </a:lnTo>
                <a:lnTo>
                  <a:pt x="284" y="808"/>
                </a:lnTo>
                <a:lnTo>
                  <a:pt x="334" y="658"/>
                </a:lnTo>
                <a:lnTo>
                  <a:pt x="364" y="558"/>
                </a:lnTo>
                <a:lnTo>
                  <a:pt x="364" y="478"/>
                </a:lnTo>
                <a:lnTo>
                  <a:pt x="356" y="408"/>
                </a:lnTo>
                <a:lnTo>
                  <a:pt x="310" y="330"/>
                </a:lnTo>
                <a:lnTo>
                  <a:pt x="282" y="246"/>
                </a:lnTo>
                <a:lnTo>
                  <a:pt x="266" y="166"/>
                </a:lnTo>
                <a:lnTo>
                  <a:pt x="252" y="84"/>
                </a:lnTo>
                <a:lnTo>
                  <a:pt x="246" y="18"/>
                </a:lnTo>
                <a:lnTo>
                  <a:pt x="25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63" name="Line 45"/>
          <p:cNvSpPr>
            <a:spLocks noChangeShapeType="1"/>
          </p:cNvSpPr>
          <p:nvPr/>
        </p:nvSpPr>
        <p:spPr bwMode="auto">
          <a:xfrm>
            <a:off x="6904038" y="5514975"/>
            <a:ext cx="423862"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64" name="Line 46"/>
          <p:cNvSpPr>
            <a:spLocks noChangeShapeType="1"/>
          </p:cNvSpPr>
          <p:nvPr/>
        </p:nvSpPr>
        <p:spPr bwMode="auto">
          <a:xfrm>
            <a:off x="6886575" y="3333750"/>
            <a:ext cx="4254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5865" name="Group 105"/>
          <p:cNvGrpSpPr>
            <a:grpSpLocks/>
          </p:cNvGrpSpPr>
          <p:nvPr/>
        </p:nvGrpSpPr>
        <p:grpSpPr bwMode="auto">
          <a:xfrm>
            <a:off x="6427789" y="3367088"/>
            <a:ext cx="873125" cy="1301750"/>
            <a:chOff x="3325094" y="3865418"/>
            <a:chExt cx="872832" cy="1302330"/>
          </a:xfrm>
        </p:grpSpPr>
        <p:cxnSp>
          <p:nvCxnSpPr>
            <p:cNvPr id="102" name="Straight Arrow Connector 101"/>
            <p:cNvCxnSpPr/>
            <p:nvPr/>
          </p:nvCxnSpPr>
          <p:spPr>
            <a:xfrm rot="10800000" flipH="1">
              <a:off x="3325094" y="3865418"/>
              <a:ext cx="623678" cy="5812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10800000" flipH="1">
              <a:off x="3450464" y="4184647"/>
              <a:ext cx="512591" cy="49869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10800000" flipH="1">
              <a:off x="3559965" y="4543582"/>
              <a:ext cx="388806" cy="37481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flipH="1" flipV="1">
              <a:off x="3713010" y="4917703"/>
              <a:ext cx="249349" cy="250741"/>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10800000" flipH="1">
              <a:off x="3559965" y="3865418"/>
              <a:ext cx="623678" cy="58128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10800000" flipH="1">
              <a:off x="3685335" y="4184647"/>
              <a:ext cx="512591" cy="49869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10800000" flipH="1">
              <a:off x="3796423" y="4543582"/>
              <a:ext cx="387220" cy="374817"/>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flipH="1" flipV="1">
              <a:off x="3948674" y="4918496"/>
              <a:ext cx="249349" cy="249154"/>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35866" name="Freeform 50"/>
          <p:cNvSpPr>
            <a:spLocks/>
          </p:cNvSpPr>
          <p:nvPr/>
        </p:nvSpPr>
        <p:spPr bwMode="auto">
          <a:xfrm>
            <a:off x="7289800" y="3328989"/>
            <a:ext cx="190500" cy="2181225"/>
          </a:xfrm>
          <a:custGeom>
            <a:avLst/>
            <a:gdLst>
              <a:gd name="T0" fmla="*/ 2147483647 w 123"/>
              <a:gd name="T1" fmla="*/ 0 h 1377"/>
              <a:gd name="T2" fmla="*/ 2147483647 w 123"/>
              <a:gd name="T3" fmla="*/ 2147483647 h 1377"/>
              <a:gd name="T4" fmla="*/ 2147483647 w 123"/>
              <a:gd name="T5" fmla="*/ 2147483647 h 1377"/>
              <a:gd name="T6" fmla="*/ 2147483647 w 123"/>
              <a:gd name="T7" fmla="*/ 2147483647 h 1377"/>
              <a:gd name="T8" fmla="*/ 2147483647 w 123"/>
              <a:gd name="T9" fmla="*/ 2147483647 h 1377"/>
              <a:gd name="T10" fmla="*/ 2147483647 w 123"/>
              <a:gd name="T11" fmla="*/ 2147483647 h 1377"/>
              <a:gd name="T12" fmla="*/ 2147483647 w 123"/>
              <a:gd name="T13" fmla="*/ 2147483647 h 1377"/>
              <a:gd name="T14" fmla="*/ 2147483647 w 123"/>
              <a:gd name="T15" fmla="*/ 2147483647 h 1377"/>
              <a:gd name="T16" fmla="*/ 2147483647 w 123"/>
              <a:gd name="T17" fmla="*/ 2147483647 h 13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1377"/>
              <a:gd name="T29" fmla="*/ 123 w 123"/>
              <a:gd name="T30" fmla="*/ 1377 h 13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1377">
                <a:moveTo>
                  <a:pt x="4" y="0"/>
                </a:moveTo>
                <a:cubicBezTo>
                  <a:pt x="2" y="33"/>
                  <a:pt x="0" y="67"/>
                  <a:pt x="4" y="105"/>
                </a:cubicBezTo>
                <a:cubicBezTo>
                  <a:pt x="8" y="143"/>
                  <a:pt x="17" y="189"/>
                  <a:pt x="31" y="231"/>
                </a:cubicBezTo>
                <a:cubicBezTo>
                  <a:pt x="45" y="273"/>
                  <a:pt x="76" y="322"/>
                  <a:pt x="91" y="360"/>
                </a:cubicBezTo>
                <a:cubicBezTo>
                  <a:pt x="106" y="398"/>
                  <a:pt x="119" y="415"/>
                  <a:pt x="121" y="459"/>
                </a:cubicBezTo>
                <a:cubicBezTo>
                  <a:pt x="123" y="503"/>
                  <a:pt x="117" y="560"/>
                  <a:pt x="103" y="624"/>
                </a:cubicBezTo>
                <a:cubicBezTo>
                  <a:pt x="89" y="688"/>
                  <a:pt x="49" y="786"/>
                  <a:pt x="34" y="843"/>
                </a:cubicBezTo>
                <a:cubicBezTo>
                  <a:pt x="19" y="900"/>
                  <a:pt x="17" y="880"/>
                  <a:pt x="13" y="969"/>
                </a:cubicBezTo>
                <a:cubicBezTo>
                  <a:pt x="9" y="1058"/>
                  <a:pt x="9" y="1217"/>
                  <a:pt x="10" y="1377"/>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867" name="Freeform 51"/>
          <p:cNvSpPr>
            <a:spLocks/>
          </p:cNvSpPr>
          <p:nvPr/>
        </p:nvSpPr>
        <p:spPr bwMode="auto">
          <a:xfrm>
            <a:off x="6908801" y="3328989"/>
            <a:ext cx="176213" cy="2185987"/>
          </a:xfrm>
          <a:custGeom>
            <a:avLst/>
            <a:gdLst>
              <a:gd name="T0" fmla="*/ 2147483647 w 123"/>
              <a:gd name="T1" fmla="*/ 0 h 1377"/>
              <a:gd name="T2" fmla="*/ 2147483647 w 123"/>
              <a:gd name="T3" fmla="*/ 2147483647 h 1377"/>
              <a:gd name="T4" fmla="*/ 2147483647 w 123"/>
              <a:gd name="T5" fmla="*/ 2147483647 h 1377"/>
              <a:gd name="T6" fmla="*/ 2147483647 w 123"/>
              <a:gd name="T7" fmla="*/ 2147483647 h 1377"/>
              <a:gd name="T8" fmla="*/ 2147483647 w 123"/>
              <a:gd name="T9" fmla="*/ 2147483647 h 1377"/>
              <a:gd name="T10" fmla="*/ 2147483647 w 123"/>
              <a:gd name="T11" fmla="*/ 2147483647 h 1377"/>
              <a:gd name="T12" fmla="*/ 2147483647 w 123"/>
              <a:gd name="T13" fmla="*/ 2147483647 h 1377"/>
              <a:gd name="T14" fmla="*/ 2147483647 w 123"/>
              <a:gd name="T15" fmla="*/ 2147483647 h 1377"/>
              <a:gd name="T16" fmla="*/ 2147483647 w 123"/>
              <a:gd name="T17" fmla="*/ 2147483647 h 13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1377"/>
              <a:gd name="T29" fmla="*/ 123 w 123"/>
              <a:gd name="T30" fmla="*/ 1377 h 13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1377">
                <a:moveTo>
                  <a:pt x="4" y="0"/>
                </a:moveTo>
                <a:cubicBezTo>
                  <a:pt x="2" y="33"/>
                  <a:pt x="0" y="67"/>
                  <a:pt x="4" y="105"/>
                </a:cubicBezTo>
                <a:cubicBezTo>
                  <a:pt x="8" y="143"/>
                  <a:pt x="17" y="189"/>
                  <a:pt x="31" y="231"/>
                </a:cubicBezTo>
                <a:cubicBezTo>
                  <a:pt x="45" y="273"/>
                  <a:pt x="76" y="322"/>
                  <a:pt x="91" y="360"/>
                </a:cubicBezTo>
                <a:cubicBezTo>
                  <a:pt x="106" y="398"/>
                  <a:pt x="119" y="415"/>
                  <a:pt x="121" y="459"/>
                </a:cubicBezTo>
                <a:cubicBezTo>
                  <a:pt x="123" y="503"/>
                  <a:pt x="117" y="560"/>
                  <a:pt x="103" y="624"/>
                </a:cubicBezTo>
                <a:cubicBezTo>
                  <a:pt x="89" y="688"/>
                  <a:pt x="49" y="786"/>
                  <a:pt x="34" y="843"/>
                </a:cubicBezTo>
                <a:cubicBezTo>
                  <a:pt x="19" y="900"/>
                  <a:pt x="17" y="880"/>
                  <a:pt x="13" y="969"/>
                </a:cubicBezTo>
                <a:cubicBezTo>
                  <a:pt x="9" y="1058"/>
                  <a:pt x="9" y="1217"/>
                  <a:pt x="10" y="1377"/>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 name="Footer Placeholder 1">
            <a:extLst>
              <a:ext uri="{FF2B5EF4-FFF2-40B4-BE49-F238E27FC236}">
                <a16:creationId xmlns:a16="http://schemas.microsoft.com/office/drawing/2014/main" id="{8FA27BF1-71EA-3803-F4FF-8B5E25D22F58}"/>
              </a:ext>
            </a:extLst>
          </p:cNvPr>
          <p:cNvSpPr>
            <a:spLocks noGrp="1"/>
          </p:cNvSpPr>
          <p:nvPr>
            <p:ph type="ftr" sz="quarter" idx="10"/>
          </p:nvPr>
        </p:nvSpPr>
        <p:spPr/>
        <p:txBody>
          <a:bodyPr/>
          <a:lstStyle/>
          <a:p>
            <a:pPr>
              <a:defRPr/>
            </a:pPr>
            <a:r>
              <a:rPr lang="en-US"/>
              <a:t>Beam Theory</a:t>
            </a:r>
            <a:endParaRPr lang="en-US" dirty="0"/>
          </a:p>
        </p:txBody>
      </p:sp>
      <p:sp>
        <p:nvSpPr>
          <p:cNvPr id="6" name="Slide Number Placeholder 5">
            <a:extLst>
              <a:ext uri="{FF2B5EF4-FFF2-40B4-BE49-F238E27FC236}">
                <a16:creationId xmlns:a16="http://schemas.microsoft.com/office/drawing/2014/main" id="{82AD2224-B600-954B-FCEE-907A276248B4}"/>
              </a:ext>
            </a:extLst>
          </p:cNvPr>
          <p:cNvSpPr>
            <a:spLocks noGrp="1"/>
          </p:cNvSpPr>
          <p:nvPr>
            <p:ph type="sldNum" sz="quarter" idx="11"/>
          </p:nvPr>
        </p:nvSpPr>
        <p:spPr/>
        <p:txBody>
          <a:bodyPr/>
          <a:lstStyle/>
          <a:p>
            <a:fld id="{31AE6B6B-2CDA-4FF8-9B78-BC59D7E9A502}" type="slidenum">
              <a:rPr lang="en-US" altLang="en-US" smtClean="0"/>
              <a:pPr/>
              <a:t>33</a:t>
            </a:fld>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8"/>
          <p:cNvSpPr txBox="1">
            <a:spLocks noChangeArrowheads="1"/>
          </p:cNvSpPr>
          <p:nvPr/>
        </p:nvSpPr>
        <p:spPr bwMode="auto">
          <a:xfrm>
            <a:off x="1970088" y="1309689"/>
            <a:ext cx="8140700" cy="2308225"/>
          </a:xfrm>
          <a:prstGeom prst="rect">
            <a:avLst/>
          </a:prstGeom>
          <a:solidFill>
            <a:schemeClr val="tx1"/>
          </a:solidFill>
          <a:ln w="38100">
            <a:solidFill>
              <a:schemeClr val="bg1"/>
            </a:solidFill>
            <a:bevel/>
            <a:headEnd/>
            <a:tailEnd/>
          </a:ln>
        </p:spPr>
        <p:txBody>
          <a:bodyPr anchor="ctr" anchorCtr="1">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sz="3600">
              <a:solidFill>
                <a:srgbClr val="FF0000"/>
              </a:solidFill>
            </a:endParaRPr>
          </a:p>
          <a:p>
            <a:r>
              <a:rPr lang="en-US" altLang="en-US" sz="3600">
                <a:solidFill>
                  <a:srgbClr val="FF0000"/>
                </a:solidFill>
              </a:rPr>
              <a:t>Handout on Plate Buckling</a:t>
            </a:r>
          </a:p>
          <a:p>
            <a:r>
              <a:rPr lang="en-US" altLang="en-US" sz="3600">
                <a:solidFill>
                  <a:srgbClr val="FF0000"/>
                </a:solidFill>
              </a:rPr>
              <a:t>PlateBuckling.pdf</a:t>
            </a:r>
          </a:p>
          <a:p>
            <a:endParaRPr lang="en-US" altLang="en-US" sz="3600">
              <a:solidFill>
                <a:srgbClr val="FF0000"/>
              </a:solidFill>
            </a:endParaRPr>
          </a:p>
        </p:txBody>
      </p:sp>
      <p:grpSp>
        <p:nvGrpSpPr>
          <p:cNvPr id="36867" name="Group 2"/>
          <p:cNvGrpSpPr>
            <a:grpSpLocks/>
          </p:cNvGrpSpPr>
          <p:nvPr/>
        </p:nvGrpSpPr>
        <p:grpSpPr bwMode="auto">
          <a:xfrm>
            <a:off x="6940550" y="3505200"/>
            <a:ext cx="3727450" cy="3352800"/>
            <a:chOff x="762000" y="217371"/>
            <a:chExt cx="8077199" cy="6412029"/>
          </a:xfrm>
        </p:grpSpPr>
        <p:sp>
          <p:nvSpPr>
            <p:cNvPr id="36870"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36871" name="Picture 4"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ECD1678C-216A-4967-8D3A-4A4797632F74}" type="slidenum">
              <a:rPr lang="en-US" altLang="en-US" sz="1200">
                <a:solidFill>
                  <a:srgbClr val="BCBCBC"/>
                </a:solidFill>
              </a:rPr>
              <a:pPr eaLnBrk="1" hangingPunct="1"/>
              <a:t>34</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920750"/>
            <a:ext cx="8140700"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a:solidFill>
                  <a:schemeClr val="bg1"/>
                </a:solidFill>
              </a:rPr>
              <a:t>If a web buckles, this is not necessarily a final failure mode. Significant post-buckling strength of the entire section may be possible (see advanced topics). </a:t>
            </a:r>
          </a:p>
        </p:txBody>
      </p:sp>
      <p:sp>
        <p:nvSpPr>
          <p:cNvPr id="3" name="TextBox 2"/>
          <p:cNvSpPr txBox="1"/>
          <p:nvPr/>
        </p:nvSpPr>
        <p:spPr>
          <a:xfrm>
            <a:off x="2043114" y="3092451"/>
            <a:ext cx="4968875"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a:solidFill>
                  <a:schemeClr val="bg1"/>
                </a:solidFill>
              </a:rPr>
              <a:t>One can conceptually visualize that a cross section could be analyzed as if the buckled portion of the web is “missing” from the cross section.</a:t>
            </a:r>
          </a:p>
        </p:txBody>
      </p:sp>
      <p:sp>
        <p:nvSpPr>
          <p:cNvPr id="4" name="Rectangle 3"/>
          <p:cNvSpPr/>
          <p:nvPr/>
        </p:nvSpPr>
        <p:spPr bwMode="auto">
          <a:xfrm>
            <a:off x="7273925" y="3062288"/>
            <a:ext cx="107950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6" name="Rectangle 5"/>
          <p:cNvSpPr/>
          <p:nvPr/>
        </p:nvSpPr>
        <p:spPr bwMode="auto">
          <a:xfrm>
            <a:off x="7259638" y="5237163"/>
            <a:ext cx="1079500" cy="2079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37894" name="Text Box 28"/>
          <p:cNvSpPr txBox="1">
            <a:spLocks noChangeArrowheads="1"/>
          </p:cNvSpPr>
          <p:nvPr/>
        </p:nvSpPr>
        <p:spPr bwMode="auto">
          <a:xfrm>
            <a:off x="8763000" y="4079876"/>
            <a:ext cx="1905000" cy="2047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600">
                <a:solidFill>
                  <a:schemeClr val="accent1"/>
                </a:solidFill>
              </a:rPr>
              <a:t>Advanced analysis assumes that buckled sections are not effective, but overall section may still have additional strength in bending and shear.</a:t>
            </a:r>
          </a:p>
        </p:txBody>
      </p:sp>
      <p:cxnSp>
        <p:nvCxnSpPr>
          <p:cNvPr id="10" name="Straight Arrow Connector 9"/>
          <p:cNvCxnSpPr/>
          <p:nvPr/>
        </p:nvCxnSpPr>
        <p:spPr>
          <a:xfrm rot="10800000">
            <a:off x="7881938" y="3871913"/>
            <a:ext cx="830262" cy="366712"/>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Slide Number Placeholder 10"/>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41FD547C-C12C-4FA4-90BF-FA8DE532DC2B}" type="slidenum">
              <a:rPr lang="en-US" altLang="en-US" sz="1200">
                <a:solidFill>
                  <a:srgbClr val="BCBCBC"/>
                </a:solidFill>
              </a:rPr>
              <a:pPr eaLnBrk="1" hangingPunct="1"/>
              <a:t>35</a:t>
            </a:fld>
            <a:endParaRPr lang="en-US" altLang="en-US" sz="1200">
              <a:solidFill>
                <a:srgbClr val="BCBCBC"/>
              </a:solidFill>
            </a:endParaRPr>
          </a:p>
        </p:txBody>
      </p:sp>
      <p:sp>
        <p:nvSpPr>
          <p:cNvPr id="12" name="Footer Placeholder 11"/>
          <p:cNvSpPr>
            <a:spLocks noGrp="1"/>
          </p:cNvSpPr>
          <p:nvPr>
            <p:ph type="ftr" sz="quarter" idx="10"/>
          </p:nvPr>
        </p:nvSpPr>
        <p:spPr/>
        <p:txBody>
          <a:bodyPr/>
          <a:lstStyle/>
          <a:p>
            <a:pPr>
              <a:defRPr/>
            </a:pPr>
            <a:r>
              <a:rPr lang="en-US"/>
              <a:t>Beam Theory</a:t>
            </a:r>
            <a:endParaRPr lang="en-US" dirty="0"/>
          </a:p>
        </p:txBody>
      </p:sp>
      <p:sp>
        <p:nvSpPr>
          <p:cNvPr id="37898" name="Rectangle 20"/>
          <p:cNvSpPr>
            <a:spLocks noChangeArrowheads="1"/>
          </p:cNvSpPr>
          <p:nvPr/>
        </p:nvSpPr>
        <p:spPr bwMode="auto">
          <a:xfrm>
            <a:off x="7731126" y="3355976"/>
            <a:ext cx="149225" cy="949325"/>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37899" name="Rectangle 19"/>
          <p:cNvSpPr>
            <a:spLocks noChangeArrowheads="1"/>
          </p:cNvSpPr>
          <p:nvPr/>
        </p:nvSpPr>
        <p:spPr bwMode="auto">
          <a:xfrm>
            <a:off x="7720014" y="3267075"/>
            <a:ext cx="173037" cy="90488"/>
          </a:xfrm>
          <a:prstGeom prst="rect">
            <a:avLst/>
          </a:prstGeom>
          <a:solidFill>
            <a:schemeClr val="accent1"/>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37900" name="Rectangle 17"/>
          <p:cNvSpPr>
            <a:spLocks noChangeArrowheads="1"/>
          </p:cNvSpPr>
          <p:nvPr/>
        </p:nvSpPr>
        <p:spPr bwMode="auto">
          <a:xfrm>
            <a:off x="7729538" y="4310064"/>
            <a:ext cx="157162" cy="923925"/>
          </a:xfrm>
          <a:prstGeom prst="rect">
            <a:avLst/>
          </a:prstGeom>
          <a:solidFill>
            <a:schemeClr val="accent1"/>
          </a:solidFill>
          <a:ln w="25400">
            <a:solidFill>
              <a:srgbClr val="9B320E"/>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479676" y="788343"/>
            <a:ext cx="688657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a:defRPr/>
            </a:pPr>
            <a:r>
              <a:rPr lang="en-US" b="1">
                <a:solidFill>
                  <a:schemeClr val="bg1"/>
                </a:solidFill>
              </a:rPr>
              <a:t>Local Web Buckling Concerns</a:t>
            </a:r>
          </a:p>
        </p:txBody>
      </p:sp>
      <p:sp>
        <p:nvSpPr>
          <p:cNvPr id="4" name="TextBox 3"/>
          <p:cNvSpPr txBox="1"/>
          <p:nvPr/>
        </p:nvSpPr>
        <p:spPr>
          <a:xfrm>
            <a:off x="1939926" y="1665288"/>
            <a:ext cx="7980363"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Bending in the plane of the web; </a:t>
            </a:r>
          </a:p>
          <a:p>
            <a:pPr lvl="1">
              <a:defRPr/>
            </a:pPr>
            <a:r>
              <a:rPr lang="en-US">
                <a:solidFill>
                  <a:schemeClr val="bg1"/>
                </a:solidFill>
              </a:rPr>
              <a:t>Reduces the ability of the web to carry its share of the bending moment (even in elastic range).</a:t>
            </a:r>
          </a:p>
        </p:txBody>
      </p:sp>
      <p:sp>
        <p:nvSpPr>
          <p:cNvPr id="5" name="TextBox 4"/>
          <p:cNvSpPr txBox="1"/>
          <p:nvPr/>
        </p:nvSpPr>
        <p:spPr>
          <a:xfrm>
            <a:off x="1939926" y="3105150"/>
            <a:ext cx="7980363"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Support in vertical plane;</a:t>
            </a:r>
          </a:p>
          <a:p>
            <a:pPr lvl="1">
              <a:defRPr/>
            </a:pPr>
            <a:r>
              <a:rPr lang="en-US">
                <a:solidFill>
                  <a:schemeClr val="bg1"/>
                </a:solidFill>
              </a:rPr>
              <a:t>Vertical stiffness of the web may be compromised to resist compression flange downward motion.</a:t>
            </a:r>
          </a:p>
        </p:txBody>
      </p:sp>
      <p:sp>
        <p:nvSpPr>
          <p:cNvPr id="6" name="TextBox 5"/>
          <p:cNvSpPr txBox="1"/>
          <p:nvPr/>
        </p:nvSpPr>
        <p:spPr>
          <a:xfrm>
            <a:off x="1939926" y="4546601"/>
            <a:ext cx="7980363" cy="86042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Shear buckling;</a:t>
            </a:r>
          </a:p>
          <a:p>
            <a:pPr lvl="1">
              <a:defRPr/>
            </a:pPr>
            <a:r>
              <a:rPr lang="en-US">
                <a:solidFill>
                  <a:schemeClr val="bg1"/>
                </a:solidFill>
              </a:rPr>
              <a:t>Shear strength may be reduced.</a:t>
            </a:r>
          </a:p>
        </p:txBody>
      </p:sp>
      <p:sp>
        <p:nvSpPr>
          <p:cNvPr id="7" name="Slide Number Placeholder 6"/>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9DD5CC6C-CD85-4D9C-9517-CB87EAE061F2}" type="slidenum">
              <a:rPr lang="en-US" altLang="en-US" sz="1200">
                <a:solidFill>
                  <a:srgbClr val="BCBCBC"/>
                </a:solidFill>
              </a:rPr>
              <a:pPr eaLnBrk="1" hangingPunct="1"/>
              <a:t>36</a:t>
            </a:fld>
            <a:endParaRPr lang="en-US" altLang="en-US" sz="1200">
              <a:solidFill>
                <a:srgbClr val="BCBCBC"/>
              </a:solidFill>
            </a:endParaRPr>
          </a:p>
        </p:txBody>
      </p:sp>
      <p:sp>
        <p:nvSpPr>
          <p:cNvPr id="8" name="Footer Placeholder 7"/>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Shear Strength</a:t>
            </a:r>
            <a:endParaRPr lang="en-US" b="1">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C295DC07-1A40-4F51-91A3-86BAA7B075F3}" type="slidenum">
              <a:rPr lang="en-US" altLang="en-US" sz="1200">
                <a:solidFill>
                  <a:srgbClr val="BCBCBC"/>
                </a:solidFill>
              </a:rPr>
              <a:pPr eaLnBrk="1" hangingPunct="1"/>
              <a:t>37</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790826" y="1267332"/>
            <a:ext cx="6588125"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dirty="0">
                <a:solidFill>
                  <a:schemeClr val="bg1"/>
                </a:solidFill>
              </a:rPr>
              <a:t>Shear limit states for beams</a:t>
            </a:r>
          </a:p>
        </p:txBody>
      </p:sp>
      <p:sp>
        <p:nvSpPr>
          <p:cNvPr id="3" name="TextBox 2"/>
          <p:cNvSpPr txBox="1"/>
          <p:nvPr/>
        </p:nvSpPr>
        <p:spPr>
          <a:xfrm>
            <a:off x="3705226" y="2230439"/>
            <a:ext cx="460692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u="sng">
                <a:solidFill>
                  <a:schemeClr val="bg1"/>
                </a:solidFill>
              </a:rPr>
              <a:t>Shear Yielding of the web: </a:t>
            </a:r>
          </a:p>
          <a:p>
            <a:pPr>
              <a:defRPr/>
            </a:pPr>
            <a:r>
              <a:rPr lang="en-US">
                <a:solidFill>
                  <a:schemeClr val="bg1"/>
                </a:solidFill>
              </a:rPr>
              <a:t>Failure by excessive deformation.</a:t>
            </a:r>
          </a:p>
        </p:txBody>
      </p:sp>
      <p:sp>
        <p:nvSpPr>
          <p:cNvPr id="40964" name="TextBox 3"/>
          <p:cNvSpPr txBox="1">
            <a:spLocks noChangeArrowheads="1"/>
          </p:cNvSpPr>
          <p:nvPr/>
        </p:nvSpPr>
        <p:spPr bwMode="auto">
          <a:xfrm>
            <a:off x="3721101" y="3529013"/>
            <a:ext cx="4602163" cy="1225550"/>
          </a:xfrm>
          <a:prstGeom prst="rect">
            <a:avLst/>
          </a:prstGeom>
          <a:solidFill>
            <a:srgbClr val="F2F2F2">
              <a:alpha val="61960"/>
            </a:srgbClr>
          </a:solidFill>
          <a:ln w="38100">
            <a:solidFill>
              <a:schemeClr val="bg1"/>
            </a:solidFill>
            <a:bevel/>
            <a:headEnd/>
            <a:tailEnd/>
          </a:ln>
        </p:spPr>
        <p:txBody>
          <a:bodyPr anchor="ctr">
            <a:spAutoFit/>
          </a:bodyPr>
          <a:lstStyle>
            <a:lvl1pPr marL="114300"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u="sng">
                <a:solidFill>
                  <a:schemeClr val="bg1"/>
                </a:solidFill>
              </a:rPr>
              <a:t>Shear Buckling of the web:</a:t>
            </a:r>
          </a:p>
          <a:p>
            <a:pPr eaLnBrk="1" hangingPunct="1"/>
            <a:r>
              <a:rPr lang="en-US" altLang="en-US">
                <a:solidFill>
                  <a:schemeClr val="bg1"/>
                </a:solidFill>
              </a:rPr>
              <a:t>Slender webs (large </a:t>
            </a:r>
            <a:r>
              <a:rPr lang="en-US" altLang="en-US" i="1">
                <a:solidFill>
                  <a:schemeClr val="bg1"/>
                </a:solidFill>
              </a:rPr>
              <a:t>d</a:t>
            </a:r>
            <a:r>
              <a:rPr lang="en-US" altLang="en-US">
                <a:solidFill>
                  <a:schemeClr val="bg1"/>
                </a:solidFill>
              </a:rPr>
              <a:t>/</a:t>
            </a:r>
            <a:r>
              <a:rPr lang="en-US" altLang="en-US" i="1">
                <a:solidFill>
                  <a:schemeClr val="bg1"/>
                </a:solidFill>
              </a:rPr>
              <a:t>t</a:t>
            </a:r>
            <a:r>
              <a:rPr lang="en-US" altLang="en-US" i="1" baseline="-25000">
                <a:solidFill>
                  <a:schemeClr val="bg1"/>
                </a:solidFill>
              </a:rPr>
              <a:t>w</a:t>
            </a:r>
            <a:r>
              <a:rPr lang="en-US" altLang="en-US">
                <a:solidFill>
                  <a:schemeClr val="bg1"/>
                </a:solidFill>
              </a:rPr>
              <a:t>) may buckle prior to yielding.	</a:t>
            </a:r>
          </a:p>
        </p:txBody>
      </p:sp>
      <p:sp>
        <p:nvSpPr>
          <p:cNvPr id="5" name="Slide Number Placeholder 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F0080AE5-B3E8-46D1-B4DC-F3CB82808502}" type="slidenum">
              <a:rPr lang="en-US" altLang="en-US" sz="1200">
                <a:solidFill>
                  <a:srgbClr val="BCBCBC"/>
                </a:solidFill>
              </a:rPr>
              <a:pPr eaLnBrk="1" hangingPunct="1"/>
              <a:t>38</a:t>
            </a:fld>
            <a:endParaRPr lang="en-US" altLang="en-US" sz="1200">
              <a:solidFill>
                <a:srgbClr val="BCBCBC"/>
              </a:solidFill>
            </a:endParaRPr>
          </a:p>
        </p:txBody>
      </p:sp>
      <p:sp>
        <p:nvSpPr>
          <p:cNvPr id="6" name="Footer Placeholder 5"/>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260857"/>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54239" y="1251457"/>
            <a:ext cx="7862887"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a:solidFill>
                  <a:schemeClr val="bg1"/>
                </a:solidFill>
                <a:sym typeface="Symbol" pitchFamily="18" charset="2"/>
              </a:rPr>
              <a:t>Shear Stress,  </a:t>
            </a:r>
            <a:r>
              <a:rPr lang="en-US" sz="3200">
                <a:solidFill>
                  <a:schemeClr val="bg1"/>
                </a:solidFill>
              </a:rPr>
              <a:t>= (</a:t>
            </a:r>
            <a:r>
              <a:rPr lang="en-US" sz="3200" i="1">
                <a:solidFill>
                  <a:schemeClr val="bg1"/>
                </a:solidFill>
              </a:rPr>
              <a:t>VQ</a:t>
            </a:r>
            <a:r>
              <a:rPr lang="en-US" sz="3200">
                <a:solidFill>
                  <a:schemeClr val="bg1"/>
                </a:solidFill>
              </a:rPr>
              <a:t>)/(</a:t>
            </a:r>
            <a:r>
              <a:rPr lang="en-US" sz="3200" i="1">
                <a:solidFill>
                  <a:schemeClr val="bg1"/>
                </a:solidFill>
              </a:rPr>
              <a:t>Ib</a:t>
            </a:r>
            <a:r>
              <a:rPr lang="en-US" sz="3200">
                <a:solidFill>
                  <a:schemeClr val="bg1"/>
                </a:solidFill>
              </a:rPr>
              <a:t>)</a:t>
            </a:r>
          </a:p>
        </p:txBody>
      </p:sp>
      <p:sp>
        <p:nvSpPr>
          <p:cNvPr id="3" name="TextBox 2"/>
          <p:cNvSpPr txBox="1"/>
          <p:nvPr/>
        </p:nvSpPr>
        <p:spPr>
          <a:xfrm>
            <a:off x="2125663" y="2581275"/>
            <a:ext cx="7918450" cy="2686050"/>
          </a:xfrm>
          <a:prstGeom prst="rect">
            <a:avLst/>
          </a:prstGeom>
          <a:solidFill>
            <a:schemeClr val="tx1">
              <a:lumMod val="95000"/>
              <a:alpha val="62000"/>
            </a:schemeClr>
          </a:solidFill>
          <a:ln w="38100" cap="flat">
            <a:solidFill>
              <a:schemeClr val="bg1"/>
            </a:solidFill>
            <a:bevel/>
          </a:ln>
        </p:spPr>
        <p:txBody>
          <a:bodyPr anchor="ctr">
            <a:spAutoFit/>
          </a:bodyPr>
          <a:lstStyle/>
          <a:p>
            <a:pPr lvl="1">
              <a:tabLst>
                <a:tab pos="742950" algn="l"/>
                <a:tab pos="1028700" algn="l"/>
              </a:tabLst>
              <a:defRPr/>
            </a:pPr>
            <a:r>
              <a:rPr lang="en-US">
                <a:solidFill>
                  <a:schemeClr val="bg1"/>
                </a:solidFill>
                <a:sym typeface="Symbol" pitchFamily="18" charset="2"/>
              </a:rPr>
              <a:t>	</a:t>
            </a:r>
            <a:r>
              <a:rPr lang="en-US">
                <a:solidFill>
                  <a:schemeClr val="bg1"/>
                </a:solidFill>
              </a:rPr>
              <a:t>=	shear stress at any height on the cross section</a:t>
            </a:r>
          </a:p>
          <a:p>
            <a:pPr lvl="1">
              <a:tabLst>
                <a:tab pos="742950" algn="l"/>
                <a:tab pos="1028700" algn="l"/>
              </a:tabLst>
              <a:defRPr/>
            </a:pPr>
            <a:r>
              <a:rPr lang="en-US" i="1">
                <a:solidFill>
                  <a:schemeClr val="bg1"/>
                </a:solidFill>
              </a:rPr>
              <a:t>V	</a:t>
            </a:r>
            <a:r>
              <a:rPr lang="en-US">
                <a:solidFill>
                  <a:schemeClr val="bg1"/>
                </a:solidFill>
              </a:rPr>
              <a:t>=	total shear force on the cross section</a:t>
            </a:r>
          </a:p>
          <a:p>
            <a:pPr lvl="1">
              <a:tabLst>
                <a:tab pos="742950" algn="l"/>
                <a:tab pos="1028700" algn="l"/>
              </a:tabLst>
              <a:defRPr/>
            </a:pPr>
            <a:r>
              <a:rPr lang="en-US" i="1">
                <a:solidFill>
                  <a:schemeClr val="bg1"/>
                </a:solidFill>
              </a:rPr>
              <a:t>Q	</a:t>
            </a:r>
            <a:r>
              <a:rPr lang="en-US">
                <a:solidFill>
                  <a:schemeClr val="bg1"/>
                </a:solidFill>
              </a:rPr>
              <a:t>=	first moment about the centroidal axis of the area 			between the extreme fiber and where </a:t>
            </a:r>
            <a:r>
              <a:rPr lang="en-US">
                <a:solidFill>
                  <a:schemeClr val="bg1"/>
                </a:solidFill>
                <a:sym typeface="Symbol" pitchFamily="18" charset="2"/>
              </a:rPr>
              <a:t></a:t>
            </a:r>
            <a:r>
              <a:rPr lang="en-US">
                <a:solidFill>
                  <a:schemeClr val="bg1"/>
                </a:solidFill>
              </a:rPr>
              <a:t> is evaluated</a:t>
            </a:r>
          </a:p>
          <a:p>
            <a:pPr lvl="1">
              <a:tabLst>
                <a:tab pos="742950" algn="l"/>
                <a:tab pos="1028700" algn="l"/>
              </a:tabLst>
              <a:defRPr/>
            </a:pPr>
            <a:r>
              <a:rPr lang="en-US" i="1">
                <a:solidFill>
                  <a:schemeClr val="bg1"/>
                </a:solidFill>
              </a:rPr>
              <a:t>I	</a:t>
            </a:r>
            <a:r>
              <a:rPr lang="en-US">
                <a:solidFill>
                  <a:schemeClr val="bg1"/>
                </a:solidFill>
              </a:rPr>
              <a:t>=	moment of inertia of the entire cross section</a:t>
            </a:r>
          </a:p>
          <a:p>
            <a:pPr lvl="1">
              <a:tabLst>
                <a:tab pos="742950" algn="l"/>
                <a:tab pos="1028700" algn="l"/>
              </a:tabLst>
              <a:defRPr/>
            </a:pPr>
            <a:r>
              <a:rPr lang="en-US" i="1">
                <a:solidFill>
                  <a:schemeClr val="bg1"/>
                </a:solidFill>
              </a:rPr>
              <a:t>b	</a:t>
            </a:r>
            <a:r>
              <a:rPr lang="en-US">
                <a:solidFill>
                  <a:schemeClr val="bg1"/>
                </a:solidFill>
              </a:rPr>
              <a:t>=	width of the section at the location where </a:t>
            </a:r>
            <a:r>
              <a:rPr lang="en-US">
                <a:solidFill>
                  <a:schemeClr val="bg1"/>
                </a:solidFill>
                <a:sym typeface="Symbol" pitchFamily="18" charset="2"/>
              </a:rPr>
              <a:t></a:t>
            </a:r>
            <a:r>
              <a:rPr lang="en-US">
                <a:solidFill>
                  <a:schemeClr val="bg1"/>
                </a:solidFill>
              </a:rPr>
              <a:t> is 			evaluated</a:t>
            </a:r>
          </a:p>
        </p:txBody>
      </p:sp>
      <p:sp>
        <p:nvSpPr>
          <p:cNvPr id="4" name="Slide Number Placeholder 3"/>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FAEF4E28-48F1-45E7-96A0-FF6C4F618964}" type="slidenum">
              <a:rPr lang="en-US" altLang="en-US" sz="1200">
                <a:solidFill>
                  <a:srgbClr val="BCBCBC"/>
                </a:solidFill>
              </a:rPr>
              <a:pPr eaLnBrk="1" hangingPunct="1"/>
              <a:t>39</a:t>
            </a:fld>
            <a:endParaRPr lang="en-US" altLang="en-US" sz="1200">
              <a:solidFill>
                <a:srgbClr val="BCBCBC"/>
              </a:solidFill>
            </a:endParaRPr>
          </a:p>
        </p:txBody>
      </p:sp>
      <p:sp>
        <p:nvSpPr>
          <p:cNvPr id="5" name="Footer Placeholder 4"/>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260857"/>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209800" y="906463"/>
            <a:ext cx="7626350" cy="9842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800">
                <a:solidFill>
                  <a:schemeClr val="bg1"/>
                </a:solidFill>
              </a:rPr>
              <a:t>Moment can be related to stresses, </a:t>
            </a:r>
            <a:r>
              <a:rPr lang="en-US" sz="2800">
                <a:solidFill>
                  <a:schemeClr val="bg1"/>
                </a:solidFill>
                <a:sym typeface="Symbol" pitchFamily="18" charset="2"/>
              </a:rPr>
              <a:t></a:t>
            </a:r>
            <a:r>
              <a:rPr lang="en-US" sz="2800">
                <a:solidFill>
                  <a:schemeClr val="bg1"/>
                </a:solidFill>
              </a:rPr>
              <a:t>, strains, </a:t>
            </a:r>
            <a:r>
              <a:rPr lang="en-US" sz="2800">
                <a:solidFill>
                  <a:schemeClr val="bg1"/>
                </a:solidFill>
                <a:sym typeface="Symbol" pitchFamily="18" charset="2"/>
              </a:rPr>
              <a:t></a:t>
            </a:r>
            <a:r>
              <a:rPr lang="en-US" sz="2800">
                <a:solidFill>
                  <a:schemeClr val="bg1"/>
                </a:solidFill>
              </a:rPr>
              <a:t>, and curvature, </a:t>
            </a:r>
            <a:r>
              <a:rPr lang="en-US" sz="2800">
                <a:solidFill>
                  <a:schemeClr val="bg1"/>
                </a:solidFill>
                <a:sym typeface="Symbol" pitchFamily="18" charset="2"/>
              </a:rPr>
              <a:t>.</a:t>
            </a:r>
            <a:r>
              <a:rPr lang="en-US" sz="2800">
                <a:solidFill>
                  <a:schemeClr val="bg1"/>
                </a:solidFill>
              </a:rPr>
              <a:t> </a:t>
            </a:r>
          </a:p>
        </p:txBody>
      </p:sp>
      <p:sp>
        <p:nvSpPr>
          <p:cNvPr id="6147" name="TextBox 2"/>
          <p:cNvSpPr txBox="1">
            <a:spLocks noChangeArrowheads="1"/>
          </p:cNvSpPr>
          <p:nvPr/>
        </p:nvSpPr>
        <p:spPr bwMode="auto">
          <a:xfrm>
            <a:off x="2227263" y="3090863"/>
            <a:ext cx="7650162"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tabLst>
                <a:tab pos="400050" algn="l"/>
                <a:tab pos="9715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400050" algn="l"/>
                <a:tab pos="9715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400050" algn="l"/>
                <a:tab pos="9715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400050" algn="l"/>
                <a:tab pos="9715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400050" algn="l"/>
                <a:tab pos="9715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400050" algn="l"/>
                <a:tab pos="9715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400050" algn="l"/>
                <a:tab pos="9715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400050" algn="l"/>
                <a:tab pos="9715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400050" algn="l"/>
                <a:tab pos="971550" algn="l"/>
              </a:tabLs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	Stress strain law -</a:t>
            </a:r>
          </a:p>
          <a:p>
            <a:r>
              <a:rPr lang="en-US" altLang="en-US">
                <a:solidFill>
                  <a:schemeClr val="bg1"/>
                </a:solidFill>
              </a:rPr>
              <a:t>		Initially assume linearly elastic, no residual stresses</a:t>
            </a:r>
          </a:p>
          <a:p>
            <a:r>
              <a:rPr lang="en-US" altLang="en-US">
                <a:solidFill>
                  <a:schemeClr val="bg1"/>
                </a:solidFill>
              </a:rPr>
              <a:t>		(for elastic only).</a:t>
            </a:r>
          </a:p>
        </p:txBody>
      </p:sp>
      <p:sp>
        <p:nvSpPr>
          <p:cNvPr id="6148" name="TextBox 3"/>
          <p:cNvSpPr txBox="1">
            <a:spLocks noChangeArrowheads="1"/>
          </p:cNvSpPr>
          <p:nvPr/>
        </p:nvSpPr>
        <p:spPr bwMode="auto">
          <a:xfrm>
            <a:off x="2281238" y="4506913"/>
            <a:ext cx="7948612" cy="1225550"/>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tabLst>
                <a:tab pos="342900" algn="l"/>
                <a:tab pos="91440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342900" algn="l"/>
                <a:tab pos="91440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342900" algn="l"/>
                <a:tab pos="91440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342900" algn="l"/>
                <a:tab pos="91440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342900" algn="l"/>
                <a:tab pos="91440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342900" algn="l"/>
                <a:tab pos="91440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342900" algn="l"/>
                <a:tab pos="91440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342900" algn="l"/>
                <a:tab pos="91440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342900" algn="l"/>
                <a:tab pos="914400" algn="l"/>
              </a:tabLs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 	Plane sections remain plane -</a:t>
            </a:r>
          </a:p>
          <a:p>
            <a:r>
              <a:rPr lang="en-US" altLang="en-US">
                <a:solidFill>
                  <a:schemeClr val="bg1"/>
                </a:solidFill>
              </a:rPr>
              <a:t>		Strain varies linearly over the height of the cross 			section (for elastic </a:t>
            </a:r>
            <a:r>
              <a:rPr lang="en-US" altLang="en-US" u="sng">
                <a:solidFill>
                  <a:schemeClr val="bg1"/>
                </a:solidFill>
              </a:rPr>
              <a:t>and</a:t>
            </a:r>
            <a:r>
              <a:rPr lang="en-US" altLang="en-US">
                <a:solidFill>
                  <a:schemeClr val="bg1"/>
                </a:solidFill>
              </a:rPr>
              <a:t> inelastic range).</a:t>
            </a:r>
          </a:p>
        </p:txBody>
      </p:sp>
      <p:sp>
        <p:nvSpPr>
          <p:cNvPr id="5" name="TextBox 4"/>
          <p:cNvSpPr txBox="1"/>
          <p:nvPr/>
        </p:nvSpPr>
        <p:spPr>
          <a:xfrm>
            <a:off x="2233613" y="2398068"/>
            <a:ext cx="26543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i="1">
                <a:solidFill>
                  <a:schemeClr val="bg1"/>
                </a:solidFill>
              </a:rPr>
              <a:t>Assumptions:</a:t>
            </a:r>
            <a:endParaRPr lang="en-US">
              <a:solidFill>
                <a:schemeClr val="bg1"/>
              </a:solidFill>
            </a:endParaRPr>
          </a:p>
        </p:txBody>
      </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752BCF8C-D12D-4566-943E-A8ADEC15830E}" type="slidenum">
              <a:rPr lang="en-US" altLang="en-US" sz="1200">
                <a:solidFill>
                  <a:srgbClr val="BCBCBC"/>
                </a:solidFill>
              </a:rPr>
              <a:pPr eaLnBrk="1" hangingPunct="1"/>
              <a:t>4</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
        <p:nvSpPr>
          <p:cNvPr id="6152"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28"/>
          <p:cNvSpPr txBox="1">
            <a:spLocks noChangeArrowheads="1"/>
          </p:cNvSpPr>
          <p:nvPr/>
        </p:nvSpPr>
        <p:spPr bwMode="auto">
          <a:xfrm>
            <a:off x="1970088" y="1309689"/>
            <a:ext cx="8140700" cy="2308225"/>
          </a:xfrm>
          <a:prstGeom prst="rect">
            <a:avLst/>
          </a:prstGeom>
          <a:solidFill>
            <a:schemeClr val="tx1"/>
          </a:solidFill>
          <a:ln w="38100">
            <a:solidFill>
              <a:schemeClr val="bg1"/>
            </a:solidFill>
            <a:bevel/>
            <a:headEnd/>
            <a:tailEnd/>
          </a:ln>
        </p:spPr>
        <p:txBody>
          <a:bodyPr anchor="ctr" anchorCtr="1">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sz="3600">
              <a:solidFill>
                <a:srgbClr val="FF0000"/>
              </a:solidFill>
            </a:endParaRPr>
          </a:p>
          <a:p>
            <a:r>
              <a:rPr lang="en-US" altLang="en-US" sz="3600">
                <a:solidFill>
                  <a:srgbClr val="FF0000"/>
                </a:solidFill>
              </a:rPr>
              <a:t>Handout on Shear Distribution</a:t>
            </a:r>
          </a:p>
          <a:p>
            <a:r>
              <a:rPr lang="en-US" altLang="en-US" sz="3600">
                <a:solidFill>
                  <a:srgbClr val="FF0000"/>
                </a:solidFill>
              </a:rPr>
              <a:t>ShearCalculation.pdf</a:t>
            </a:r>
          </a:p>
          <a:p>
            <a:endParaRPr lang="en-US" altLang="en-US" sz="3600">
              <a:solidFill>
                <a:srgbClr val="FF0000"/>
              </a:solidFill>
            </a:endParaRPr>
          </a:p>
        </p:txBody>
      </p:sp>
      <p:grpSp>
        <p:nvGrpSpPr>
          <p:cNvPr id="43011" name="Group 2"/>
          <p:cNvGrpSpPr>
            <a:grpSpLocks/>
          </p:cNvGrpSpPr>
          <p:nvPr/>
        </p:nvGrpSpPr>
        <p:grpSpPr bwMode="auto">
          <a:xfrm>
            <a:off x="6940550" y="3505200"/>
            <a:ext cx="3727450" cy="3352800"/>
            <a:chOff x="762000" y="217371"/>
            <a:chExt cx="8077199" cy="6412029"/>
          </a:xfrm>
        </p:grpSpPr>
        <p:sp>
          <p:nvSpPr>
            <p:cNvPr id="43015" name="laptop"/>
            <p:cNvSpPr>
              <a:spLocks noEditPoints="1" noChangeArrowheads="1"/>
            </p:cNvSpPr>
            <p:nvPr/>
          </p:nvSpPr>
          <p:spPr bwMode="auto">
            <a:xfrm>
              <a:off x="825944" y="217371"/>
              <a:ext cx="8013255" cy="6031029"/>
            </a:xfrm>
            <a:custGeom>
              <a:avLst/>
              <a:gdLst>
                <a:gd name="T0" fmla="*/ 2147483647 w 21600"/>
                <a:gd name="T1" fmla="*/ 0 h 21600"/>
                <a:gd name="T2" fmla="*/ 2147483647 w 21600"/>
                <a:gd name="T3" fmla="*/ 2147483647 h 21600"/>
                <a:gd name="T4" fmla="*/ 2147483647 w 21600"/>
                <a:gd name="T5" fmla="*/ 0 h 21600"/>
                <a:gd name="T6" fmla="*/ 2147483647 w 21600"/>
                <a:gd name="T7" fmla="*/ 2147483647 h 21600"/>
                <a:gd name="T8" fmla="*/ 2147483647 w 21600"/>
                <a:gd name="T9" fmla="*/ 0 h 21600"/>
                <a:gd name="T10" fmla="*/ 2147483647 w 21600"/>
                <a:gd name="T11" fmla="*/ 2147483647 h 21600"/>
                <a:gd name="T12" fmla="*/ 0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445 w 21600"/>
                <a:gd name="T25" fmla="*/ 1858 h 21600"/>
                <a:gd name="T26" fmla="*/ 17311 w 21600"/>
                <a:gd name="T27" fmla="*/ 123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43016" name="Picture 4" descr="C:\Documents and Settings\David Fortin\Local Settings\Temporary Internet Files\Content.IE5\CDA7ST6F\MCj043382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D0390647-84B6-4EA2-B2D9-4B25E63F8A1F}" type="slidenum">
              <a:rPr lang="en-US" altLang="en-US" sz="1200">
                <a:solidFill>
                  <a:srgbClr val="BCBCBC"/>
                </a:solidFill>
              </a:rPr>
              <a:pPr eaLnBrk="1" hangingPunct="1"/>
              <a:t>40</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
        <p:nvSpPr>
          <p:cNvPr id="29" name="TextBox 28"/>
          <p:cNvSpPr txBox="1"/>
          <p:nvPr/>
        </p:nvSpPr>
        <p:spPr>
          <a:xfrm>
            <a:off x="3592513" y="260857"/>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43113" y="1611314"/>
            <a:ext cx="81407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a:solidFill>
                  <a:schemeClr val="bg1"/>
                </a:solidFill>
              </a:rPr>
              <a:t>Shear stresses generally are</a:t>
            </a:r>
            <a:r>
              <a:rPr lang="en-US"/>
              <a:t> </a:t>
            </a:r>
            <a:r>
              <a:rPr lang="en-US">
                <a:solidFill>
                  <a:schemeClr val="bg1"/>
                </a:solidFill>
              </a:rPr>
              <a:t>low in the flange area </a:t>
            </a:r>
          </a:p>
          <a:p>
            <a:pPr>
              <a:defRPr/>
            </a:pPr>
            <a:r>
              <a:rPr lang="en-US">
                <a:solidFill>
                  <a:schemeClr val="bg1"/>
                </a:solidFill>
              </a:rPr>
              <a:t>(where moment stresses are highest).</a:t>
            </a:r>
          </a:p>
        </p:txBody>
      </p:sp>
      <p:sp>
        <p:nvSpPr>
          <p:cNvPr id="44035" name="TextBox 2"/>
          <p:cNvSpPr txBox="1">
            <a:spLocks noChangeArrowheads="1"/>
          </p:cNvSpPr>
          <p:nvPr/>
        </p:nvSpPr>
        <p:spPr bwMode="auto">
          <a:xfrm>
            <a:off x="2055813" y="3043238"/>
            <a:ext cx="8140700" cy="2101850"/>
          </a:xfrm>
          <a:prstGeom prst="rect">
            <a:avLst/>
          </a:prstGeom>
          <a:solidFill>
            <a:srgbClr val="F2F2F2">
              <a:alpha val="61960"/>
            </a:srgbClr>
          </a:solidFill>
          <a:ln w="38100">
            <a:solidFill>
              <a:schemeClr val="bg1"/>
            </a:solidFill>
            <a:bevel/>
            <a:headEnd/>
            <a:tailEnd/>
          </a:ln>
        </p:spPr>
        <p:txBody>
          <a:bodyPr anchor="ctr" anchorCtr="1"/>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For design, simplifying assumptions are made:</a:t>
            </a:r>
          </a:p>
          <a:p>
            <a:pPr eaLnBrk="1" hangingPunct="1"/>
            <a:r>
              <a:rPr lang="en-US" altLang="en-US">
                <a:solidFill>
                  <a:schemeClr val="bg1"/>
                </a:solidFill>
              </a:rPr>
              <a:t>	1) Shear and Moment stresses are independent.</a:t>
            </a:r>
          </a:p>
          <a:p>
            <a:pPr eaLnBrk="1" hangingPunct="1"/>
            <a:r>
              <a:rPr lang="en-US" altLang="en-US">
                <a:solidFill>
                  <a:schemeClr val="bg1"/>
                </a:solidFill>
              </a:rPr>
              <a:t>	2) Web carries the entire shear force.</a:t>
            </a:r>
          </a:p>
          <a:p>
            <a:pPr eaLnBrk="1" hangingPunct="1"/>
            <a:r>
              <a:rPr lang="en-US" altLang="en-US">
                <a:solidFill>
                  <a:schemeClr val="bg1"/>
                </a:solidFill>
              </a:rPr>
              <a:t>	3) Shear stress is simply the average web value.</a:t>
            </a:r>
          </a:p>
          <a:p>
            <a:pPr eaLnBrk="1" hangingPunct="1"/>
            <a:r>
              <a:rPr lang="en-US" altLang="en-US">
                <a:solidFill>
                  <a:schemeClr val="bg1"/>
                </a:solidFill>
              </a:rPr>
              <a:t>		  i.e. </a:t>
            </a:r>
            <a:r>
              <a:rPr lang="en-US" altLang="en-US">
                <a:solidFill>
                  <a:schemeClr val="bg1"/>
                </a:solidFill>
                <a:sym typeface="Symbol" panose="05050102010706020507" pitchFamily="18" charset="2"/>
              </a:rPr>
              <a:t></a:t>
            </a:r>
            <a:r>
              <a:rPr lang="en-US" altLang="en-US" baseline="-25000">
                <a:solidFill>
                  <a:schemeClr val="bg1"/>
                </a:solidFill>
              </a:rPr>
              <a:t>web(avg) </a:t>
            </a:r>
            <a:r>
              <a:rPr lang="en-US" altLang="en-US">
                <a:solidFill>
                  <a:schemeClr val="bg1"/>
                </a:solidFill>
              </a:rPr>
              <a:t>= </a:t>
            </a:r>
            <a:r>
              <a:rPr lang="en-US" altLang="en-US" i="1">
                <a:solidFill>
                  <a:schemeClr val="bg1"/>
                </a:solidFill>
              </a:rPr>
              <a:t>V</a:t>
            </a:r>
            <a:r>
              <a:rPr lang="en-US" altLang="en-US">
                <a:solidFill>
                  <a:schemeClr val="bg1"/>
                </a:solidFill>
              </a:rPr>
              <a:t>/</a:t>
            </a:r>
            <a:r>
              <a:rPr lang="en-US" altLang="en-US" i="1">
                <a:solidFill>
                  <a:schemeClr val="bg1"/>
                </a:solidFill>
              </a:rPr>
              <a:t>A</a:t>
            </a:r>
            <a:r>
              <a:rPr lang="en-US" altLang="en-US" i="1" baseline="-25000">
                <a:solidFill>
                  <a:schemeClr val="bg1"/>
                </a:solidFill>
              </a:rPr>
              <a:t>web </a:t>
            </a:r>
            <a:r>
              <a:rPr lang="en-US" altLang="en-US">
                <a:solidFill>
                  <a:schemeClr val="bg1"/>
                </a:solidFill>
              </a:rPr>
              <a:t>= </a:t>
            </a:r>
            <a:r>
              <a:rPr lang="en-US" altLang="en-US" i="1">
                <a:solidFill>
                  <a:schemeClr val="bg1"/>
                </a:solidFill>
              </a:rPr>
              <a:t>V</a:t>
            </a:r>
            <a:r>
              <a:rPr lang="en-US" altLang="en-US">
                <a:solidFill>
                  <a:schemeClr val="bg1"/>
                </a:solidFill>
              </a:rPr>
              <a:t>/</a:t>
            </a:r>
            <a:r>
              <a:rPr lang="en-US" altLang="en-US" i="1">
                <a:solidFill>
                  <a:schemeClr val="bg1"/>
                </a:solidFill>
              </a:rPr>
              <a:t>dt</a:t>
            </a:r>
            <a:r>
              <a:rPr lang="en-US" altLang="en-US" i="1" baseline="-25000">
                <a:solidFill>
                  <a:schemeClr val="bg1"/>
                </a:solidFill>
              </a:rPr>
              <a:t>w</a:t>
            </a:r>
          </a:p>
        </p:txBody>
      </p:sp>
      <p:sp>
        <p:nvSpPr>
          <p:cNvPr id="4" name="Slide Number Placeholder 3"/>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566BBB6D-FAD4-4654-8A3F-244CF866B38A}" type="slidenum">
              <a:rPr lang="en-US" altLang="en-US" sz="1200">
                <a:solidFill>
                  <a:srgbClr val="BCBCBC"/>
                </a:solidFill>
              </a:rPr>
              <a:pPr eaLnBrk="1" hangingPunct="1"/>
              <a:t>41</a:t>
            </a:fld>
            <a:endParaRPr lang="en-US" altLang="en-US" sz="1200">
              <a:solidFill>
                <a:srgbClr val="BCBCBC"/>
              </a:solidFill>
            </a:endParaRPr>
          </a:p>
        </p:txBody>
      </p:sp>
      <p:sp>
        <p:nvSpPr>
          <p:cNvPr id="5" name="Footer Placeholder 4"/>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260857"/>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524001" y="1025525"/>
            <a:ext cx="4710113" cy="4730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10" name="Freeform 9"/>
          <p:cNvSpPr/>
          <p:nvPr/>
        </p:nvSpPr>
        <p:spPr>
          <a:xfrm>
            <a:off x="2738438" y="2205039"/>
            <a:ext cx="2068512" cy="2090737"/>
          </a:xfrm>
          <a:custGeom>
            <a:avLst/>
            <a:gdLst>
              <a:gd name="connsiteX0" fmla="*/ 685800 w 1381125"/>
              <a:gd name="connsiteY0" fmla="*/ 0 h 1395413"/>
              <a:gd name="connsiteX1" fmla="*/ 1381125 w 1381125"/>
              <a:gd name="connsiteY1" fmla="*/ 0 h 1395413"/>
              <a:gd name="connsiteX2" fmla="*/ 1381125 w 1381125"/>
              <a:gd name="connsiteY2" fmla="*/ 695325 h 1395413"/>
              <a:gd name="connsiteX3" fmla="*/ 685800 w 1381125"/>
              <a:gd name="connsiteY3" fmla="*/ 1395413 h 1395413"/>
              <a:gd name="connsiteX4" fmla="*/ 0 w 1381125"/>
              <a:gd name="connsiteY4" fmla="*/ 1395413 h 1395413"/>
              <a:gd name="connsiteX5" fmla="*/ 0 w 1381125"/>
              <a:gd name="connsiteY5" fmla="*/ 695325 h 1395413"/>
              <a:gd name="connsiteX6" fmla="*/ 685800 w 1381125"/>
              <a:gd name="connsiteY6" fmla="*/ 0 h 139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125" h="1395413">
                <a:moveTo>
                  <a:pt x="685800" y="0"/>
                </a:moveTo>
                <a:lnTo>
                  <a:pt x="1381125" y="0"/>
                </a:lnTo>
                <a:lnTo>
                  <a:pt x="1381125" y="695325"/>
                </a:lnTo>
                <a:lnTo>
                  <a:pt x="685800" y="1395413"/>
                </a:lnTo>
                <a:lnTo>
                  <a:pt x="0" y="1395413"/>
                </a:lnTo>
                <a:lnTo>
                  <a:pt x="0" y="695325"/>
                </a:lnTo>
                <a:lnTo>
                  <a:pt x="685800" y="0"/>
                </a:lnTo>
                <a:close/>
              </a:path>
            </a:pathLst>
          </a:custGeom>
          <a:ln w="571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Connector 12"/>
          <p:cNvCxnSpPr/>
          <p:nvPr/>
        </p:nvCxnSpPr>
        <p:spPr>
          <a:xfrm>
            <a:off x="1803400" y="3246439"/>
            <a:ext cx="3995738" cy="31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1775619" y="3232944"/>
            <a:ext cx="39941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803400" y="2189164"/>
            <a:ext cx="3995738" cy="15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866900" y="4284664"/>
            <a:ext cx="3994150" cy="15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748507" y="3547270"/>
            <a:ext cx="3994150" cy="15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2782094" y="3567906"/>
            <a:ext cx="3994150" cy="158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5066" name="TextBox 18"/>
          <p:cNvSpPr txBox="1">
            <a:spLocks noChangeArrowheads="1"/>
          </p:cNvSpPr>
          <p:nvPr/>
        </p:nvSpPr>
        <p:spPr bwMode="auto">
          <a:xfrm>
            <a:off x="6775451" y="1843088"/>
            <a:ext cx="2119313" cy="6413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Yield defined by Mohr’s Circle</a:t>
            </a:r>
          </a:p>
        </p:txBody>
      </p:sp>
      <p:graphicFrame>
        <p:nvGraphicFramePr>
          <p:cNvPr id="45067" name="Object 2"/>
          <p:cNvGraphicFramePr>
            <a:graphicFrameLocks noChangeAspect="1"/>
          </p:cNvGraphicFramePr>
          <p:nvPr/>
        </p:nvGraphicFramePr>
        <p:xfrm>
          <a:off x="6853238" y="2514601"/>
          <a:ext cx="1403350" cy="1338263"/>
        </p:xfrm>
        <a:graphic>
          <a:graphicData uri="http://schemas.openxmlformats.org/presentationml/2006/ole">
            <mc:AlternateContent xmlns:mc="http://schemas.openxmlformats.org/markup-compatibility/2006">
              <mc:Choice xmlns:v="urn:schemas-microsoft-com:vml" Requires="v">
                <p:oleObj name="Equation" r:id="rId3" imgW="812447" imgH="774364" progId="Equation.3">
                  <p:embed/>
                </p:oleObj>
              </mc:Choice>
              <mc:Fallback>
                <p:oleObj name="Equation" r:id="rId3" imgW="812447" imgH="774364"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3238" y="2514601"/>
                        <a:ext cx="14033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5068" name="Group 28"/>
          <p:cNvGrpSpPr>
            <a:grpSpLocks/>
          </p:cNvGrpSpPr>
          <p:nvPr/>
        </p:nvGrpSpPr>
        <p:grpSpPr bwMode="auto">
          <a:xfrm>
            <a:off x="6678614" y="1758951"/>
            <a:ext cx="2230437" cy="2244725"/>
            <a:chOff x="4696691" y="1759528"/>
            <a:chExt cx="2230582" cy="2244436"/>
          </a:xfrm>
        </p:grpSpPr>
        <p:sp>
          <p:nvSpPr>
            <p:cNvPr id="24" name="Rectangle 23"/>
            <p:cNvSpPr/>
            <p:nvPr/>
          </p:nvSpPr>
          <p:spPr>
            <a:xfrm>
              <a:off x="4696691" y="1759528"/>
              <a:ext cx="2230582" cy="22444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082" name="TextBox 24"/>
            <p:cNvSpPr txBox="1">
              <a:spLocks noChangeArrowheads="1"/>
            </p:cNvSpPr>
            <p:nvPr/>
          </p:nvSpPr>
          <p:spPr bwMode="auto">
            <a:xfrm>
              <a:off x="4710979" y="1842067"/>
              <a:ext cx="2119450" cy="64126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Yield defined by Mohr’s Circle</a:t>
              </a:r>
            </a:p>
          </p:txBody>
        </p:sp>
        <p:graphicFrame>
          <p:nvGraphicFramePr>
            <p:cNvPr id="45083" name="Object 3"/>
            <p:cNvGraphicFramePr>
              <a:graphicFrameLocks noChangeAspect="1"/>
            </p:cNvGraphicFramePr>
            <p:nvPr/>
          </p:nvGraphicFramePr>
          <p:xfrm>
            <a:off x="4800600" y="2514600"/>
            <a:ext cx="1381125" cy="1338263"/>
          </p:xfrm>
          <a:graphic>
            <a:graphicData uri="http://schemas.openxmlformats.org/presentationml/2006/ole">
              <mc:AlternateContent xmlns:mc="http://schemas.openxmlformats.org/markup-compatibility/2006">
                <mc:Choice xmlns:v="urn:schemas-microsoft-com:vml" Requires="v">
                  <p:oleObj name="Equation" r:id="rId5" imgW="799753" imgH="774364" progId="Equation.3">
                    <p:embed/>
                  </p:oleObj>
                </mc:Choice>
                <mc:Fallback>
                  <p:oleObj name="Equation" r:id="rId5" imgW="799753" imgH="774364"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2514600"/>
                          <a:ext cx="1381125"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45069" name="Group 52"/>
          <p:cNvGrpSpPr>
            <a:grpSpLocks/>
          </p:cNvGrpSpPr>
          <p:nvPr/>
        </p:nvGrpSpPr>
        <p:grpSpPr bwMode="auto">
          <a:xfrm>
            <a:off x="1822450" y="1341439"/>
            <a:ext cx="4032250" cy="4060825"/>
            <a:chOff x="299028" y="1341005"/>
            <a:chExt cx="4031672" cy="4061979"/>
          </a:xfrm>
        </p:grpSpPr>
        <p:graphicFrame>
          <p:nvGraphicFramePr>
            <p:cNvPr id="45075" name="Object 6"/>
            <p:cNvGraphicFramePr>
              <a:graphicFrameLocks noChangeAspect="1"/>
            </p:cNvGraphicFramePr>
            <p:nvPr/>
          </p:nvGraphicFramePr>
          <p:xfrm>
            <a:off x="3955040" y="1755919"/>
            <a:ext cx="328612" cy="417512"/>
          </p:xfrm>
          <a:graphic>
            <a:graphicData uri="http://schemas.openxmlformats.org/presentationml/2006/ole">
              <mc:AlternateContent xmlns:mc="http://schemas.openxmlformats.org/markup-compatibility/2006">
                <mc:Choice xmlns:v="urn:schemas-microsoft-com:vml" Requires="v">
                  <p:oleObj name="Equation" r:id="rId7" imgW="190417" imgH="241195" progId="Equation.3">
                    <p:embed/>
                  </p:oleObj>
                </mc:Choice>
                <mc:Fallback>
                  <p:oleObj name="Equation" r:id="rId7" imgW="190417" imgH="241195"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5040" y="1755919"/>
                          <a:ext cx="32861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6" name="Object 7"/>
            <p:cNvGraphicFramePr>
              <a:graphicFrameLocks noChangeAspect="1"/>
            </p:cNvGraphicFramePr>
            <p:nvPr/>
          </p:nvGraphicFramePr>
          <p:xfrm>
            <a:off x="2260600" y="1446213"/>
            <a:ext cx="307975" cy="373062"/>
          </p:xfrm>
          <a:graphic>
            <a:graphicData uri="http://schemas.openxmlformats.org/presentationml/2006/ole">
              <mc:AlternateContent xmlns:mc="http://schemas.openxmlformats.org/markup-compatibility/2006">
                <mc:Choice xmlns:v="urn:schemas-microsoft-com:vml" Requires="v">
                  <p:oleObj name="Equation" r:id="rId9" imgW="177569" imgH="215619" progId="Equation.3">
                    <p:embed/>
                  </p:oleObj>
                </mc:Choice>
                <mc:Fallback>
                  <p:oleObj name="Equation" r:id="rId9" imgW="177569" imgH="215619"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0600" y="1446213"/>
                          <a:ext cx="307975"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7" name="Object 8"/>
            <p:cNvGraphicFramePr>
              <a:graphicFrameLocks noChangeAspect="1"/>
            </p:cNvGraphicFramePr>
            <p:nvPr/>
          </p:nvGraphicFramePr>
          <p:xfrm>
            <a:off x="4046538" y="2846388"/>
            <a:ext cx="284162" cy="373062"/>
          </p:xfrm>
          <a:graphic>
            <a:graphicData uri="http://schemas.openxmlformats.org/presentationml/2006/ole">
              <mc:AlternateContent xmlns:mc="http://schemas.openxmlformats.org/markup-compatibility/2006">
                <mc:Choice xmlns:v="urn:schemas-microsoft-com:vml" Requires="v">
                  <p:oleObj name="Equation" r:id="rId11" imgW="164885" imgH="215619" progId="Equation.3">
                    <p:embed/>
                  </p:oleObj>
                </mc:Choice>
                <mc:Fallback>
                  <p:oleObj name="Equation" r:id="rId11" imgW="164885" imgH="215619"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46538" y="2846388"/>
                          <a:ext cx="28416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8" name="Object 9"/>
            <p:cNvGraphicFramePr>
              <a:graphicFrameLocks noChangeAspect="1"/>
            </p:cNvGraphicFramePr>
            <p:nvPr/>
          </p:nvGraphicFramePr>
          <p:xfrm>
            <a:off x="3275734" y="1341005"/>
            <a:ext cx="328613" cy="417513"/>
          </p:xfrm>
          <a:graphic>
            <a:graphicData uri="http://schemas.openxmlformats.org/presentationml/2006/ole">
              <mc:AlternateContent xmlns:mc="http://schemas.openxmlformats.org/markup-compatibility/2006">
                <mc:Choice xmlns:v="urn:schemas-microsoft-com:vml" Requires="v">
                  <p:oleObj name="Equation" r:id="rId13" imgW="190417" imgH="241195" progId="Equation.3">
                    <p:embed/>
                  </p:oleObj>
                </mc:Choice>
                <mc:Fallback>
                  <p:oleObj name="Equation" r:id="rId13" imgW="190417" imgH="241195"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75734" y="1341005"/>
                          <a:ext cx="3286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9" name="Object 10"/>
            <p:cNvGraphicFramePr>
              <a:graphicFrameLocks noChangeAspect="1"/>
            </p:cNvGraphicFramePr>
            <p:nvPr/>
          </p:nvGraphicFramePr>
          <p:xfrm>
            <a:off x="1213139" y="4985472"/>
            <a:ext cx="438150" cy="417512"/>
          </p:xfrm>
          <a:graphic>
            <a:graphicData uri="http://schemas.openxmlformats.org/presentationml/2006/ole">
              <mc:AlternateContent xmlns:mc="http://schemas.openxmlformats.org/markup-compatibility/2006">
                <mc:Choice xmlns:v="urn:schemas-microsoft-com:vml" Requires="v">
                  <p:oleObj name="Equation" r:id="rId15" imgW="253890" imgH="241195" progId="Equation.3">
                    <p:embed/>
                  </p:oleObj>
                </mc:Choice>
                <mc:Fallback>
                  <p:oleObj name="Equation" r:id="rId15" imgW="253890" imgH="241195" progId="Equation.3">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13139" y="4985472"/>
                          <a:ext cx="43815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80" name="Object 11"/>
            <p:cNvGraphicFramePr>
              <a:graphicFrameLocks noChangeAspect="1"/>
            </p:cNvGraphicFramePr>
            <p:nvPr/>
          </p:nvGraphicFramePr>
          <p:xfrm>
            <a:off x="299028" y="4251036"/>
            <a:ext cx="438150" cy="417513"/>
          </p:xfrm>
          <a:graphic>
            <a:graphicData uri="http://schemas.openxmlformats.org/presentationml/2006/ole">
              <mc:AlternateContent xmlns:mc="http://schemas.openxmlformats.org/markup-compatibility/2006">
                <mc:Choice xmlns:v="urn:schemas-microsoft-com:vml" Requires="v">
                  <p:oleObj name="Equation" r:id="rId17" imgW="253890" imgH="241195" progId="Equation.3">
                    <p:embed/>
                  </p:oleObj>
                </mc:Choice>
                <mc:Fallback>
                  <p:oleObj name="Equation" r:id="rId17" imgW="253890" imgH="241195" progId="Equation.3">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9028" y="4251036"/>
                          <a:ext cx="4381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5" name="Slide Number Placeholder 2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7941551-4E62-4CD5-B3EF-69B7AD14206B}" type="slidenum">
              <a:rPr lang="en-US" altLang="en-US" sz="1200">
                <a:solidFill>
                  <a:srgbClr val="BCBCBC"/>
                </a:solidFill>
              </a:rPr>
              <a:pPr eaLnBrk="1" hangingPunct="1"/>
              <a:t>42</a:t>
            </a:fld>
            <a:endParaRPr lang="en-US" altLang="en-US" sz="1200">
              <a:solidFill>
                <a:srgbClr val="BCBCBC"/>
              </a:solidFill>
            </a:endParaRPr>
          </a:p>
        </p:txBody>
      </p:sp>
      <p:sp>
        <p:nvSpPr>
          <p:cNvPr id="26" name="Footer Placeholder 25"/>
          <p:cNvSpPr>
            <a:spLocks noGrp="1"/>
          </p:cNvSpPr>
          <p:nvPr>
            <p:ph type="ftr" sz="quarter" idx="10"/>
          </p:nvPr>
        </p:nvSpPr>
        <p:spPr/>
        <p:txBody>
          <a:bodyPr/>
          <a:lstStyle/>
          <a:p>
            <a:pPr>
              <a:defRPr/>
            </a:pPr>
            <a:r>
              <a:rPr lang="en-US"/>
              <a:t>Beam Theory</a:t>
            </a:r>
            <a:endParaRPr lang="en-US" dirty="0"/>
          </a:p>
        </p:txBody>
      </p:sp>
      <p:sp>
        <p:nvSpPr>
          <p:cNvPr id="27" name="TextBox 26"/>
          <p:cNvSpPr txBox="1"/>
          <p:nvPr/>
        </p:nvSpPr>
        <p:spPr>
          <a:xfrm>
            <a:off x="6705600" y="1"/>
            <a:ext cx="3962400" cy="1039813"/>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2800" dirty="0">
                <a:solidFill>
                  <a:schemeClr val="bg1"/>
                </a:solidFill>
              </a:rPr>
              <a:t>Shear Yield Criteria</a:t>
            </a:r>
          </a:p>
        </p:txBody>
      </p:sp>
      <p:sp>
        <p:nvSpPr>
          <p:cNvPr id="29" name="TextBox 28"/>
          <p:cNvSpPr txBox="1"/>
          <p:nvPr/>
        </p:nvSpPr>
        <p:spPr>
          <a:xfrm>
            <a:off x="2544763" y="146557"/>
            <a:ext cx="362426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45074" name="Line 29"/>
          <p:cNvSpPr>
            <a:spLocks noChangeShapeType="1"/>
          </p:cNvSpPr>
          <p:nvPr/>
        </p:nvSpPr>
        <p:spPr bwMode="auto">
          <a:xfrm flipH="1">
            <a:off x="4810126" y="2038351"/>
            <a:ext cx="1762125" cy="276225"/>
          </a:xfrm>
          <a:prstGeom prst="line">
            <a:avLst/>
          </a:prstGeom>
          <a:noFill/>
          <a:ln w="28575">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37"/>
          <p:cNvGrpSpPr>
            <a:grpSpLocks/>
          </p:cNvGrpSpPr>
          <p:nvPr/>
        </p:nvGrpSpPr>
        <p:grpSpPr bwMode="auto">
          <a:xfrm>
            <a:off x="1524001" y="1025525"/>
            <a:ext cx="4710113" cy="4730750"/>
            <a:chOff x="1565564" y="1745673"/>
            <a:chExt cx="3144981" cy="3158836"/>
          </a:xfrm>
        </p:grpSpPr>
        <p:sp>
          <p:nvSpPr>
            <p:cNvPr id="23" name="Rectangle 22"/>
            <p:cNvSpPr/>
            <p:nvPr/>
          </p:nvSpPr>
          <p:spPr>
            <a:xfrm>
              <a:off x="1565564" y="1745673"/>
              <a:ext cx="3144981" cy="31588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10" name="Freeform 9"/>
            <p:cNvSpPr/>
            <p:nvPr/>
          </p:nvSpPr>
          <p:spPr>
            <a:xfrm>
              <a:off x="2376454" y="2533262"/>
              <a:ext cx="1381162" cy="1396036"/>
            </a:xfrm>
            <a:custGeom>
              <a:avLst/>
              <a:gdLst>
                <a:gd name="connsiteX0" fmla="*/ 685800 w 1381125"/>
                <a:gd name="connsiteY0" fmla="*/ 0 h 1395413"/>
                <a:gd name="connsiteX1" fmla="*/ 1381125 w 1381125"/>
                <a:gd name="connsiteY1" fmla="*/ 0 h 1395413"/>
                <a:gd name="connsiteX2" fmla="*/ 1381125 w 1381125"/>
                <a:gd name="connsiteY2" fmla="*/ 695325 h 1395413"/>
                <a:gd name="connsiteX3" fmla="*/ 685800 w 1381125"/>
                <a:gd name="connsiteY3" fmla="*/ 1395413 h 1395413"/>
                <a:gd name="connsiteX4" fmla="*/ 0 w 1381125"/>
                <a:gd name="connsiteY4" fmla="*/ 1395413 h 1395413"/>
                <a:gd name="connsiteX5" fmla="*/ 0 w 1381125"/>
                <a:gd name="connsiteY5" fmla="*/ 695325 h 1395413"/>
                <a:gd name="connsiteX6" fmla="*/ 685800 w 1381125"/>
                <a:gd name="connsiteY6" fmla="*/ 0 h 139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1125" h="1395413">
                  <a:moveTo>
                    <a:pt x="685800" y="0"/>
                  </a:moveTo>
                  <a:lnTo>
                    <a:pt x="1381125" y="0"/>
                  </a:lnTo>
                  <a:lnTo>
                    <a:pt x="1381125" y="695325"/>
                  </a:lnTo>
                  <a:lnTo>
                    <a:pt x="685800" y="1395413"/>
                  </a:lnTo>
                  <a:lnTo>
                    <a:pt x="0" y="1395413"/>
                  </a:lnTo>
                  <a:lnTo>
                    <a:pt x="0" y="695325"/>
                  </a:lnTo>
                  <a:lnTo>
                    <a:pt x="685800" y="0"/>
                  </a:lnTo>
                  <a:close/>
                </a:path>
              </a:pathLst>
            </a:custGeom>
            <a:ln w="571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rot="18900000" flipH="1">
              <a:off x="2085464" y="2658887"/>
              <a:ext cx="1959963" cy="1176585"/>
            </a:xfrm>
            <a:prstGeom prst="ellipse">
              <a:avLst/>
            </a:prstGeom>
            <a:solidFill>
              <a:srgbClr val="C00000">
                <a:alpha val="37000"/>
              </a:srgbClr>
            </a:solidFill>
            <a:ln w="635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Connector 12"/>
            <p:cNvCxnSpPr/>
            <p:nvPr/>
          </p:nvCxnSpPr>
          <p:spPr>
            <a:xfrm>
              <a:off x="1752122" y="3228630"/>
              <a:ext cx="2667987" cy="21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1733540" y="3219620"/>
              <a:ext cx="2666990" cy="1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752122" y="2522662"/>
              <a:ext cx="2667987" cy="106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94521" y="3921878"/>
              <a:ext cx="2666927" cy="106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1047729" y="3429502"/>
              <a:ext cx="2666990" cy="106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2405572" y="3443282"/>
              <a:ext cx="2666990" cy="106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1" name="Rectangle 30"/>
          <p:cNvSpPr/>
          <p:nvPr/>
        </p:nvSpPr>
        <p:spPr>
          <a:xfrm>
            <a:off x="5999164" y="1030289"/>
            <a:ext cx="4668837" cy="47259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084" name="TextBox 31"/>
          <p:cNvSpPr txBox="1">
            <a:spLocks noChangeArrowheads="1"/>
          </p:cNvSpPr>
          <p:nvPr/>
        </p:nvSpPr>
        <p:spPr bwMode="auto">
          <a:xfrm>
            <a:off x="6069013" y="1336675"/>
            <a:ext cx="38798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Von Mises Yield defined by maximum distortion strain energy criteria (applicable to ductile materials):</a:t>
            </a:r>
          </a:p>
        </p:txBody>
      </p:sp>
      <p:graphicFrame>
        <p:nvGraphicFramePr>
          <p:cNvPr id="46085" name="Object 4"/>
          <p:cNvGraphicFramePr>
            <a:graphicFrameLocks noChangeAspect="1"/>
          </p:cNvGraphicFramePr>
          <p:nvPr/>
        </p:nvGraphicFramePr>
        <p:xfrm>
          <a:off x="5703889" y="2538414"/>
          <a:ext cx="4803775" cy="1425575"/>
        </p:xfrm>
        <a:graphic>
          <a:graphicData uri="http://schemas.openxmlformats.org/presentationml/2006/ole">
            <mc:AlternateContent xmlns:mc="http://schemas.openxmlformats.org/markup-compatibility/2006">
              <mc:Choice xmlns:v="urn:schemas-microsoft-com:vml" Requires="v">
                <p:oleObj name="Equation" r:id="rId3" imgW="2781300" imgH="825500" progId="Equation.DSMT4">
                  <p:embed/>
                </p:oleObj>
              </mc:Choice>
              <mc:Fallback>
                <p:oleObj name="Equation" r:id="rId3" imgW="2781300" imgH="8255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3889" y="2538414"/>
                        <a:ext cx="4803775"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086" name="TextBox 39"/>
          <p:cNvSpPr txBox="1">
            <a:spLocks noChangeArrowheads="1"/>
          </p:cNvSpPr>
          <p:nvPr/>
        </p:nvSpPr>
        <p:spPr bwMode="auto">
          <a:xfrm>
            <a:off x="6013451" y="3989388"/>
            <a:ext cx="3878263"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For </a:t>
            </a:r>
            <a:r>
              <a:rPr lang="en-US" altLang="en-US" sz="1800" i="1">
                <a:solidFill>
                  <a:schemeClr val="bg1"/>
                </a:solidFill>
              </a:rPr>
              <a:t>F</a:t>
            </a:r>
            <a:r>
              <a:rPr lang="en-US" altLang="en-US" sz="1800" i="1" baseline="-25000">
                <a:solidFill>
                  <a:schemeClr val="bg1"/>
                </a:solidFill>
              </a:rPr>
              <a:t>y </a:t>
            </a:r>
            <a:r>
              <a:rPr lang="en-US" altLang="en-US" sz="1800">
                <a:solidFill>
                  <a:schemeClr val="bg1"/>
                </a:solidFill>
              </a:rPr>
              <a:t>= constant for load directions</a:t>
            </a:r>
          </a:p>
          <a:p>
            <a:pPr eaLnBrk="1" hangingPunct="1"/>
            <a:endParaRPr lang="en-US" altLang="en-US" sz="1800">
              <a:solidFill>
                <a:schemeClr val="bg1"/>
              </a:solidFill>
            </a:endParaRPr>
          </a:p>
          <a:p>
            <a:pPr eaLnBrk="1" hangingPunct="1"/>
            <a:endParaRPr lang="en-US" altLang="en-US" sz="1800">
              <a:solidFill>
                <a:schemeClr val="bg1"/>
              </a:solidFill>
            </a:endParaRPr>
          </a:p>
          <a:p>
            <a:pPr eaLnBrk="1" hangingPunct="1"/>
            <a:endParaRPr lang="en-US" altLang="en-US" sz="1800">
              <a:solidFill>
                <a:schemeClr val="bg1"/>
              </a:solidFill>
            </a:endParaRPr>
          </a:p>
          <a:p>
            <a:pPr eaLnBrk="1" hangingPunct="1"/>
            <a:r>
              <a:rPr lang="en-US" altLang="en-US" sz="1800">
                <a:solidFill>
                  <a:schemeClr val="bg1"/>
                </a:solidFill>
              </a:rPr>
              <a:t>Specification uses 0.6 F</a:t>
            </a:r>
            <a:r>
              <a:rPr lang="en-US" altLang="en-US" sz="1800" baseline="-25000">
                <a:solidFill>
                  <a:schemeClr val="bg1"/>
                </a:solidFill>
              </a:rPr>
              <a:t>y</a:t>
            </a:r>
          </a:p>
          <a:p>
            <a:pPr eaLnBrk="1" hangingPunct="1"/>
            <a:endParaRPr lang="en-US" altLang="en-US" sz="1800">
              <a:solidFill>
                <a:schemeClr val="bg1"/>
              </a:solidFill>
            </a:endParaRPr>
          </a:p>
        </p:txBody>
      </p:sp>
      <p:graphicFrame>
        <p:nvGraphicFramePr>
          <p:cNvPr id="46087" name="Object 5"/>
          <p:cNvGraphicFramePr>
            <a:graphicFrameLocks noChangeAspect="1"/>
          </p:cNvGraphicFramePr>
          <p:nvPr/>
        </p:nvGraphicFramePr>
        <p:xfrm>
          <a:off x="6224588" y="4318001"/>
          <a:ext cx="2081212" cy="728663"/>
        </p:xfrm>
        <a:graphic>
          <a:graphicData uri="http://schemas.openxmlformats.org/presentationml/2006/ole">
            <mc:AlternateContent xmlns:mc="http://schemas.openxmlformats.org/markup-compatibility/2006">
              <mc:Choice xmlns:v="urn:schemas-microsoft-com:vml" Requires="v">
                <p:oleObj name="Equation" r:id="rId5" imgW="1269449" imgH="444307" progId="Equation.DSMT4">
                  <p:embed/>
                </p:oleObj>
              </mc:Choice>
              <mc:Fallback>
                <p:oleObj name="Equation" r:id="rId5" imgW="1269449" imgH="444307"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4588" y="4318001"/>
                        <a:ext cx="2081212"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88" name="Object 6"/>
          <p:cNvGraphicFramePr>
            <a:graphicFrameLocks noChangeAspect="1"/>
          </p:cNvGraphicFramePr>
          <p:nvPr/>
        </p:nvGraphicFramePr>
        <p:xfrm>
          <a:off x="5470526" y="1795463"/>
          <a:ext cx="328613" cy="417512"/>
        </p:xfrm>
        <a:graphic>
          <a:graphicData uri="http://schemas.openxmlformats.org/presentationml/2006/ole">
            <mc:AlternateContent xmlns:mc="http://schemas.openxmlformats.org/markup-compatibility/2006">
              <mc:Choice xmlns:v="urn:schemas-microsoft-com:vml" Requires="v">
                <p:oleObj name="Equation" r:id="rId7" imgW="190417" imgH="241195" progId="Equation.3">
                  <p:embed/>
                </p:oleObj>
              </mc:Choice>
              <mc:Fallback>
                <p:oleObj name="Equation" r:id="rId7" imgW="190417" imgH="241195"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0526" y="1795463"/>
                        <a:ext cx="32861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89" name="Object 7"/>
          <p:cNvGraphicFramePr>
            <a:graphicFrameLocks noChangeAspect="1"/>
          </p:cNvGraphicFramePr>
          <p:nvPr/>
        </p:nvGraphicFramePr>
        <p:xfrm>
          <a:off x="3784601" y="1446213"/>
          <a:ext cx="307975" cy="373062"/>
        </p:xfrm>
        <a:graphic>
          <a:graphicData uri="http://schemas.openxmlformats.org/presentationml/2006/ole">
            <mc:AlternateContent xmlns:mc="http://schemas.openxmlformats.org/markup-compatibility/2006">
              <mc:Choice xmlns:v="urn:schemas-microsoft-com:vml" Requires="v">
                <p:oleObj name="Equation" r:id="rId9" imgW="177569" imgH="215619" progId="Equation.3">
                  <p:embed/>
                </p:oleObj>
              </mc:Choice>
              <mc:Fallback>
                <p:oleObj name="Equation" r:id="rId9" imgW="177569" imgH="215619"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84601" y="1446213"/>
                        <a:ext cx="307975"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90" name="Object 8"/>
          <p:cNvGraphicFramePr>
            <a:graphicFrameLocks noChangeAspect="1"/>
          </p:cNvGraphicFramePr>
          <p:nvPr/>
        </p:nvGraphicFramePr>
        <p:xfrm>
          <a:off x="5146676" y="2892425"/>
          <a:ext cx="284163" cy="381000"/>
        </p:xfrm>
        <a:graphic>
          <a:graphicData uri="http://schemas.openxmlformats.org/presentationml/2006/ole">
            <mc:AlternateContent xmlns:mc="http://schemas.openxmlformats.org/markup-compatibility/2006">
              <mc:Choice xmlns:v="urn:schemas-microsoft-com:vml" Requires="v">
                <p:oleObj name="Equation" r:id="rId11" imgW="164885" imgH="215619" progId="Equation.3">
                  <p:embed/>
                </p:oleObj>
              </mc:Choice>
              <mc:Fallback>
                <p:oleObj name="Equation" r:id="rId11" imgW="164885" imgH="215619"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6676" y="2892425"/>
                        <a:ext cx="2841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91" name="Object 9"/>
          <p:cNvGraphicFramePr>
            <a:graphicFrameLocks noChangeAspect="1"/>
          </p:cNvGraphicFramePr>
          <p:nvPr/>
        </p:nvGraphicFramePr>
        <p:xfrm>
          <a:off x="4799013" y="1341438"/>
          <a:ext cx="328612" cy="417512"/>
        </p:xfrm>
        <a:graphic>
          <a:graphicData uri="http://schemas.openxmlformats.org/presentationml/2006/ole">
            <mc:AlternateContent xmlns:mc="http://schemas.openxmlformats.org/markup-compatibility/2006">
              <mc:Choice xmlns:v="urn:schemas-microsoft-com:vml" Requires="v">
                <p:oleObj name="Equation" r:id="rId13" imgW="190417" imgH="241195" progId="Equation.3">
                  <p:embed/>
                </p:oleObj>
              </mc:Choice>
              <mc:Fallback>
                <p:oleObj name="Equation" r:id="rId13" imgW="190417" imgH="241195"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99013" y="1341438"/>
                        <a:ext cx="32861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92" name="Object 10"/>
          <p:cNvGraphicFramePr>
            <a:graphicFrameLocks noChangeAspect="1"/>
          </p:cNvGraphicFramePr>
          <p:nvPr/>
        </p:nvGraphicFramePr>
        <p:xfrm>
          <a:off x="2736850" y="4984751"/>
          <a:ext cx="438150" cy="417513"/>
        </p:xfrm>
        <a:graphic>
          <a:graphicData uri="http://schemas.openxmlformats.org/presentationml/2006/ole">
            <mc:AlternateContent xmlns:mc="http://schemas.openxmlformats.org/markup-compatibility/2006">
              <mc:Choice xmlns:v="urn:schemas-microsoft-com:vml" Requires="v">
                <p:oleObj name="Equation" r:id="rId15" imgW="253890" imgH="241195" progId="Equation.3">
                  <p:embed/>
                </p:oleObj>
              </mc:Choice>
              <mc:Fallback>
                <p:oleObj name="Equation" r:id="rId15" imgW="253890" imgH="241195" progId="Equation.3">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36850" y="4984751"/>
                        <a:ext cx="4381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093" name="Object 11"/>
          <p:cNvGraphicFramePr>
            <a:graphicFrameLocks noChangeAspect="1"/>
          </p:cNvGraphicFramePr>
          <p:nvPr/>
        </p:nvGraphicFramePr>
        <p:xfrm>
          <a:off x="1822450" y="4251326"/>
          <a:ext cx="438150" cy="417513"/>
        </p:xfrm>
        <a:graphic>
          <a:graphicData uri="http://schemas.openxmlformats.org/presentationml/2006/ole">
            <mc:AlternateContent xmlns:mc="http://schemas.openxmlformats.org/markup-compatibility/2006">
              <mc:Choice xmlns:v="urn:schemas-microsoft-com:vml" Requires="v">
                <p:oleObj name="Equation" r:id="rId17" imgW="253890" imgH="241195" progId="Equation.3">
                  <p:embed/>
                </p:oleObj>
              </mc:Choice>
              <mc:Fallback>
                <p:oleObj name="Equation" r:id="rId17" imgW="253890" imgH="241195" progId="Equation.3">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22450" y="4251326"/>
                        <a:ext cx="4381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TextBox 34"/>
          <p:cNvSpPr txBox="1"/>
          <p:nvPr/>
        </p:nvSpPr>
        <p:spPr>
          <a:xfrm>
            <a:off x="6705600" y="1"/>
            <a:ext cx="3962400" cy="1039813"/>
          </a:xfrm>
          <a:prstGeom prst="rect">
            <a:avLst/>
          </a:prstGeom>
          <a:solidFill>
            <a:schemeClr val="tx1">
              <a:lumMod val="95000"/>
              <a:alpha val="62000"/>
            </a:schemeClr>
          </a:solidFill>
          <a:ln w="38100" cap="flat">
            <a:solidFill>
              <a:schemeClr val="bg1"/>
            </a:solidFill>
            <a:bevel/>
          </a:ln>
        </p:spPr>
        <p:txBody>
          <a:bodyPr anchor="ctr" anchorCtr="1"/>
          <a:lstStyle/>
          <a:p>
            <a:pPr>
              <a:defRPr/>
            </a:pPr>
            <a:r>
              <a:rPr lang="en-US" sz="2800" dirty="0">
                <a:solidFill>
                  <a:schemeClr val="bg1"/>
                </a:solidFill>
              </a:rPr>
              <a:t>Shear Yield Criteria</a:t>
            </a:r>
          </a:p>
        </p:txBody>
      </p:sp>
      <p:sp>
        <p:nvSpPr>
          <p:cNvPr id="27" name="Slide Number Placeholder 26"/>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BAEB5E93-0AC4-4888-A5D0-830B393C0BE6}" type="slidenum">
              <a:rPr lang="en-US" altLang="en-US" sz="1200">
                <a:solidFill>
                  <a:srgbClr val="BCBCBC"/>
                </a:solidFill>
              </a:rPr>
              <a:pPr eaLnBrk="1" hangingPunct="1"/>
              <a:t>43</a:t>
            </a:fld>
            <a:endParaRPr lang="en-US" altLang="en-US" sz="1200">
              <a:solidFill>
                <a:srgbClr val="BCBCBC"/>
              </a:solidFill>
            </a:endParaRPr>
          </a:p>
        </p:txBody>
      </p:sp>
      <p:sp>
        <p:nvSpPr>
          <p:cNvPr id="28" name="Footer Placeholder 27"/>
          <p:cNvSpPr>
            <a:spLocks noGrp="1"/>
          </p:cNvSpPr>
          <p:nvPr>
            <p:ph type="ftr" sz="quarter" idx="10"/>
          </p:nvPr>
        </p:nvSpPr>
        <p:spPr/>
        <p:txBody>
          <a:bodyPr/>
          <a:lstStyle/>
          <a:p>
            <a:pPr>
              <a:defRPr/>
            </a:pPr>
            <a:r>
              <a:rPr lang="en-US"/>
              <a:t>Beam Theory</a:t>
            </a:r>
            <a:endParaRPr lang="en-US" dirty="0"/>
          </a:p>
        </p:txBody>
      </p:sp>
      <p:sp>
        <p:nvSpPr>
          <p:cNvPr id="29" name="TextBox 28"/>
          <p:cNvSpPr txBox="1"/>
          <p:nvPr/>
        </p:nvSpPr>
        <p:spPr>
          <a:xfrm>
            <a:off x="2544763" y="146557"/>
            <a:ext cx="362426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46098" name="Freeform 32"/>
          <p:cNvSpPr>
            <a:spLocks/>
          </p:cNvSpPr>
          <p:nvPr/>
        </p:nvSpPr>
        <p:spPr bwMode="auto">
          <a:xfrm>
            <a:off x="4886325" y="1533525"/>
            <a:ext cx="1200150" cy="762000"/>
          </a:xfrm>
          <a:custGeom>
            <a:avLst/>
            <a:gdLst>
              <a:gd name="T0" fmla="*/ 2147483647 w 756"/>
              <a:gd name="T1" fmla="*/ 0 h 480"/>
              <a:gd name="T2" fmla="*/ 2147483647 w 756"/>
              <a:gd name="T3" fmla="*/ 0 h 480"/>
              <a:gd name="T4" fmla="*/ 0 w 756"/>
              <a:gd name="T5" fmla="*/ 2147483647 h 480"/>
              <a:gd name="T6" fmla="*/ 0 60000 65536"/>
              <a:gd name="T7" fmla="*/ 0 60000 65536"/>
              <a:gd name="T8" fmla="*/ 0 60000 65536"/>
              <a:gd name="T9" fmla="*/ 0 w 756"/>
              <a:gd name="T10" fmla="*/ 0 h 480"/>
              <a:gd name="T11" fmla="*/ 756 w 756"/>
              <a:gd name="T12" fmla="*/ 480 h 480"/>
            </a:gdLst>
            <a:ahLst/>
            <a:cxnLst>
              <a:cxn ang="T6">
                <a:pos x="T0" y="T1"/>
              </a:cxn>
              <a:cxn ang="T7">
                <a:pos x="T2" y="T3"/>
              </a:cxn>
              <a:cxn ang="T8">
                <a:pos x="T4" y="T5"/>
              </a:cxn>
            </a:cxnLst>
            <a:rect l="T9" t="T10" r="T11" b="T12"/>
            <a:pathLst>
              <a:path w="756" h="480">
                <a:moveTo>
                  <a:pt x="756" y="0"/>
                </a:moveTo>
                <a:lnTo>
                  <a:pt x="390" y="0"/>
                </a:lnTo>
                <a:lnTo>
                  <a:pt x="0" y="480"/>
                </a:lnTo>
              </a:path>
            </a:pathLst>
          </a:custGeom>
          <a:noFill/>
          <a:ln w="38100" cmpd="sng">
            <a:solidFill>
              <a:srgbClr val="FF0000"/>
            </a:solidFill>
            <a:round/>
            <a:headEnd type="none" w="med" len="med"/>
            <a:tailEnd type="arrow" w="lg" len="me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14538" y="1565275"/>
            <a:ext cx="8140700" cy="32004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200">
                <a:solidFill>
                  <a:schemeClr val="bg1"/>
                </a:solidFill>
              </a:rPr>
              <a:t>Von Mises Failure Criterion</a:t>
            </a:r>
          </a:p>
          <a:p>
            <a:pPr eaLnBrk="0" hangingPunct="0">
              <a:defRPr/>
            </a:pPr>
            <a:r>
              <a:rPr lang="en-US" sz="3200">
                <a:solidFill>
                  <a:schemeClr val="bg1"/>
                </a:solidFill>
              </a:rPr>
              <a:t>(Shear Yielding)</a:t>
            </a:r>
          </a:p>
          <a:p>
            <a:pPr>
              <a:defRPr/>
            </a:pPr>
            <a:r>
              <a:rPr lang="en-US">
                <a:solidFill>
                  <a:schemeClr val="bg1"/>
                </a:solidFill>
              </a:rPr>
              <a:t>When average web shear stress </a:t>
            </a:r>
            <a:r>
              <a:rPr lang="en-US" i="1">
                <a:solidFill>
                  <a:schemeClr val="bg1"/>
                </a:solidFill>
              </a:rPr>
              <a:t>V</a:t>
            </a:r>
            <a:r>
              <a:rPr lang="en-US">
                <a:solidFill>
                  <a:schemeClr val="bg1"/>
                </a:solidFill>
              </a:rPr>
              <a:t>/</a:t>
            </a:r>
            <a:r>
              <a:rPr lang="en-US" i="1">
                <a:solidFill>
                  <a:schemeClr val="bg1"/>
                </a:solidFill>
              </a:rPr>
              <a:t>A</a:t>
            </a:r>
            <a:r>
              <a:rPr lang="en-US" i="1" baseline="-25000">
                <a:solidFill>
                  <a:schemeClr val="bg1"/>
                </a:solidFill>
              </a:rPr>
              <a:t>web </a:t>
            </a:r>
            <a:r>
              <a:rPr lang="en-US">
                <a:solidFill>
                  <a:schemeClr val="bg1"/>
                </a:solidFill>
              </a:rPr>
              <a:t>= 0.6</a:t>
            </a:r>
            <a:r>
              <a:rPr lang="en-US" i="1">
                <a:solidFill>
                  <a:schemeClr val="bg1"/>
                </a:solidFill>
              </a:rPr>
              <a:t>F</a:t>
            </a:r>
            <a:r>
              <a:rPr lang="en-US" i="1" baseline="-25000">
                <a:solidFill>
                  <a:schemeClr val="bg1"/>
                </a:solidFill>
              </a:rPr>
              <a:t>y</a:t>
            </a:r>
          </a:p>
          <a:p>
            <a:pPr>
              <a:defRPr/>
            </a:pPr>
            <a:endParaRPr lang="en-US" sz="3600" baseline="-25000">
              <a:solidFill>
                <a:schemeClr val="bg1"/>
              </a:solidFill>
            </a:endParaRPr>
          </a:p>
          <a:p>
            <a:pPr>
              <a:defRPr/>
            </a:pPr>
            <a:r>
              <a:rPr lang="en-US" sz="3600" baseline="-25000">
                <a:solidFill>
                  <a:schemeClr val="bg1"/>
                </a:solidFill>
              </a:rPr>
              <a:t>	</a:t>
            </a:r>
            <a:r>
              <a:rPr lang="en-US" sz="3600" i="1">
                <a:solidFill>
                  <a:schemeClr val="bg1"/>
                </a:solidFill>
              </a:rPr>
              <a:t>V </a:t>
            </a:r>
            <a:r>
              <a:rPr lang="en-US" sz="3600">
                <a:solidFill>
                  <a:schemeClr val="bg1"/>
                </a:solidFill>
              </a:rPr>
              <a:t>= 0.6</a:t>
            </a:r>
            <a:r>
              <a:rPr lang="en-US" sz="3600" i="1">
                <a:solidFill>
                  <a:schemeClr val="bg1"/>
                </a:solidFill>
              </a:rPr>
              <a:t>F</a:t>
            </a:r>
            <a:r>
              <a:rPr lang="en-US" sz="3600" i="1" baseline="-25000">
                <a:solidFill>
                  <a:schemeClr val="bg1"/>
                </a:solidFill>
              </a:rPr>
              <a:t>y</a:t>
            </a:r>
            <a:r>
              <a:rPr lang="en-US" sz="3600" i="1">
                <a:solidFill>
                  <a:schemeClr val="bg1"/>
                </a:solidFill>
              </a:rPr>
              <a:t>A</a:t>
            </a:r>
            <a:r>
              <a:rPr lang="en-US" sz="3600" i="1" baseline="-25000">
                <a:solidFill>
                  <a:schemeClr val="bg1"/>
                </a:solidFill>
              </a:rPr>
              <a:t>web</a:t>
            </a:r>
            <a:endParaRPr lang="en-US" sz="3600" i="1">
              <a:solidFill>
                <a:schemeClr val="bg1"/>
              </a:solidFill>
            </a:endParaRPr>
          </a:p>
          <a:p>
            <a:pPr eaLnBrk="0" hangingPunct="0">
              <a:defRPr/>
            </a:pPr>
            <a:endParaRPr lang="en-US">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F1D58A3F-3CA6-4EF8-AA36-DB38722999C0}" type="slidenum">
              <a:rPr lang="en-US" altLang="en-US" sz="1200">
                <a:solidFill>
                  <a:srgbClr val="BCBCBC"/>
                </a:solidFill>
              </a:rPr>
              <a:pPr eaLnBrk="1" hangingPunct="1"/>
              <a:t>44</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a:spLocks noChangeArrowheads="1"/>
          </p:cNvSpPr>
          <p:nvPr/>
        </p:nvSpPr>
        <p:spPr bwMode="auto">
          <a:xfrm>
            <a:off x="1524000" y="942975"/>
            <a:ext cx="9144000" cy="3282950"/>
          </a:xfrm>
          <a:prstGeom prst="rect">
            <a:avLst/>
          </a:prstGeom>
          <a:solidFill>
            <a:schemeClr val="tx1"/>
          </a:solidFill>
          <a:ln w="19050">
            <a:solidFill>
              <a:schemeClr val="bg1"/>
            </a:solidFill>
            <a:bevel/>
            <a:headEnd/>
            <a:tailEnd/>
          </a:ln>
        </p:spPr>
        <p:txBody>
          <a:bodyPr anchor="ctr" anchorCtr="1"/>
          <a:lstStyle/>
          <a:p>
            <a:pPr eaLnBrk="0" hangingPunct="0">
              <a:defRPr/>
            </a:pPr>
            <a:endParaRPr lang="en-US" dirty="0">
              <a:solidFill>
                <a:schemeClr val="bg1"/>
              </a:solidFill>
              <a:cs typeface="+mn-cs"/>
            </a:endParaRPr>
          </a:p>
        </p:txBody>
      </p:sp>
      <p:sp>
        <p:nvSpPr>
          <p:cNvPr id="48131" name="Line 4"/>
          <p:cNvSpPr>
            <a:spLocks noChangeShapeType="1"/>
          </p:cNvSpPr>
          <p:nvPr/>
        </p:nvSpPr>
        <p:spPr bwMode="auto">
          <a:xfrm flipV="1">
            <a:off x="2319339" y="1139825"/>
            <a:ext cx="1474787" cy="228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2" name="Line 5"/>
          <p:cNvSpPr>
            <a:spLocks noChangeShapeType="1"/>
          </p:cNvSpPr>
          <p:nvPr/>
        </p:nvSpPr>
        <p:spPr bwMode="auto">
          <a:xfrm flipV="1">
            <a:off x="2322514" y="2130425"/>
            <a:ext cx="1468437" cy="228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3" name="Freeform 6"/>
          <p:cNvSpPr>
            <a:spLocks/>
          </p:cNvSpPr>
          <p:nvPr/>
        </p:nvSpPr>
        <p:spPr bwMode="auto">
          <a:xfrm>
            <a:off x="2238375" y="1368425"/>
            <a:ext cx="177800" cy="99060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34" name="Line 8"/>
          <p:cNvSpPr>
            <a:spLocks noChangeShapeType="1"/>
          </p:cNvSpPr>
          <p:nvPr/>
        </p:nvSpPr>
        <p:spPr bwMode="auto">
          <a:xfrm flipV="1">
            <a:off x="2292351" y="1219200"/>
            <a:ext cx="1458913" cy="2301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5" name="Line 9"/>
          <p:cNvSpPr>
            <a:spLocks noChangeShapeType="1"/>
          </p:cNvSpPr>
          <p:nvPr/>
        </p:nvSpPr>
        <p:spPr bwMode="auto">
          <a:xfrm flipV="1">
            <a:off x="2344739" y="2051051"/>
            <a:ext cx="1468437" cy="2317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6" name="Line 10"/>
          <p:cNvSpPr>
            <a:spLocks noChangeShapeType="1"/>
          </p:cNvSpPr>
          <p:nvPr/>
        </p:nvSpPr>
        <p:spPr bwMode="auto">
          <a:xfrm>
            <a:off x="2174875" y="1616075"/>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37" name="Line 11"/>
          <p:cNvSpPr>
            <a:spLocks noChangeShapeType="1"/>
          </p:cNvSpPr>
          <p:nvPr/>
        </p:nvSpPr>
        <p:spPr bwMode="auto">
          <a:xfrm flipV="1">
            <a:off x="4013200" y="1292225"/>
            <a:ext cx="0" cy="533400"/>
          </a:xfrm>
          <a:prstGeom prst="line">
            <a:avLst/>
          </a:prstGeom>
          <a:noFill/>
          <a:ln w="28575">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38" name="Text Box 12"/>
          <p:cNvSpPr txBox="1">
            <a:spLocks noChangeArrowheads="1"/>
          </p:cNvSpPr>
          <p:nvPr/>
        </p:nvSpPr>
        <p:spPr bwMode="auto">
          <a:xfrm>
            <a:off x="1746250" y="15970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39" name="Text Box 13"/>
          <p:cNvSpPr txBox="1">
            <a:spLocks noChangeArrowheads="1"/>
          </p:cNvSpPr>
          <p:nvPr/>
        </p:nvSpPr>
        <p:spPr bwMode="auto">
          <a:xfrm>
            <a:off x="3994150" y="13303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40" name="Freeform 7"/>
          <p:cNvSpPr>
            <a:spLocks/>
          </p:cNvSpPr>
          <p:nvPr/>
        </p:nvSpPr>
        <p:spPr bwMode="auto">
          <a:xfrm>
            <a:off x="3698875" y="1139826"/>
            <a:ext cx="177800" cy="995363"/>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1" name="Freeform 14"/>
          <p:cNvSpPr>
            <a:spLocks/>
          </p:cNvSpPr>
          <p:nvPr/>
        </p:nvSpPr>
        <p:spPr bwMode="auto">
          <a:xfrm>
            <a:off x="2632076" y="1597025"/>
            <a:ext cx="752475" cy="452438"/>
          </a:xfrm>
          <a:custGeom>
            <a:avLst/>
            <a:gdLst>
              <a:gd name="T0" fmla="*/ 0 w 474"/>
              <a:gd name="T1" fmla="*/ 0 h 285"/>
              <a:gd name="T2" fmla="*/ 2147483647 w 474"/>
              <a:gd name="T3" fmla="*/ 2147483647 h 285"/>
              <a:gd name="T4" fmla="*/ 2147483647 w 474"/>
              <a:gd name="T5" fmla="*/ 2147483647 h 285"/>
              <a:gd name="T6" fmla="*/ 2147483647 w 474"/>
              <a:gd name="T7" fmla="*/ 2147483647 h 285"/>
              <a:gd name="T8" fmla="*/ 2147483647 w 474"/>
              <a:gd name="T9" fmla="*/ 2147483647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19050" cmpd="sng">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2" name="Freeform 15"/>
          <p:cNvSpPr>
            <a:spLocks/>
          </p:cNvSpPr>
          <p:nvPr/>
        </p:nvSpPr>
        <p:spPr bwMode="auto">
          <a:xfrm>
            <a:off x="2784476" y="1520825"/>
            <a:ext cx="752475" cy="452438"/>
          </a:xfrm>
          <a:custGeom>
            <a:avLst/>
            <a:gdLst>
              <a:gd name="T0" fmla="*/ 0 w 474"/>
              <a:gd name="T1" fmla="*/ 0 h 285"/>
              <a:gd name="T2" fmla="*/ 2147483647 w 474"/>
              <a:gd name="T3" fmla="*/ 2147483647 h 285"/>
              <a:gd name="T4" fmla="*/ 2147483647 w 474"/>
              <a:gd name="T5" fmla="*/ 2147483647 h 285"/>
              <a:gd name="T6" fmla="*/ 2147483647 w 474"/>
              <a:gd name="T7" fmla="*/ 2147483647 h 285"/>
              <a:gd name="T8" fmla="*/ 2147483647 w 474"/>
              <a:gd name="T9" fmla="*/ 2147483647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19050" cmpd="sng">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3" name="Freeform 16"/>
          <p:cNvSpPr>
            <a:spLocks/>
          </p:cNvSpPr>
          <p:nvPr/>
        </p:nvSpPr>
        <p:spPr bwMode="auto">
          <a:xfrm>
            <a:off x="3089276" y="1444625"/>
            <a:ext cx="752475" cy="452438"/>
          </a:xfrm>
          <a:custGeom>
            <a:avLst/>
            <a:gdLst>
              <a:gd name="T0" fmla="*/ 0 w 474"/>
              <a:gd name="T1" fmla="*/ 0 h 285"/>
              <a:gd name="T2" fmla="*/ 2147483647 w 474"/>
              <a:gd name="T3" fmla="*/ 2147483647 h 285"/>
              <a:gd name="T4" fmla="*/ 2147483647 w 474"/>
              <a:gd name="T5" fmla="*/ 2147483647 h 285"/>
              <a:gd name="T6" fmla="*/ 2147483647 w 474"/>
              <a:gd name="T7" fmla="*/ 2147483647 h 285"/>
              <a:gd name="T8" fmla="*/ 2147483647 w 474"/>
              <a:gd name="T9" fmla="*/ 2147483647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19050" cmpd="sng">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44" name="Freeform 17"/>
          <p:cNvSpPr>
            <a:spLocks/>
          </p:cNvSpPr>
          <p:nvPr/>
        </p:nvSpPr>
        <p:spPr bwMode="auto">
          <a:xfrm>
            <a:off x="2555876" y="1749425"/>
            <a:ext cx="752475" cy="452438"/>
          </a:xfrm>
          <a:custGeom>
            <a:avLst/>
            <a:gdLst>
              <a:gd name="T0" fmla="*/ 0 w 474"/>
              <a:gd name="T1" fmla="*/ 0 h 285"/>
              <a:gd name="T2" fmla="*/ 2147483647 w 474"/>
              <a:gd name="T3" fmla="*/ 2147483647 h 285"/>
              <a:gd name="T4" fmla="*/ 2147483647 w 474"/>
              <a:gd name="T5" fmla="*/ 2147483647 h 285"/>
              <a:gd name="T6" fmla="*/ 2147483647 w 474"/>
              <a:gd name="T7" fmla="*/ 2147483647 h 285"/>
              <a:gd name="T8" fmla="*/ 2147483647 w 474"/>
              <a:gd name="T9" fmla="*/ 2147483647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19050" cmpd="sng">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48145" name="Group 25"/>
          <p:cNvGrpSpPr>
            <a:grpSpLocks/>
          </p:cNvGrpSpPr>
          <p:nvPr/>
        </p:nvGrpSpPr>
        <p:grpSpPr bwMode="auto">
          <a:xfrm>
            <a:off x="2555875" y="1368425"/>
            <a:ext cx="1092200" cy="833438"/>
            <a:chOff x="1008" y="1968"/>
            <a:chExt cx="688" cy="525"/>
          </a:xfrm>
        </p:grpSpPr>
        <p:sp>
          <p:nvSpPr>
            <p:cNvPr id="48208" name="Freeform 21"/>
            <p:cNvSpPr>
              <a:spLocks/>
            </p:cNvSpPr>
            <p:nvPr/>
          </p:nvSpPr>
          <p:spPr bwMode="auto">
            <a:xfrm flipH="1">
              <a:off x="1174" y="2112"/>
              <a:ext cx="474" cy="285"/>
            </a:xfrm>
            <a:custGeom>
              <a:avLst/>
              <a:gdLst>
                <a:gd name="T0" fmla="*/ 0 w 474"/>
                <a:gd name="T1" fmla="*/ 0 h 285"/>
                <a:gd name="T2" fmla="*/ 113 w 474"/>
                <a:gd name="T3" fmla="*/ 71 h 285"/>
                <a:gd name="T4" fmla="*/ 260 w 474"/>
                <a:gd name="T5" fmla="*/ 104 h 285"/>
                <a:gd name="T6" fmla="*/ 336 w 474"/>
                <a:gd name="T7" fmla="*/ 192 h 285"/>
                <a:gd name="T8" fmla="*/ 474 w 474"/>
                <a:gd name="T9" fmla="*/ 285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9525">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209" name="Freeform 22"/>
            <p:cNvSpPr>
              <a:spLocks/>
            </p:cNvSpPr>
            <p:nvPr/>
          </p:nvSpPr>
          <p:spPr bwMode="auto">
            <a:xfrm flipH="1">
              <a:off x="1078" y="2064"/>
              <a:ext cx="474" cy="285"/>
            </a:xfrm>
            <a:custGeom>
              <a:avLst/>
              <a:gdLst>
                <a:gd name="T0" fmla="*/ 0 w 474"/>
                <a:gd name="T1" fmla="*/ 0 h 285"/>
                <a:gd name="T2" fmla="*/ 113 w 474"/>
                <a:gd name="T3" fmla="*/ 71 h 285"/>
                <a:gd name="T4" fmla="*/ 260 w 474"/>
                <a:gd name="T5" fmla="*/ 104 h 285"/>
                <a:gd name="T6" fmla="*/ 336 w 474"/>
                <a:gd name="T7" fmla="*/ 192 h 285"/>
                <a:gd name="T8" fmla="*/ 474 w 474"/>
                <a:gd name="T9" fmla="*/ 285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9525">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210" name="Freeform 23"/>
            <p:cNvSpPr>
              <a:spLocks/>
            </p:cNvSpPr>
            <p:nvPr/>
          </p:nvSpPr>
          <p:spPr bwMode="auto">
            <a:xfrm flipH="1">
              <a:off x="1008" y="1968"/>
              <a:ext cx="474" cy="285"/>
            </a:xfrm>
            <a:custGeom>
              <a:avLst/>
              <a:gdLst>
                <a:gd name="T0" fmla="*/ 0 w 474"/>
                <a:gd name="T1" fmla="*/ 0 h 285"/>
                <a:gd name="T2" fmla="*/ 113 w 474"/>
                <a:gd name="T3" fmla="*/ 71 h 285"/>
                <a:gd name="T4" fmla="*/ 260 w 474"/>
                <a:gd name="T5" fmla="*/ 104 h 285"/>
                <a:gd name="T6" fmla="*/ 336 w 474"/>
                <a:gd name="T7" fmla="*/ 192 h 285"/>
                <a:gd name="T8" fmla="*/ 474 w 474"/>
                <a:gd name="T9" fmla="*/ 285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9525">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211" name="Freeform 24"/>
            <p:cNvSpPr>
              <a:spLocks/>
            </p:cNvSpPr>
            <p:nvPr/>
          </p:nvSpPr>
          <p:spPr bwMode="auto">
            <a:xfrm flipH="1">
              <a:off x="1222" y="2208"/>
              <a:ext cx="474" cy="285"/>
            </a:xfrm>
            <a:custGeom>
              <a:avLst/>
              <a:gdLst>
                <a:gd name="T0" fmla="*/ 0 w 474"/>
                <a:gd name="T1" fmla="*/ 0 h 285"/>
                <a:gd name="T2" fmla="*/ 113 w 474"/>
                <a:gd name="T3" fmla="*/ 71 h 285"/>
                <a:gd name="T4" fmla="*/ 260 w 474"/>
                <a:gd name="T5" fmla="*/ 104 h 285"/>
                <a:gd name="T6" fmla="*/ 336 w 474"/>
                <a:gd name="T7" fmla="*/ 192 h 285"/>
                <a:gd name="T8" fmla="*/ 474 w 474"/>
                <a:gd name="T9" fmla="*/ 285 h 285"/>
                <a:gd name="T10" fmla="*/ 0 60000 65536"/>
                <a:gd name="T11" fmla="*/ 0 60000 65536"/>
                <a:gd name="T12" fmla="*/ 0 60000 65536"/>
                <a:gd name="T13" fmla="*/ 0 60000 65536"/>
                <a:gd name="T14" fmla="*/ 0 60000 65536"/>
                <a:gd name="T15" fmla="*/ 0 w 474"/>
                <a:gd name="T16" fmla="*/ 0 h 285"/>
                <a:gd name="T17" fmla="*/ 474 w 474"/>
                <a:gd name="T18" fmla="*/ 285 h 285"/>
              </a:gdLst>
              <a:ahLst/>
              <a:cxnLst>
                <a:cxn ang="T10">
                  <a:pos x="T0" y="T1"/>
                </a:cxn>
                <a:cxn ang="T11">
                  <a:pos x="T2" y="T3"/>
                </a:cxn>
                <a:cxn ang="T12">
                  <a:pos x="T4" y="T5"/>
                </a:cxn>
                <a:cxn ang="T13">
                  <a:pos x="T6" y="T7"/>
                </a:cxn>
                <a:cxn ang="T14">
                  <a:pos x="T8" y="T9"/>
                </a:cxn>
              </a:cxnLst>
              <a:rect l="T15" t="T16" r="T17" b="T18"/>
              <a:pathLst>
                <a:path w="474" h="285">
                  <a:moveTo>
                    <a:pt x="0" y="0"/>
                  </a:moveTo>
                  <a:cubicBezTo>
                    <a:pt x="19" y="12"/>
                    <a:pt x="70" y="54"/>
                    <a:pt x="113" y="71"/>
                  </a:cubicBezTo>
                  <a:cubicBezTo>
                    <a:pt x="156" y="88"/>
                    <a:pt x="223" y="84"/>
                    <a:pt x="260" y="104"/>
                  </a:cubicBezTo>
                  <a:cubicBezTo>
                    <a:pt x="297" y="124"/>
                    <a:pt x="300" y="162"/>
                    <a:pt x="336" y="192"/>
                  </a:cubicBezTo>
                  <a:cubicBezTo>
                    <a:pt x="372" y="222"/>
                    <a:pt x="445" y="266"/>
                    <a:pt x="474" y="285"/>
                  </a:cubicBezTo>
                </a:path>
              </a:pathLst>
            </a:custGeom>
            <a:noFill/>
            <a:ln w="9525">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8146" name="Line 27"/>
          <p:cNvSpPr>
            <a:spLocks noChangeShapeType="1"/>
          </p:cNvSpPr>
          <p:nvPr/>
        </p:nvSpPr>
        <p:spPr bwMode="auto">
          <a:xfrm>
            <a:off x="2279650" y="2767013"/>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47" name="Line 28"/>
          <p:cNvSpPr>
            <a:spLocks noChangeShapeType="1"/>
          </p:cNvSpPr>
          <p:nvPr/>
        </p:nvSpPr>
        <p:spPr bwMode="auto">
          <a:xfrm flipV="1">
            <a:off x="4108450" y="2690813"/>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48" name="Text Box 29"/>
          <p:cNvSpPr txBox="1">
            <a:spLocks noChangeArrowheads="1"/>
          </p:cNvSpPr>
          <p:nvPr/>
        </p:nvSpPr>
        <p:spPr bwMode="auto">
          <a:xfrm>
            <a:off x="1898650" y="268128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49" name="Text Box 30"/>
          <p:cNvSpPr txBox="1">
            <a:spLocks noChangeArrowheads="1"/>
          </p:cNvSpPr>
          <p:nvPr/>
        </p:nvSpPr>
        <p:spPr bwMode="auto">
          <a:xfrm>
            <a:off x="4070350" y="275748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50" name="Freeform 31"/>
          <p:cNvSpPr>
            <a:spLocks/>
          </p:cNvSpPr>
          <p:nvPr/>
        </p:nvSpPr>
        <p:spPr bwMode="auto">
          <a:xfrm>
            <a:off x="2359025" y="2533651"/>
            <a:ext cx="177800" cy="1001713"/>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51" name="Freeform 32"/>
          <p:cNvSpPr>
            <a:spLocks/>
          </p:cNvSpPr>
          <p:nvPr/>
        </p:nvSpPr>
        <p:spPr bwMode="auto">
          <a:xfrm>
            <a:off x="3727450" y="2532064"/>
            <a:ext cx="177800" cy="998537"/>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52" name="Line 33"/>
          <p:cNvSpPr>
            <a:spLocks noChangeShapeType="1"/>
          </p:cNvSpPr>
          <p:nvPr/>
        </p:nvSpPr>
        <p:spPr bwMode="auto">
          <a:xfrm>
            <a:off x="2439989" y="2538413"/>
            <a:ext cx="13811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53" name="Line 34"/>
          <p:cNvSpPr>
            <a:spLocks noChangeShapeType="1"/>
          </p:cNvSpPr>
          <p:nvPr/>
        </p:nvSpPr>
        <p:spPr bwMode="auto">
          <a:xfrm>
            <a:off x="2417764" y="2614613"/>
            <a:ext cx="136683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54" name="Line 35"/>
          <p:cNvSpPr>
            <a:spLocks noChangeShapeType="1"/>
          </p:cNvSpPr>
          <p:nvPr/>
        </p:nvSpPr>
        <p:spPr bwMode="auto">
          <a:xfrm>
            <a:off x="2476500" y="3452813"/>
            <a:ext cx="13716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55" name="Line 36"/>
          <p:cNvSpPr>
            <a:spLocks noChangeShapeType="1"/>
          </p:cNvSpPr>
          <p:nvPr/>
        </p:nvSpPr>
        <p:spPr bwMode="auto">
          <a:xfrm>
            <a:off x="2439989" y="3529013"/>
            <a:ext cx="13874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56" name="Rectangle 37"/>
          <p:cNvSpPr>
            <a:spLocks noChangeArrowheads="1"/>
          </p:cNvSpPr>
          <p:nvPr/>
        </p:nvSpPr>
        <p:spPr bwMode="auto">
          <a:xfrm>
            <a:off x="2965450" y="2919413"/>
            <a:ext cx="228600" cy="228600"/>
          </a:xfrm>
          <a:prstGeom prst="rect">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grpSp>
        <p:nvGrpSpPr>
          <p:cNvPr id="48157" name="Group 40"/>
          <p:cNvGrpSpPr>
            <a:grpSpLocks/>
          </p:cNvGrpSpPr>
          <p:nvPr/>
        </p:nvGrpSpPr>
        <p:grpSpPr bwMode="auto">
          <a:xfrm>
            <a:off x="3270250" y="2919413"/>
            <a:ext cx="76200" cy="228600"/>
            <a:chOff x="960" y="3120"/>
            <a:chExt cx="48" cy="144"/>
          </a:xfrm>
        </p:grpSpPr>
        <p:sp>
          <p:nvSpPr>
            <p:cNvPr id="48206" name="Line 38"/>
            <p:cNvSpPr>
              <a:spLocks noChangeShapeType="1"/>
            </p:cNvSpPr>
            <p:nvPr/>
          </p:nvSpPr>
          <p:spPr bwMode="auto">
            <a:xfrm flipV="1">
              <a:off x="960" y="3120"/>
              <a:ext cx="0" cy="144"/>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207" name="Line 39"/>
            <p:cNvSpPr>
              <a:spLocks noChangeShapeType="1"/>
            </p:cNvSpPr>
            <p:nvPr/>
          </p:nvSpPr>
          <p:spPr bwMode="auto">
            <a:xfrm>
              <a:off x="960" y="3120"/>
              <a:ext cx="48" cy="4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8158" name="Line 42"/>
          <p:cNvSpPr>
            <a:spLocks noChangeShapeType="1"/>
          </p:cNvSpPr>
          <p:nvPr/>
        </p:nvSpPr>
        <p:spPr bwMode="auto">
          <a:xfrm flipV="1">
            <a:off x="2889250" y="2919413"/>
            <a:ext cx="0" cy="228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59" name="Line 43"/>
          <p:cNvSpPr>
            <a:spLocks noChangeShapeType="1"/>
          </p:cNvSpPr>
          <p:nvPr/>
        </p:nvSpPr>
        <p:spPr bwMode="auto">
          <a:xfrm>
            <a:off x="2813050" y="3071813"/>
            <a:ext cx="76200" cy="762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60" name="Line 45"/>
          <p:cNvSpPr>
            <a:spLocks noChangeShapeType="1"/>
          </p:cNvSpPr>
          <p:nvPr/>
        </p:nvSpPr>
        <p:spPr bwMode="auto">
          <a:xfrm rot="5400000" flipV="1">
            <a:off x="3079750" y="2728913"/>
            <a:ext cx="0" cy="228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61" name="Line 46"/>
          <p:cNvSpPr>
            <a:spLocks noChangeShapeType="1"/>
          </p:cNvSpPr>
          <p:nvPr/>
        </p:nvSpPr>
        <p:spPr bwMode="auto">
          <a:xfrm rot="16200000" flipV="1">
            <a:off x="3117850" y="2767013"/>
            <a:ext cx="76200" cy="762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62" name="Line 48"/>
          <p:cNvSpPr>
            <a:spLocks noChangeShapeType="1"/>
          </p:cNvSpPr>
          <p:nvPr/>
        </p:nvSpPr>
        <p:spPr bwMode="auto">
          <a:xfrm rot="16200000" flipV="1">
            <a:off x="3079750" y="3109913"/>
            <a:ext cx="0" cy="2286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63" name="Line 49"/>
          <p:cNvSpPr>
            <a:spLocks noChangeShapeType="1"/>
          </p:cNvSpPr>
          <p:nvPr/>
        </p:nvSpPr>
        <p:spPr bwMode="auto">
          <a:xfrm rot="5400000" flipH="1">
            <a:off x="2965450" y="3224213"/>
            <a:ext cx="76200" cy="762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64" name="Text Box 50"/>
          <p:cNvSpPr txBox="1">
            <a:spLocks noChangeArrowheads="1"/>
          </p:cNvSpPr>
          <p:nvPr/>
        </p:nvSpPr>
        <p:spPr bwMode="auto">
          <a:xfrm>
            <a:off x="3194051" y="2614613"/>
            <a:ext cx="396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b="1">
                <a:solidFill>
                  <a:schemeClr val="bg1"/>
                </a:solidFill>
                <a:latin typeface="Symbol" panose="05050102010706020507" pitchFamily="18" charset="2"/>
              </a:rPr>
              <a:t>t</a:t>
            </a:r>
          </a:p>
        </p:txBody>
      </p:sp>
      <p:sp>
        <p:nvSpPr>
          <p:cNvPr id="48165" name="Text Box 51"/>
          <p:cNvSpPr txBox="1">
            <a:spLocks noChangeArrowheads="1"/>
          </p:cNvSpPr>
          <p:nvPr/>
        </p:nvSpPr>
        <p:spPr bwMode="auto">
          <a:xfrm>
            <a:off x="2584451" y="3071813"/>
            <a:ext cx="396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b="1">
                <a:solidFill>
                  <a:schemeClr val="bg1"/>
                </a:solidFill>
                <a:latin typeface="Symbol" panose="05050102010706020507" pitchFamily="18" charset="2"/>
              </a:rPr>
              <a:t>t</a:t>
            </a:r>
          </a:p>
        </p:txBody>
      </p:sp>
      <p:sp>
        <p:nvSpPr>
          <p:cNvPr id="48166" name="Line 54"/>
          <p:cNvSpPr>
            <a:spLocks noChangeShapeType="1"/>
          </p:cNvSpPr>
          <p:nvPr/>
        </p:nvSpPr>
        <p:spPr bwMode="auto">
          <a:xfrm>
            <a:off x="5327650" y="2767013"/>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67" name="Line 55"/>
          <p:cNvSpPr>
            <a:spLocks noChangeShapeType="1"/>
          </p:cNvSpPr>
          <p:nvPr/>
        </p:nvSpPr>
        <p:spPr bwMode="auto">
          <a:xfrm flipV="1">
            <a:off x="7070725" y="2681288"/>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68" name="Text Box 56"/>
          <p:cNvSpPr txBox="1">
            <a:spLocks noChangeArrowheads="1"/>
          </p:cNvSpPr>
          <p:nvPr/>
        </p:nvSpPr>
        <p:spPr bwMode="auto">
          <a:xfrm>
            <a:off x="4962525" y="26908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69" name="Text Box 57"/>
          <p:cNvSpPr txBox="1">
            <a:spLocks noChangeArrowheads="1"/>
          </p:cNvSpPr>
          <p:nvPr/>
        </p:nvSpPr>
        <p:spPr bwMode="auto">
          <a:xfrm>
            <a:off x="7070725" y="275748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70" name="Freeform 58"/>
          <p:cNvSpPr>
            <a:spLocks/>
          </p:cNvSpPr>
          <p:nvPr/>
        </p:nvSpPr>
        <p:spPr bwMode="auto">
          <a:xfrm>
            <a:off x="5403850" y="2538413"/>
            <a:ext cx="177800" cy="9969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71" name="Freeform 59"/>
          <p:cNvSpPr>
            <a:spLocks/>
          </p:cNvSpPr>
          <p:nvPr/>
        </p:nvSpPr>
        <p:spPr bwMode="auto">
          <a:xfrm>
            <a:off x="6775450" y="2538413"/>
            <a:ext cx="177800" cy="9969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72" name="Line 60"/>
          <p:cNvSpPr>
            <a:spLocks noChangeShapeType="1"/>
          </p:cNvSpPr>
          <p:nvPr/>
        </p:nvSpPr>
        <p:spPr bwMode="auto">
          <a:xfrm>
            <a:off x="5484814" y="2538413"/>
            <a:ext cx="13874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73" name="Line 61"/>
          <p:cNvSpPr>
            <a:spLocks noChangeShapeType="1"/>
          </p:cNvSpPr>
          <p:nvPr/>
        </p:nvSpPr>
        <p:spPr bwMode="auto">
          <a:xfrm>
            <a:off x="5456238" y="2614613"/>
            <a:ext cx="13716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74" name="Line 62"/>
          <p:cNvSpPr>
            <a:spLocks noChangeShapeType="1"/>
          </p:cNvSpPr>
          <p:nvPr/>
        </p:nvSpPr>
        <p:spPr bwMode="auto">
          <a:xfrm>
            <a:off x="5516563" y="3451225"/>
            <a:ext cx="13716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75" name="Line 63"/>
          <p:cNvSpPr>
            <a:spLocks noChangeShapeType="1"/>
          </p:cNvSpPr>
          <p:nvPr/>
        </p:nvSpPr>
        <p:spPr bwMode="auto">
          <a:xfrm>
            <a:off x="5492750" y="3529013"/>
            <a:ext cx="137953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76" name="Rectangle 64"/>
          <p:cNvSpPr>
            <a:spLocks noChangeArrowheads="1"/>
          </p:cNvSpPr>
          <p:nvPr/>
        </p:nvSpPr>
        <p:spPr bwMode="auto">
          <a:xfrm rot="-2748107">
            <a:off x="6013450" y="2919413"/>
            <a:ext cx="228600" cy="228600"/>
          </a:xfrm>
          <a:prstGeom prst="rect">
            <a:avLst/>
          </a:prstGeom>
          <a:solidFill>
            <a:schemeClr val="accent1"/>
          </a:solidFill>
          <a:ln w="9525">
            <a:solidFill>
              <a:schemeClr val="bg1"/>
            </a:solidFill>
            <a:miter lim="800000"/>
            <a:headEnd/>
            <a:tailEnd/>
          </a:ln>
        </p:spPr>
        <p:txBody>
          <a:bodyPr vert="eaVert"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48177" name="Text Box 74"/>
          <p:cNvSpPr txBox="1">
            <a:spLocks noChangeArrowheads="1"/>
          </p:cNvSpPr>
          <p:nvPr/>
        </p:nvSpPr>
        <p:spPr bwMode="auto">
          <a:xfrm>
            <a:off x="6308726" y="3100388"/>
            <a:ext cx="396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b="1">
                <a:solidFill>
                  <a:schemeClr val="bg1"/>
                </a:solidFill>
              </a:rPr>
              <a:t>C</a:t>
            </a:r>
          </a:p>
        </p:txBody>
      </p:sp>
      <p:sp>
        <p:nvSpPr>
          <p:cNvPr id="48178" name="Line 77"/>
          <p:cNvSpPr>
            <a:spLocks noChangeShapeType="1"/>
          </p:cNvSpPr>
          <p:nvPr/>
        </p:nvSpPr>
        <p:spPr bwMode="auto">
          <a:xfrm>
            <a:off x="8289925" y="2757488"/>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79" name="Line 78"/>
          <p:cNvSpPr>
            <a:spLocks noChangeShapeType="1"/>
          </p:cNvSpPr>
          <p:nvPr/>
        </p:nvSpPr>
        <p:spPr bwMode="auto">
          <a:xfrm flipV="1">
            <a:off x="9980613" y="2695575"/>
            <a:ext cx="0" cy="533400"/>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8180" name="Text Box 79"/>
          <p:cNvSpPr txBox="1">
            <a:spLocks noChangeArrowheads="1"/>
          </p:cNvSpPr>
          <p:nvPr/>
        </p:nvSpPr>
        <p:spPr bwMode="auto">
          <a:xfrm>
            <a:off x="7829550" y="27543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81" name="Text Box 80"/>
          <p:cNvSpPr txBox="1">
            <a:spLocks noChangeArrowheads="1"/>
          </p:cNvSpPr>
          <p:nvPr/>
        </p:nvSpPr>
        <p:spPr bwMode="auto">
          <a:xfrm>
            <a:off x="9932988" y="277653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8182" name="Freeform 81"/>
          <p:cNvSpPr>
            <a:spLocks/>
          </p:cNvSpPr>
          <p:nvPr/>
        </p:nvSpPr>
        <p:spPr bwMode="auto">
          <a:xfrm>
            <a:off x="8366125" y="2528888"/>
            <a:ext cx="177800" cy="99060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83" name="Freeform 82"/>
          <p:cNvSpPr>
            <a:spLocks/>
          </p:cNvSpPr>
          <p:nvPr/>
        </p:nvSpPr>
        <p:spPr bwMode="auto">
          <a:xfrm>
            <a:off x="9737725" y="2522538"/>
            <a:ext cx="177800" cy="9969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84" name="Line 83"/>
          <p:cNvSpPr>
            <a:spLocks noChangeShapeType="1"/>
          </p:cNvSpPr>
          <p:nvPr/>
        </p:nvSpPr>
        <p:spPr bwMode="auto">
          <a:xfrm>
            <a:off x="8442325" y="2528888"/>
            <a:ext cx="1390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85" name="Line 84"/>
          <p:cNvSpPr>
            <a:spLocks noChangeShapeType="1"/>
          </p:cNvSpPr>
          <p:nvPr/>
        </p:nvSpPr>
        <p:spPr bwMode="auto">
          <a:xfrm>
            <a:off x="8418513" y="2605088"/>
            <a:ext cx="13716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86" name="Line 85"/>
          <p:cNvSpPr>
            <a:spLocks noChangeShapeType="1"/>
          </p:cNvSpPr>
          <p:nvPr/>
        </p:nvSpPr>
        <p:spPr bwMode="auto">
          <a:xfrm>
            <a:off x="8480426" y="3443288"/>
            <a:ext cx="137636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87" name="Line 86"/>
          <p:cNvSpPr>
            <a:spLocks noChangeShapeType="1"/>
          </p:cNvSpPr>
          <p:nvPr/>
        </p:nvSpPr>
        <p:spPr bwMode="auto">
          <a:xfrm>
            <a:off x="8445500" y="3519488"/>
            <a:ext cx="1390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88" name="Line 100"/>
          <p:cNvSpPr>
            <a:spLocks noChangeShapeType="1"/>
          </p:cNvSpPr>
          <p:nvPr/>
        </p:nvSpPr>
        <p:spPr bwMode="auto">
          <a:xfrm>
            <a:off x="4489450" y="2919413"/>
            <a:ext cx="45720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89" name="Line 101"/>
          <p:cNvSpPr>
            <a:spLocks noChangeShapeType="1"/>
          </p:cNvSpPr>
          <p:nvPr/>
        </p:nvSpPr>
        <p:spPr bwMode="auto">
          <a:xfrm>
            <a:off x="4489450" y="3071813"/>
            <a:ext cx="45720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90" name="Line 102"/>
          <p:cNvSpPr>
            <a:spLocks noChangeShapeType="1"/>
          </p:cNvSpPr>
          <p:nvPr/>
        </p:nvSpPr>
        <p:spPr bwMode="auto">
          <a:xfrm>
            <a:off x="4489450" y="3224213"/>
            <a:ext cx="45720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91" name="Line 103"/>
          <p:cNvSpPr>
            <a:spLocks noChangeShapeType="1"/>
          </p:cNvSpPr>
          <p:nvPr/>
        </p:nvSpPr>
        <p:spPr bwMode="auto">
          <a:xfrm flipH="1" flipV="1">
            <a:off x="6208713" y="3119438"/>
            <a:ext cx="152400" cy="1524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92" name="Line 104"/>
          <p:cNvSpPr>
            <a:spLocks noChangeShapeType="1"/>
          </p:cNvSpPr>
          <p:nvPr/>
        </p:nvSpPr>
        <p:spPr bwMode="auto">
          <a:xfrm>
            <a:off x="5884863" y="2795588"/>
            <a:ext cx="152400" cy="1524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93" name="Line 105"/>
          <p:cNvSpPr>
            <a:spLocks noChangeShapeType="1"/>
          </p:cNvSpPr>
          <p:nvPr/>
        </p:nvSpPr>
        <p:spPr bwMode="auto">
          <a:xfrm rot="5400000" flipH="1" flipV="1">
            <a:off x="6208713" y="2790825"/>
            <a:ext cx="152400" cy="1524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94" name="Line 106"/>
          <p:cNvSpPr>
            <a:spLocks noChangeShapeType="1"/>
          </p:cNvSpPr>
          <p:nvPr/>
        </p:nvSpPr>
        <p:spPr bwMode="auto">
          <a:xfrm rot="-5400000" flipH="1" flipV="1">
            <a:off x="5894388" y="3109913"/>
            <a:ext cx="152400" cy="1524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95" name="Text Box 107"/>
          <p:cNvSpPr txBox="1">
            <a:spLocks noChangeArrowheads="1"/>
          </p:cNvSpPr>
          <p:nvPr/>
        </p:nvSpPr>
        <p:spPr bwMode="auto">
          <a:xfrm>
            <a:off x="6323014" y="2638425"/>
            <a:ext cx="396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b="1" i="1">
                <a:solidFill>
                  <a:schemeClr val="bg1"/>
                </a:solidFill>
              </a:rPr>
              <a:t>T</a:t>
            </a:r>
          </a:p>
        </p:txBody>
      </p:sp>
      <p:sp>
        <p:nvSpPr>
          <p:cNvPr id="48196" name="Freeform 109"/>
          <p:cNvSpPr>
            <a:spLocks/>
          </p:cNvSpPr>
          <p:nvPr/>
        </p:nvSpPr>
        <p:spPr bwMode="auto">
          <a:xfrm>
            <a:off x="8609013" y="2700339"/>
            <a:ext cx="914400" cy="657225"/>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97" name="Freeform 110"/>
          <p:cNvSpPr>
            <a:spLocks/>
          </p:cNvSpPr>
          <p:nvPr/>
        </p:nvSpPr>
        <p:spPr bwMode="auto">
          <a:xfrm>
            <a:off x="8756650" y="2795588"/>
            <a:ext cx="585788" cy="48101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98" name="Freeform 111"/>
          <p:cNvSpPr>
            <a:spLocks/>
          </p:cNvSpPr>
          <p:nvPr/>
        </p:nvSpPr>
        <p:spPr bwMode="auto">
          <a:xfrm>
            <a:off x="8851901" y="2900363"/>
            <a:ext cx="366713" cy="29051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99" name="Freeform 112"/>
          <p:cNvSpPr>
            <a:spLocks/>
          </p:cNvSpPr>
          <p:nvPr/>
        </p:nvSpPr>
        <p:spPr bwMode="auto">
          <a:xfrm>
            <a:off x="8909050" y="2981325"/>
            <a:ext cx="209550" cy="152400"/>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200" name="Text Box 115"/>
          <p:cNvSpPr txBox="1">
            <a:spLocks noChangeArrowheads="1"/>
          </p:cNvSpPr>
          <p:nvPr/>
        </p:nvSpPr>
        <p:spPr bwMode="auto">
          <a:xfrm>
            <a:off x="8629651" y="3582988"/>
            <a:ext cx="187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a:solidFill>
                  <a:schemeClr val="bg1"/>
                </a:solidFill>
              </a:rPr>
              <a:t>Shear Buckle</a:t>
            </a:r>
          </a:p>
        </p:txBody>
      </p:sp>
      <p:sp>
        <p:nvSpPr>
          <p:cNvPr id="86" name="TextBox 85"/>
          <p:cNvSpPr txBox="1"/>
          <p:nvPr/>
        </p:nvSpPr>
        <p:spPr>
          <a:xfrm>
            <a:off x="2041525" y="4278181"/>
            <a:ext cx="8140700" cy="15906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Shear buckling occurs due to diagonal compressive stresses.</a:t>
            </a:r>
          </a:p>
          <a:p>
            <a:pPr eaLnBrk="0" hangingPunct="0">
              <a:defRPr/>
            </a:pPr>
            <a:endParaRPr lang="en-US">
              <a:solidFill>
                <a:schemeClr val="bg1"/>
              </a:solidFill>
            </a:endParaRPr>
          </a:p>
          <a:p>
            <a:pPr eaLnBrk="0" hangingPunct="0">
              <a:defRPr/>
            </a:pPr>
            <a:r>
              <a:rPr lang="en-US">
                <a:solidFill>
                  <a:schemeClr val="bg1"/>
                </a:solidFill>
              </a:rPr>
              <a:t>Extent of shear buckling depends on </a:t>
            </a:r>
            <a:r>
              <a:rPr lang="en-US" i="1">
                <a:solidFill>
                  <a:schemeClr val="bg1"/>
                </a:solidFill>
              </a:rPr>
              <a:t>h</a:t>
            </a:r>
            <a:r>
              <a:rPr lang="en-US">
                <a:solidFill>
                  <a:schemeClr val="bg1"/>
                </a:solidFill>
              </a:rPr>
              <a:t>/</a:t>
            </a:r>
            <a:r>
              <a:rPr lang="en-US" i="1">
                <a:solidFill>
                  <a:schemeClr val="bg1"/>
                </a:solidFill>
              </a:rPr>
              <a:t>t</a:t>
            </a:r>
            <a:r>
              <a:rPr lang="en-US" i="1" baseline="-25000">
                <a:solidFill>
                  <a:schemeClr val="bg1"/>
                </a:solidFill>
              </a:rPr>
              <a:t>w</a:t>
            </a:r>
            <a:r>
              <a:rPr lang="en-US">
                <a:solidFill>
                  <a:schemeClr val="bg1"/>
                </a:solidFill>
              </a:rPr>
              <a:t> of the web (web slenderness). </a:t>
            </a:r>
          </a:p>
        </p:txBody>
      </p:sp>
      <p:sp>
        <p:nvSpPr>
          <p:cNvPr id="84" name="Slide Number Placeholder 83"/>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344D6B89-0207-4930-898B-F8D9EEB12630}" type="slidenum">
              <a:rPr lang="en-US" altLang="en-US" sz="1200">
                <a:solidFill>
                  <a:srgbClr val="BCBCBC"/>
                </a:solidFill>
              </a:rPr>
              <a:pPr eaLnBrk="1" hangingPunct="1"/>
              <a:t>45</a:t>
            </a:fld>
            <a:endParaRPr lang="en-US" altLang="en-US" sz="1200">
              <a:solidFill>
                <a:srgbClr val="BCBCBC"/>
              </a:solidFill>
            </a:endParaRPr>
          </a:p>
        </p:txBody>
      </p:sp>
      <p:sp>
        <p:nvSpPr>
          <p:cNvPr id="85" name="Footer Placeholder 84"/>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48205" name="Freeform 90"/>
          <p:cNvSpPr>
            <a:spLocks/>
          </p:cNvSpPr>
          <p:nvPr/>
        </p:nvSpPr>
        <p:spPr bwMode="auto">
          <a:xfrm>
            <a:off x="8467725" y="3009900"/>
            <a:ext cx="552450" cy="819150"/>
          </a:xfrm>
          <a:custGeom>
            <a:avLst/>
            <a:gdLst>
              <a:gd name="T0" fmla="*/ 2147483647 w 348"/>
              <a:gd name="T1" fmla="*/ 2147483647 h 516"/>
              <a:gd name="T2" fmla="*/ 0 w 348"/>
              <a:gd name="T3" fmla="*/ 2147483647 h 516"/>
              <a:gd name="T4" fmla="*/ 2147483647 w 348"/>
              <a:gd name="T5" fmla="*/ 0 h 516"/>
              <a:gd name="T6" fmla="*/ 0 60000 65536"/>
              <a:gd name="T7" fmla="*/ 0 60000 65536"/>
              <a:gd name="T8" fmla="*/ 0 60000 65536"/>
              <a:gd name="T9" fmla="*/ 0 w 348"/>
              <a:gd name="T10" fmla="*/ 0 h 516"/>
              <a:gd name="T11" fmla="*/ 348 w 348"/>
              <a:gd name="T12" fmla="*/ 516 h 516"/>
            </a:gdLst>
            <a:ahLst/>
            <a:cxnLst>
              <a:cxn ang="T6">
                <a:pos x="T0" y="T1"/>
              </a:cxn>
              <a:cxn ang="T7">
                <a:pos x="T2" y="T3"/>
              </a:cxn>
              <a:cxn ang="T8">
                <a:pos x="T4" y="T5"/>
              </a:cxn>
            </a:cxnLst>
            <a:rect l="T9" t="T10" r="T11" b="T12"/>
            <a:pathLst>
              <a:path w="348" h="516">
                <a:moveTo>
                  <a:pt x="138" y="516"/>
                </a:moveTo>
                <a:lnTo>
                  <a:pt x="0" y="516"/>
                </a:lnTo>
                <a:lnTo>
                  <a:pt x="348"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524000" y="1104900"/>
            <a:ext cx="9144000" cy="3282950"/>
          </a:xfrm>
          <a:prstGeom prst="rect">
            <a:avLst/>
          </a:prstGeom>
          <a:solidFill>
            <a:schemeClr val="tx1"/>
          </a:solidFill>
          <a:ln w="38100" cap="flat">
            <a:solidFill>
              <a:schemeClr val="bg1"/>
            </a:solidFill>
            <a:bevel/>
          </a:ln>
        </p:spPr>
        <p:txBody>
          <a:bodyPr anchor="ctr" anchorCtr="1"/>
          <a:lstStyle/>
          <a:p>
            <a:pPr eaLnBrk="0" hangingPunct="0">
              <a:defRPr/>
            </a:pPr>
            <a:endParaRPr lang="en-US" sz="1400" dirty="0">
              <a:solidFill>
                <a:schemeClr val="bg1"/>
              </a:solidFill>
              <a:cs typeface="+mn-cs"/>
            </a:endParaRPr>
          </a:p>
        </p:txBody>
      </p:sp>
      <p:sp>
        <p:nvSpPr>
          <p:cNvPr id="49155" name="Line 54"/>
          <p:cNvSpPr>
            <a:spLocks noChangeShapeType="1"/>
          </p:cNvSpPr>
          <p:nvPr/>
        </p:nvSpPr>
        <p:spPr bwMode="auto">
          <a:xfrm flipH="1">
            <a:off x="3429000" y="2185989"/>
            <a:ext cx="6350" cy="1343025"/>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9156" name="Line 55"/>
          <p:cNvSpPr>
            <a:spLocks noChangeShapeType="1"/>
          </p:cNvSpPr>
          <p:nvPr/>
        </p:nvSpPr>
        <p:spPr bwMode="auto">
          <a:xfrm flipH="1" flipV="1">
            <a:off x="7537450" y="2116138"/>
            <a:ext cx="20638" cy="1350962"/>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49157" name="Text Box 56"/>
          <p:cNvSpPr txBox="1">
            <a:spLocks noChangeArrowheads="1"/>
          </p:cNvSpPr>
          <p:nvPr/>
        </p:nvSpPr>
        <p:spPr bwMode="auto">
          <a:xfrm>
            <a:off x="2916238" y="253206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9158" name="Text Box 57"/>
          <p:cNvSpPr txBox="1">
            <a:spLocks noChangeArrowheads="1"/>
          </p:cNvSpPr>
          <p:nvPr/>
        </p:nvSpPr>
        <p:spPr bwMode="auto">
          <a:xfrm>
            <a:off x="7572375" y="259397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49159" name="Freeform 58"/>
          <p:cNvSpPr>
            <a:spLocks/>
          </p:cNvSpPr>
          <p:nvPr/>
        </p:nvSpPr>
        <p:spPr bwMode="auto">
          <a:xfrm>
            <a:off x="3575051" y="1922463"/>
            <a:ext cx="123825" cy="180340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60" name="Freeform 59"/>
          <p:cNvSpPr>
            <a:spLocks/>
          </p:cNvSpPr>
          <p:nvPr/>
        </p:nvSpPr>
        <p:spPr bwMode="auto">
          <a:xfrm>
            <a:off x="7232650" y="1920876"/>
            <a:ext cx="152400" cy="1795463"/>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49161" name="Group 87"/>
          <p:cNvGrpSpPr>
            <a:grpSpLocks/>
          </p:cNvGrpSpPr>
          <p:nvPr/>
        </p:nvGrpSpPr>
        <p:grpSpPr bwMode="auto">
          <a:xfrm>
            <a:off x="5549901" y="2185989"/>
            <a:ext cx="1446213" cy="1354137"/>
            <a:chOff x="3845647" y="669816"/>
            <a:chExt cx="914400" cy="657358"/>
          </a:xfrm>
        </p:grpSpPr>
        <p:sp>
          <p:nvSpPr>
            <p:cNvPr id="49201"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202"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203"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204"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6" name="TextBox 85"/>
          <p:cNvSpPr txBox="1"/>
          <p:nvPr/>
        </p:nvSpPr>
        <p:spPr>
          <a:xfrm>
            <a:off x="1755775" y="4460386"/>
            <a:ext cx="8731250" cy="1349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dirty="0">
                <a:solidFill>
                  <a:schemeClr val="bg1"/>
                </a:solidFill>
              </a:rPr>
              <a:t>If shear buckling controls a beam section, the plate section which buckles can be “stiffened” with stiffeners. These are typically vertical plates welded to the web (and flange) to limit the area that can buckle. Horizontal stiffener plates are also possible, but less common.</a:t>
            </a:r>
          </a:p>
        </p:txBody>
      </p:sp>
      <p:sp>
        <p:nvSpPr>
          <p:cNvPr id="84" name="Rectangle 83"/>
          <p:cNvSpPr/>
          <p:nvPr/>
        </p:nvSpPr>
        <p:spPr>
          <a:xfrm>
            <a:off x="3727450" y="2058989"/>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4530725" y="206057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5319714" y="2060576"/>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49166" name="Group 93"/>
          <p:cNvGrpSpPr>
            <a:grpSpLocks/>
          </p:cNvGrpSpPr>
          <p:nvPr/>
        </p:nvGrpSpPr>
        <p:grpSpPr bwMode="auto">
          <a:xfrm>
            <a:off x="4668838" y="2351089"/>
            <a:ext cx="582612" cy="1025525"/>
            <a:chOff x="3845647" y="669816"/>
            <a:chExt cx="914400" cy="657358"/>
          </a:xfrm>
        </p:grpSpPr>
        <p:sp>
          <p:nvSpPr>
            <p:cNvPr id="49197"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8"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9"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200"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9167" name="Group 98"/>
          <p:cNvGrpSpPr>
            <a:grpSpLocks/>
          </p:cNvGrpSpPr>
          <p:nvPr/>
        </p:nvGrpSpPr>
        <p:grpSpPr bwMode="auto">
          <a:xfrm>
            <a:off x="3851276" y="2324100"/>
            <a:ext cx="582613" cy="1022350"/>
            <a:chOff x="3845647" y="669816"/>
            <a:chExt cx="914400" cy="657358"/>
          </a:xfrm>
        </p:grpSpPr>
        <p:sp>
          <p:nvSpPr>
            <p:cNvPr id="49193"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4"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5"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6"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9168" name="TextBox 121"/>
          <p:cNvSpPr txBox="1">
            <a:spLocks noChangeArrowheads="1"/>
          </p:cNvSpPr>
          <p:nvPr/>
        </p:nvSpPr>
        <p:spPr bwMode="auto">
          <a:xfrm>
            <a:off x="5508625" y="1339851"/>
            <a:ext cx="1543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No Stiffeners</a:t>
            </a:r>
          </a:p>
        </p:txBody>
      </p:sp>
      <p:sp>
        <p:nvSpPr>
          <p:cNvPr id="49169" name="TextBox 122"/>
          <p:cNvSpPr txBox="1">
            <a:spLocks noChangeArrowheads="1"/>
          </p:cNvSpPr>
          <p:nvPr/>
        </p:nvSpPr>
        <p:spPr bwMode="auto">
          <a:xfrm>
            <a:off x="1649413" y="1314451"/>
            <a:ext cx="2290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Stiffener spacing = a</a:t>
            </a:r>
          </a:p>
        </p:txBody>
      </p:sp>
      <p:sp>
        <p:nvSpPr>
          <p:cNvPr id="49170" name="TextBox 127"/>
          <p:cNvSpPr txBox="1">
            <a:spLocks noChangeArrowheads="1"/>
          </p:cNvSpPr>
          <p:nvPr/>
        </p:nvSpPr>
        <p:spPr bwMode="auto">
          <a:xfrm>
            <a:off x="1647826" y="3668714"/>
            <a:ext cx="26955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Potential buckling restrained by stiffeners</a:t>
            </a:r>
          </a:p>
        </p:txBody>
      </p:sp>
      <p:cxnSp>
        <p:nvCxnSpPr>
          <p:cNvPr id="130" name="Straight Connector 129"/>
          <p:cNvCxnSpPr>
            <a:endCxn id="49199" idx="1"/>
          </p:cNvCxnSpPr>
          <p:nvPr/>
        </p:nvCxnSpPr>
        <p:spPr>
          <a:xfrm rot="5400000" flipH="1" flipV="1">
            <a:off x="2147483647" y="2147174085"/>
            <a:ext cx="971550" cy="619125"/>
          </a:xfrm>
          <a:prstGeom prst="line">
            <a:avLst/>
          </a:prstGeom>
        </p:spPr>
        <p:style>
          <a:lnRef idx="1">
            <a:schemeClr val="dk1"/>
          </a:lnRef>
          <a:fillRef idx="0">
            <a:schemeClr val="dk1"/>
          </a:fillRef>
          <a:effectRef idx="0">
            <a:schemeClr val="dk1"/>
          </a:effectRef>
          <a:fontRef idx="minor">
            <a:schemeClr val="tx1"/>
          </a:fontRef>
        </p:style>
      </p:cxnSp>
      <p:sp>
        <p:nvSpPr>
          <p:cNvPr id="49172" name="TextBox 134"/>
          <p:cNvSpPr txBox="1">
            <a:spLocks noChangeArrowheads="1"/>
          </p:cNvSpPr>
          <p:nvPr/>
        </p:nvSpPr>
        <p:spPr bwMode="auto">
          <a:xfrm>
            <a:off x="6654800" y="2932114"/>
            <a:ext cx="3587750" cy="7016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Potential buckling restrained by web slenderness</a:t>
            </a:r>
          </a:p>
        </p:txBody>
      </p:sp>
      <p:cxnSp>
        <p:nvCxnSpPr>
          <p:cNvPr id="136" name="Straight Connector 135"/>
          <p:cNvCxnSpPr>
            <a:endCxn id="49204" idx="8"/>
          </p:cNvCxnSpPr>
          <p:nvPr/>
        </p:nvCxnSpPr>
        <p:spPr>
          <a:xfrm rot="10800000">
            <a:off x="2147483647" y="2147483647"/>
            <a:ext cx="312738" cy="311150"/>
          </a:xfrm>
          <a:prstGeom prst="line">
            <a:avLst/>
          </a:prstGeom>
        </p:spPr>
        <p:style>
          <a:lnRef idx="1">
            <a:schemeClr val="dk1"/>
          </a:lnRef>
          <a:fillRef idx="0">
            <a:schemeClr val="dk1"/>
          </a:fillRef>
          <a:effectRef idx="0">
            <a:schemeClr val="dk1"/>
          </a:effectRef>
          <a:fontRef idx="minor">
            <a:schemeClr val="tx1"/>
          </a:fontRef>
        </p:style>
      </p:cxnSp>
      <p:sp>
        <p:nvSpPr>
          <p:cNvPr id="47" name="Slide Number Placeholder 46"/>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9BDE2DD-61B4-42EA-A395-D10E00B22B58}" type="slidenum">
              <a:rPr lang="en-US" altLang="en-US" sz="1200">
                <a:solidFill>
                  <a:srgbClr val="BCBCBC"/>
                </a:solidFill>
              </a:rPr>
              <a:pPr eaLnBrk="1" hangingPunct="1"/>
              <a:t>46</a:t>
            </a:fld>
            <a:endParaRPr lang="en-US" altLang="en-US" sz="1200">
              <a:solidFill>
                <a:srgbClr val="BCBCBC"/>
              </a:solidFill>
            </a:endParaRPr>
          </a:p>
        </p:txBody>
      </p:sp>
      <p:sp>
        <p:nvSpPr>
          <p:cNvPr id="48" name="Footer Placeholder 47"/>
          <p:cNvSpPr>
            <a:spLocks noGrp="1"/>
          </p:cNvSpPr>
          <p:nvPr>
            <p:ph type="ftr" sz="quarter" idx="10"/>
          </p:nvPr>
        </p:nvSpPr>
        <p:spPr/>
        <p:txBody>
          <a:bodyPr/>
          <a:lstStyle/>
          <a:p>
            <a:pPr>
              <a:defRPr/>
            </a:pPr>
            <a:r>
              <a:rPr lang="en-US"/>
              <a:t>Beam Theory</a:t>
            </a:r>
            <a:endParaRPr lang="en-US" dirty="0"/>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49177" name="Line 56"/>
          <p:cNvSpPr>
            <a:spLocks noChangeShapeType="1"/>
          </p:cNvSpPr>
          <p:nvPr/>
        </p:nvSpPr>
        <p:spPr bwMode="auto">
          <a:xfrm>
            <a:off x="3633789" y="1928813"/>
            <a:ext cx="36671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8" name="Line 57"/>
          <p:cNvSpPr>
            <a:spLocks noChangeShapeType="1"/>
          </p:cNvSpPr>
          <p:nvPr/>
        </p:nvSpPr>
        <p:spPr bwMode="auto">
          <a:xfrm>
            <a:off x="3614739" y="2043113"/>
            <a:ext cx="3671887"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79" name="Line 58"/>
          <p:cNvSpPr>
            <a:spLocks noChangeShapeType="1"/>
          </p:cNvSpPr>
          <p:nvPr/>
        </p:nvSpPr>
        <p:spPr bwMode="auto">
          <a:xfrm>
            <a:off x="3652839" y="3605213"/>
            <a:ext cx="36671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0" name="Line 59"/>
          <p:cNvSpPr>
            <a:spLocks noChangeShapeType="1"/>
          </p:cNvSpPr>
          <p:nvPr/>
        </p:nvSpPr>
        <p:spPr bwMode="auto">
          <a:xfrm>
            <a:off x="3638550" y="3719513"/>
            <a:ext cx="3676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1" name="Line 61"/>
          <p:cNvSpPr>
            <a:spLocks noChangeShapeType="1"/>
          </p:cNvSpPr>
          <p:nvPr/>
        </p:nvSpPr>
        <p:spPr bwMode="auto">
          <a:xfrm flipV="1">
            <a:off x="3771900" y="1647825"/>
            <a:ext cx="0" cy="2428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2" name="Line 63"/>
          <p:cNvSpPr>
            <a:spLocks noChangeShapeType="1"/>
          </p:cNvSpPr>
          <p:nvPr/>
        </p:nvSpPr>
        <p:spPr bwMode="auto">
          <a:xfrm flipV="1">
            <a:off x="4576763" y="1643064"/>
            <a:ext cx="0" cy="242887"/>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3" name="Line 64"/>
          <p:cNvSpPr>
            <a:spLocks noChangeShapeType="1"/>
          </p:cNvSpPr>
          <p:nvPr/>
        </p:nvSpPr>
        <p:spPr bwMode="auto">
          <a:xfrm flipV="1">
            <a:off x="5367338" y="1638300"/>
            <a:ext cx="0" cy="2428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84" name="Line 65"/>
          <p:cNvSpPr>
            <a:spLocks noChangeShapeType="1"/>
          </p:cNvSpPr>
          <p:nvPr/>
        </p:nvSpPr>
        <p:spPr bwMode="auto">
          <a:xfrm>
            <a:off x="3771901" y="1762125"/>
            <a:ext cx="804863"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49185" name="Line 66"/>
          <p:cNvSpPr>
            <a:spLocks noChangeShapeType="1"/>
          </p:cNvSpPr>
          <p:nvPr/>
        </p:nvSpPr>
        <p:spPr bwMode="auto">
          <a:xfrm>
            <a:off x="4576764" y="1762125"/>
            <a:ext cx="790575" cy="0"/>
          </a:xfrm>
          <a:prstGeom prst="line">
            <a:avLst/>
          </a:prstGeom>
          <a:noFill/>
          <a:ln w="19050">
            <a:solidFill>
              <a:schemeClr val="bg1"/>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49186" name="Line 68"/>
          <p:cNvSpPr>
            <a:spLocks noChangeShapeType="1"/>
          </p:cNvSpPr>
          <p:nvPr/>
        </p:nvSpPr>
        <p:spPr bwMode="auto">
          <a:xfrm>
            <a:off x="5367339" y="1760538"/>
            <a:ext cx="1671637" cy="0"/>
          </a:xfrm>
          <a:prstGeom prst="line">
            <a:avLst/>
          </a:prstGeom>
          <a:noFill/>
          <a:ln w="19050">
            <a:solidFill>
              <a:schemeClr val="bg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49187" name="Oval 69"/>
          <p:cNvSpPr>
            <a:spLocks noChangeAspect="1" noChangeArrowheads="1"/>
          </p:cNvSpPr>
          <p:nvPr/>
        </p:nvSpPr>
        <p:spPr bwMode="auto">
          <a:xfrm>
            <a:off x="5343525" y="1733550"/>
            <a:ext cx="46038" cy="460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49188" name="Freeform 72"/>
          <p:cNvSpPr>
            <a:spLocks/>
          </p:cNvSpPr>
          <p:nvPr/>
        </p:nvSpPr>
        <p:spPr bwMode="auto">
          <a:xfrm>
            <a:off x="3898901" y="1543051"/>
            <a:ext cx="1101725" cy="219075"/>
          </a:xfrm>
          <a:custGeom>
            <a:avLst/>
            <a:gdLst>
              <a:gd name="T0" fmla="*/ 0 w 844"/>
              <a:gd name="T1" fmla="*/ 0 h 138"/>
              <a:gd name="T2" fmla="*/ 2147483647 w 844"/>
              <a:gd name="T3" fmla="*/ 0 h 138"/>
              <a:gd name="T4" fmla="*/ 2147483647 w 844"/>
              <a:gd name="T5" fmla="*/ 2147483647 h 138"/>
              <a:gd name="T6" fmla="*/ 0 60000 65536"/>
              <a:gd name="T7" fmla="*/ 0 60000 65536"/>
              <a:gd name="T8" fmla="*/ 0 60000 65536"/>
              <a:gd name="T9" fmla="*/ 0 w 844"/>
              <a:gd name="T10" fmla="*/ 0 h 138"/>
              <a:gd name="T11" fmla="*/ 844 w 844"/>
              <a:gd name="T12" fmla="*/ 138 h 138"/>
            </a:gdLst>
            <a:ahLst/>
            <a:cxnLst>
              <a:cxn ang="T6">
                <a:pos x="T0" y="T1"/>
              </a:cxn>
              <a:cxn ang="T7">
                <a:pos x="T2" y="T3"/>
              </a:cxn>
              <a:cxn ang="T8">
                <a:pos x="T4" y="T5"/>
              </a:cxn>
            </a:cxnLst>
            <a:rect l="T9" t="T10" r="T11" b="T12"/>
            <a:pathLst>
              <a:path w="844" h="138">
                <a:moveTo>
                  <a:pt x="0" y="0"/>
                </a:moveTo>
                <a:lnTo>
                  <a:pt x="748" y="0"/>
                </a:lnTo>
                <a:lnTo>
                  <a:pt x="844" y="13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89" name="Line 73"/>
          <p:cNvSpPr>
            <a:spLocks noChangeShapeType="1"/>
          </p:cNvSpPr>
          <p:nvPr/>
        </p:nvSpPr>
        <p:spPr bwMode="auto">
          <a:xfrm>
            <a:off x="4006850" y="1543051"/>
            <a:ext cx="215900" cy="2190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90" name="Line 74"/>
          <p:cNvSpPr>
            <a:spLocks noChangeShapeType="1"/>
          </p:cNvSpPr>
          <p:nvPr/>
        </p:nvSpPr>
        <p:spPr bwMode="auto">
          <a:xfrm flipH="1" flipV="1">
            <a:off x="6200776" y="2876550"/>
            <a:ext cx="466725" cy="2667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9191" name="Freeform 76"/>
          <p:cNvSpPr>
            <a:spLocks/>
          </p:cNvSpPr>
          <p:nvPr/>
        </p:nvSpPr>
        <p:spPr bwMode="auto">
          <a:xfrm>
            <a:off x="3657601" y="2914651"/>
            <a:ext cx="1438275" cy="981075"/>
          </a:xfrm>
          <a:custGeom>
            <a:avLst/>
            <a:gdLst>
              <a:gd name="T0" fmla="*/ 0 w 906"/>
              <a:gd name="T1" fmla="*/ 2147483647 h 618"/>
              <a:gd name="T2" fmla="*/ 2147483647 w 906"/>
              <a:gd name="T3" fmla="*/ 2147483647 h 618"/>
              <a:gd name="T4" fmla="*/ 2147483647 w 906"/>
              <a:gd name="T5" fmla="*/ 0 h 618"/>
              <a:gd name="T6" fmla="*/ 0 60000 65536"/>
              <a:gd name="T7" fmla="*/ 0 60000 65536"/>
              <a:gd name="T8" fmla="*/ 0 60000 65536"/>
              <a:gd name="T9" fmla="*/ 0 w 906"/>
              <a:gd name="T10" fmla="*/ 0 h 618"/>
              <a:gd name="T11" fmla="*/ 906 w 906"/>
              <a:gd name="T12" fmla="*/ 618 h 618"/>
            </a:gdLst>
            <a:ahLst/>
            <a:cxnLst>
              <a:cxn ang="T6">
                <a:pos x="T0" y="T1"/>
              </a:cxn>
              <a:cxn ang="T7">
                <a:pos x="T2" y="T3"/>
              </a:cxn>
              <a:cxn ang="T8">
                <a:pos x="T4" y="T5"/>
              </a:cxn>
            </a:cxnLst>
            <a:rect l="T9" t="T10" r="T11" b="T12"/>
            <a:pathLst>
              <a:path w="906" h="618">
                <a:moveTo>
                  <a:pt x="0" y="618"/>
                </a:moveTo>
                <a:lnTo>
                  <a:pt x="906" y="618"/>
                </a:lnTo>
                <a:lnTo>
                  <a:pt x="780"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192" name="Line 77"/>
          <p:cNvSpPr>
            <a:spLocks noChangeShapeType="1"/>
          </p:cNvSpPr>
          <p:nvPr/>
        </p:nvSpPr>
        <p:spPr bwMode="auto">
          <a:xfrm>
            <a:off x="4076700" y="2905125"/>
            <a:ext cx="342900" cy="9906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Box 85"/>
          <p:cNvSpPr txBox="1"/>
          <p:nvPr/>
        </p:nvSpPr>
        <p:spPr>
          <a:xfrm>
            <a:off x="1736726" y="4201981"/>
            <a:ext cx="8759825" cy="16541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dirty="0">
                <a:solidFill>
                  <a:schemeClr val="bg1"/>
                </a:solidFill>
              </a:rPr>
              <a:t>When the web is slender, it is more susceptible to web shear buckling. However, there is additional shear strength beyond when the web buckles. </a:t>
            </a:r>
          </a:p>
          <a:p>
            <a:pPr eaLnBrk="0" hangingPunct="0">
              <a:defRPr/>
            </a:pPr>
            <a:r>
              <a:rPr lang="en-US" sz="2000" dirty="0">
                <a:solidFill>
                  <a:schemeClr val="bg1"/>
                </a:solidFill>
              </a:rPr>
              <a:t>Web shear buckling is therefore not the final limit state.</a:t>
            </a:r>
          </a:p>
          <a:p>
            <a:pPr eaLnBrk="0" hangingPunct="0">
              <a:defRPr/>
            </a:pPr>
            <a:r>
              <a:rPr lang="en-US" sz="2000" dirty="0">
                <a:solidFill>
                  <a:schemeClr val="bg1"/>
                </a:solidFill>
              </a:rPr>
              <a:t>The strength of a truss mechanism controls shear strength called “Tension Field Action.”</a:t>
            </a:r>
          </a:p>
        </p:txBody>
      </p:sp>
      <p:cxnSp>
        <p:nvCxnSpPr>
          <p:cNvPr id="50179" name="Straight Connector 121"/>
          <p:cNvCxnSpPr>
            <a:cxnSpLocks noChangeShapeType="1"/>
          </p:cNvCxnSpPr>
          <p:nvPr/>
        </p:nvCxnSpPr>
        <p:spPr bwMode="auto">
          <a:xfrm>
            <a:off x="4381500" y="3867150"/>
            <a:ext cx="0" cy="0"/>
          </a:xfrm>
          <a:prstGeom prst="line">
            <a:avLst/>
          </a:prstGeom>
          <a:noFill/>
          <a:ln w="9525" algn="ctr">
            <a:solidFill>
              <a:srgbClr val="E63F04"/>
            </a:solidFill>
            <a:round/>
            <a:headEnd/>
            <a:tailEnd/>
          </a:ln>
          <a:extLst>
            <a:ext uri="{909E8E84-426E-40DD-AFC4-6F175D3DCCD1}">
              <a14:hiddenFill xmlns:a14="http://schemas.microsoft.com/office/drawing/2010/main">
                <a:noFill/>
              </a14:hiddenFill>
            </a:ext>
          </a:extLst>
        </p:spPr>
      </p:cxnSp>
      <p:sp>
        <p:nvSpPr>
          <p:cNvPr id="71" name="Footer Placeholder 70"/>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9"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2" name="TextBox 28"/>
          <p:cNvSpPr txBox="1"/>
          <p:nvPr/>
        </p:nvSpPr>
        <p:spPr>
          <a:xfrm>
            <a:off x="1524000" y="1076325"/>
            <a:ext cx="9144000" cy="3054350"/>
          </a:xfrm>
          <a:prstGeom prst="rect">
            <a:avLst/>
          </a:prstGeom>
          <a:solidFill>
            <a:schemeClr val="tx1"/>
          </a:solidFill>
          <a:ln w="38100" cap="flat">
            <a:solidFill>
              <a:schemeClr val="bg1"/>
            </a:solidFill>
            <a:bevel/>
          </a:ln>
        </p:spPr>
        <p:txBody>
          <a:bodyPr anchor="ctr" anchorCtr="1"/>
          <a:lstStyle/>
          <a:p>
            <a:pPr eaLnBrk="0" hangingPunct="0">
              <a:defRPr/>
            </a:pPr>
            <a:endParaRPr lang="en-US" sz="1400" dirty="0">
              <a:solidFill>
                <a:schemeClr val="bg1"/>
              </a:solidFill>
              <a:cs typeface="+mn-cs"/>
            </a:endParaRPr>
          </a:p>
        </p:txBody>
      </p:sp>
      <p:sp>
        <p:nvSpPr>
          <p:cNvPr id="50184" name="Line 54"/>
          <p:cNvSpPr>
            <a:spLocks noChangeShapeType="1"/>
          </p:cNvSpPr>
          <p:nvPr/>
        </p:nvSpPr>
        <p:spPr bwMode="auto">
          <a:xfrm flipH="1">
            <a:off x="2524125" y="1900239"/>
            <a:ext cx="6350" cy="1343025"/>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0185" name="Line 55"/>
          <p:cNvSpPr>
            <a:spLocks noChangeShapeType="1"/>
          </p:cNvSpPr>
          <p:nvPr/>
        </p:nvSpPr>
        <p:spPr bwMode="auto">
          <a:xfrm flipH="1" flipV="1">
            <a:off x="6632575" y="1830388"/>
            <a:ext cx="20638" cy="1350962"/>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0186" name="Text Box 56"/>
          <p:cNvSpPr txBox="1">
            <a:spLocks noChangeArrowheads="1"/>
          </p:cNvSpPr>
          <p:nvPr/>
        </p:nvSpPr>
        <p:spPr bwMode="auto">
          <a:xfrm>
            <a:off x="2011363" y="22463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0187" name="Text Box 57"/>
          <p:cNvSpPr txBox="1">
            <a:spLocks noChangeArrowheads="1"/>
          </p:cNvSpPr>
          <p:nvPr/>
        </p:nvSpPr>
        <p:spPr bwMode="auto">
          <a:xfrm>
            <a:off x="6667500" y="23082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0188" name="Freeform 58"/>
          <p:cNvSpPr>
            <a:spLocks/>
          </p:cNvSpPr>
          <p:nvPr/>
        </p:nvSpPr>
        <p:spPr bwMode="auto">
          <a:xfrm>
            <a:off x="2670176" y="1636714"/>
            <a:ext cx="123825" cy="1798637"/>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189" name="Freeform 59"/>
          <p:cNvSpPr>
            <a:spLocks/>
          </p:cNvSpPr>
          <p:nvPr/>
        </p:nvSpPr>
        <p:spPr bwMode="auto">
          <a:xfrm>
            <a:off x="6327775" y="1630363"/>
            <a:ext cx="152400" cy="18097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50190" name="Straight Connector 121"/>
          <p:cNvCxnSpPr>
            <a:cxnSpLocks noChangeShapeType="1"/>
          </p:cNvCxnSpPr>
          <p:nvPr/>
        </p:nvCxnSpPr>
        <p:spPr bwMode="auto">
          <a:xfrm>
            <a:off x="3476625" y="3829050"/>
            <a:ext cx="0" cy="0"/>
          </a:xfrm>
          <a:prstGeom prst="line">
            <a:avLst/>
          </a:prstGeom>
          <a:noFill/>
          <a:ln w="9525" algn="ctr">
            <a:solidFill>
              <a:srgbClr val="E63F04"/>
            </a:solidFill>
            <a:round/>
            <a:headEnd/>
            <a:tailEnd/>
          </a:ln>
          <a:extLst>
            <a:ext uri="{909E8E84-426E-40DD-AFC4-6F175D3DCCD1}">
              <a14:hiddenFill xmlns:a14="http://schemas.microsoft.com/office/drawing/2010/main">
                <a:noFill/>
              </a14:hiddenFill>
            </a:ext>
          </a:extLst>
        </p:spPr>
      </p:cxnSp>
      <p:sp>
        <p:nvSpPr>
          <p:cNvPr id="50191" name="Line 90"/>
          <p:cNvSpPr>
            <a:spLocks noChangeShapeType="1"/>
          </p:cNvSpPr>
          <p:nvPr/>
        </p:nvSpPr>
        <p:spPr bwMode="auto">
          <a:xfrm>
            <a:off x="2724151" y="1638300"/>
            <a:ext cx="36814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2" name="Line 91"/>
          <p:cNvSpPr>
            <a:spLocks noChangeShapeType="1"/>
          </p:cNvSpPr>
          <p:nvPr/>
        </p:nvSpPr>
        <p:spPr bwMode="auto">
          <a:xfrm>
            <a:off x="2714625" y="1757363"/>
            <a:ext cx="367188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3" name="Line 92"/>
          <p:cNvSpPr>
            <a:spLocks noChangeShapeType="1"/>
          </p:cNvSpPr>
          <p:nvPr/>
        </p:nvSpPr>
        <p:spPr bwMode="auto">
          <a:xfrm>
            <a:off x="2733676" y="3328988"/>
            <a:ext cx="36861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4" name="Line 93"/>
          <p:cNvSpPr>
            <a:spLocks noChangeShapeType="1"/>
          </p:cNvSpPr>
          <p:nvPr/>
        </p:nvSpPr>
        <p:spPr bwMode="auto">
          <a:xfrm>
            <a:off x="2728913" y="3433763"/>
            <a:ext cx="3676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0195" name="Group 93"/>
          <p:cNvGrpSpPr>
            <a:grpSpLocks/>
          </p:cNvGrpSpPr>
          <p:nvPr/>
        </p:nvGrpSpPr>
        <p:grpSpPr bwMode="auto">
          <a:xfrm>
            <a:off x="5340351" y="2055814"/>
            <a:ext cx="582613" cy="1025525"/>
            <a:chOff x="3845647" y="669816"/>
            <a:chExt cx="914400" cy="657358"/>
          </a:xfrm>
        </p:grpSpPr>
        <p:sp>
          <p:nvSpPr>
            <p:cNvPr id="50220"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21"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22"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23"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0196" name="Group 98"/>
          <p:cNvGrpSpPr>
            <a:grpSpLocks/>
          </p:cNvGrpSpPr>
          <p:nvPr/>
        </p:nvGrpSpPr>
        <p:grpSpPr bwMode="auto">
          <a:xfrm>
            <a:off x="4560888" y="2038351"/>
            <a:ext cx="582612" cy="1025525"/>
            <a:chOff x="3845647" y="669816"/>
            <a:chExt cx="914400" cy="657358"/>
          </a:xfrm>
        </p:grpSpPr>
        <p:sp>
          <p:nvSpPr>
            <p:cNvPr id="50216"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7"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8"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9"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0197" name="Group 93"/>
          <p:cNvGrpSpPr>
            <a:grpSpLocks/>
          </p:cNvGrpSpPr>
          <p:nvPr/>
        </p:nvGrpSpPr>
        <p:grpSpPr bwMode="auto">
          <a:xfrm>
            <a:off x="3783013" y="2046289"/>
            <a:ext cx="582612" cy="1025525"/>
            <a:chOff x="3845647" y="669816"/>
            <a:chExt cx="914400" cy="657358"/>
          </a:xfrm>
        </p:grpSpPr>
        <p:sp>
          <p:nvSpPr>
            <p:cNvPr id="50212"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3"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4"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5"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0198" name="Group 98"/>
          <p:cNvGrpSpPr>
            <a:grpSpLocks/>
          </p:cNvGrpSpPr>
          <p:nvPr/>
        </p:nvGrpSpPr>
        <p:grpSpPr bwMode="auto">
          <a:xfrm>
            <a:off x="2994026" y="2038351"/>
            <a:ext cx="582613" cy="1025525"/>
            <a:chOff x="3845647" y="669816"/>
            <a:chExt cx="914400" cy="657358"/>
          </a:xfrm>
        </p:grpSpPr>
        <p:sp>
          <p:nvSpPr>
            <p:cNvPr id="50208"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09"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0"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11"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4" name="Rectangle 83"/>
          <p:cNvSpPr/>
          <p:nvPr/>
        </p:nvSpPr>
        <p:spPr>
          <a:xfrm>
            <a:off x="2822575" y="1773239"/>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36258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4414839" y="1774826"/>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59880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5192714" y="1773239"/>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0204" name="TextBox 127"/>
          <p:cNvSpPr txBox="1">
            <a:spLocks noChangeArrowheads="1"/>
          </p:cNvSpPr>
          <p:nvPr/>
        </p:nvSpPr>
        <p:spPr bwMode="auto">
          <a:xfrm>
            <a:off x="4543425" y="3573464"/>
            <a:ext cx="2636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000">
                <a:solidFill>
                  <a:schemeClr val="bg1"/>
                </a:solidFill>
              </a:rPr>
              <a:t>Shear Buckling of Web </a:t>
            </a:r>
          </a:p>
        </p:txBody>
      </p:sp>
      <p:sp>
        <p:nvSpPr>
          <p:cNvPr id="50205" name="Freeform 120"/>
          <p:cNvSpPr>
            <a:spLocks/>
          </p:cNvSpPr>
          <p:nvPr/>
        </p:nvSpPr>
        <p:spPr bwMode="auto">
          <a:xfrm>
            <a:off x="2743200" y="2571750"/>
            <a:ext cx="1847850" cy="1238250"/>
          </a:xfrm>
          <a:custGeom>
            <a:avLst/>
            <a:gdLst>
              <a:gd name="T0" fmla="*/ 2147483647 w 636"/>
              <a:gd name="T1" fmla="*/ 2147483647 h 720"/>
              <a:gd name="T2" fmla="*/ 0 w 636"/>
              <a:gd name="T3" fmla="*/ 2147483647 h 720"/>
              <a:gd name="T4" fmla="*/ 2147483647 w 636"/>
              <a:gd name="T5" fmla="*/ 0 h 720"/>
              <a:gd name="T6" fmla="*/ 0 60000 65536"/>
              <a:gd name="T7" fmla="*/ 0 60000 65536"/>
              <a:gd name="T8" fmla="*/ 0 60000 65536"/>
              <a:gd name="T9" fmla="*/ 0 w 636"/>
              <a:gd name="T10" fmla="*/ 0 h 720"/>
              <a:gd name="T11" fmla="*/ 636 w 636"/>
              <a:gd name="T12" fmla="*/ 720 h 720"/>
            </a:gdLst>
            <a:ahLst/>
            <a:cxnLst>
              <a:cxn ang="T6">
                <a:pos x="T0" y="T1"/>
              </a:cxn>
              <a:cxn ang="T7">
                <a:pos x="T2" y="T3"/>
              </a:cxn>
              <a:cxn ang="T8">
                <a:pos x="T4" y="T5"/>
              </a:cxn>
            </a:cxnLst>
            <a:rect l="T9" t="T10" r="T11" b="T12"/>
            <a:pathLst>
              <a:path w="636" h="720">
                <a:moveTo>
                  <a:pt x="636" y="720"/>
                </a:moveTo>
                <a:lnTo>
                  <a:pt x="0" y="720"/>
                </a:lnTo>
                <a:lnTo>
                  <a:pt x="186"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206" name="Line 121"/>
          <p:cNvSpPr>
            <a:spLocks noChangeShapeType="1"/>
          </p:cNvSpPr>
          <p:nvPr/>
        </p:nvSpPr>
        <p:spPr bwMode="auto">
          <a:xfrm flipV="1">
            <a:off x="3581401" y="2657476"/>
            <a:ext cx="466725" cy="11525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7" name="Line 122"/>
          <p:cNvSpPr>
            <a:spLocks noChangeShapeType="1"/>
          </p:cNvSpPr>
          <p:nvPr/>
        </p:nvSpPr>
        <p:spPr bwMode="auto">
          <a:xfrm flipV="1">
            <a:off x="4381501" y="2647951"/>
            <a:ext cx="466725" cy="11525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 name="Footer Placeholder 2">
            <a:extLst>
              <a:ext uri="{FF2B5EF4-FFF2-40B4-BE49-F238E27FC236}">
                <a16:creationId xmlns:a16="http://schemas.microsoft.com/office/drawing/2014/main" id="{3F46E2AC-4C82-9F8F-D08C-C9B12B30EC4B}"/>
              </a:ext>
            </a:extLst>
          </p:cNvPr>
          <p:cNvSpPr>
            <a:spLocks noGrp="1"/>
          </p:cNvSpPr>
          <p:nvPr>
            <p:ph type="ftr" sz="quarter" idx="10"/>
          </p:nvPr>
        </p:nvSpPr>
        <p:spPr/>
        <p:txBody>
          <a:bodyPr/>
          <a:lstStyle/>
          <a:p>
            <a:pPr>
              <a:defRPr/>
            </a:pPr>
            <a:r>
              <a:rPr lang="en-US"/>
              <a:t>Beam Theory</a:t>
            </a:r>
            <a:endParaRPr lang="en-US" dirty="0"/>
          </a:p>
        </p:txBody>
      </p:sp>
      <p:sp>
        <p:nvSpPr>
          <p:cNvPr id="4" name="Slide Number Placeholder 3">
            <a:extLst>
              <a:ext uri="{FF2B5EF4-FFF2-40B4-BE49-F238E27FC236}">
                <a16:creationId xmlns:a16="http://schemas.microsoft.com/office/drawing/2014/main" id="{AC272132-CF63-2A90-8656-E89F61482A4B}"/>
              </a:ext>
            </a:extLst>
          </p:cNvPr>
          <p:cNvSpPr>
            <a:spLocks noGrp="1"/>
          </p:cNvSpPr>
          <p:nvPr>
            <p:ph type="sldNum" sz="quarter" idx="11"/>
          </p:nvPr>
        </p:nvSpPr>
        <p:spPr/>
        <p:txBody>
          <a:bodyPr/>
          <a:lstStyle/>
          <a:p>
            <a:fld id="{31AE6B6B-2CDA-4FF8-9B78-BC59D7E9A502}" type="slidenum">
              <a:rPr lang="en-US" altLang="en-US" smtClean="0"/>
              <a:pPr/>
              <a:t>47</a:t>
            </a:fld>
            <a:endParaRPr lang="en-US"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524000" y="1076325"/>
            <a:ext cx="9144000" cy="3054350"/>
          </a:xfrm>
          <a:prstGeom prst="rect">
            <a:avLst/>
          </a:prstGeom>
          <a:solidFill>
            <a:schemeClr val="tx1"/>
          </a:solidFill>
          <a:ln w="38100" cap="flat">
            <a:solidFill>
              <a:schemeClr val="bg1"/>
            </a:solidFill>
            <a:bevel/>
          </a:ln>
        </p:spPr>
        <p:txBody>
          <a:bodyPr anchor="ctr" anchorCtr="1"/>
          <a:lstStyle/>
          <a:p>
            <a:pPr eaLnBrk="0" hangingPunct="0">
              <a:defRPr/>
            </a:pPr>
            <a:endParaRPr lang="en-US" sz="1400" dirty="0">
              <a:solidFill>
                <a:schemeClr val="bg1"/>
              </a:solidFill>
              <a:cs typeface="+mn-cs"/>
            </a:endParaRPr>
          </a:p>
        </p:txBody>
      </p:sp>
      <p:sp>
        <p:nvSpPr>
          <p:cNvPr id="51203" name="Line 54"/>
          <p:cNvSpPr>
            <a:spLocks noChangeShapeType="1"/>
          </p:cNvSpPr>
          <p:nvPr/>
        </p:nvSpPr>
        <p:spPr bwMode="auto">
          <a:xfrm flipH="1">
            <a:off x="2524125" y="1900239"/>
            <a:ext cx="6350" cy="1343025"/>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1204" name="Line 55"/>
          <p:cNvSpPr>
            <a:spLocks noChangeShapeType="1"/>
          </p:cNvSpPr>
          <p:nvPr/>
        </p:nvSpPr>
        <p:spPr bwMode="auto">
          <a:xfrm flipH="1" flipV="1">
            <a:off x="6632575" y="1830388"/>
            <a:ext cx="20638" cy="1350962"/>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1205" name="Text Box 56"/>
          <p:cNvSpPr txBox="1">
            <a:spLocks noChangeArrowheads="1"/>
          </p:cNvSpPr>
          <p:nvPr/>
        </p:nvSpPr>
        <p:spPr bwMode="auto">
          <a:xfrm>
            <a:off x="2011363" y="22463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1206" name="Text Box 57"/>
          <p:cNvSpPr txBox="1">
            <a:spLocks noChangeArrowheads="1"/>
          </p:cNvSpPr>
          <p:nvPr/>
        </p:nvSpPr>
        <p:spPr bwMode="auto">
          <a:xfrm>
            <a:off x="6667500" y="23082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1207" name="Freeform 58"/>
          <p:cNvSpPr>
            <a:spLocks/>
          </p:cNvSpPr>
          <p:nvPr/>
        </p:nvSpPr>
        <p:spPr bwMode="auto">
          <a:xfrm>
            <a:off x="2670176" y="1636714"/>
            <a:ext cx="123825" cy="1798637"/>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8" name="Freeform 59"/>
          <p:cNvSpPr>
            <a:spLocks/>
          </p:cNvSpPr>
          <p:nvPr/>
        </p:nvSpPr>
        <p:spPr bwMode="auto">
          <a:xfrm>
            <a:off x="6327775" y="1630363"/>
            <a:ext cx="152400" cy="18097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TextBox 85"/>
          <p:cNvSpPr txBox="1"/>
          <p:nvPr/>
        </p:nvSpPr>
        <p:spPr>
          <a:xfrm>
            <a:off x="1736726" y="4201981"/>
            <a:ext cx="8759825" cy="16541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a:solidFill>
                  <a:schemeClr val="bg1"/>
                </a:solidFill>
              </a:rPr>
              <a:t>When the web is slender, it is more susceptible to web shear buckling. However, there is additional shear strength beyond when the web buckles. </a:t>
            </a:r>
          </a:p>
          <a:p>
            <a:pPr eaLnBrk="0" hangingPunct="0">
              <a:defRPr/>
            </a:pPr>
            <a:r>
              <a:rPr lang="en-US" sz="2000">
                <a:solidFill>
                  <a:schemeClr val="bg1"/>
                </a:solidFill>
              </a:rPr>
              <a:t>Web shear buckling is therefore not the final limit state.</a:t>
            </a:r>
          </a:p>
          <a:p>
            <a:pPr eaLnBrk="0" hangingPunct="0">
              <a:defRPr/>
            </a:pPr>
            <a:r>
              <a:rPr lang="en-US" sz="2000">
                <a:solidFill>
                  <a:schemeClr val="bg1"/>
                </a:solidFill>
              </a:rPr>
              <a:t>The strength of a truss mechanism controls shear strength called “Tension Field Action.”</a:t>
            </a:r>
          </a:p>
        </p:txBody>
      </p:sp>
      <p:cxnSp>
        <p:nvCxnSpPr>
          <p:cNvPr id="51210" name="Straight Connector 121"/>
          <p:cNvCxnSpPr>
            <a:cxnSpLocks noChangeShapeType="1"/>
          </p:cNvCxnSpPr>
          <p:nvPr/>
        </p:nvCxnSpPr>
        <p:spPr bwMode="auto">
          <a:xfrm>
            <a:off x="3476625" y="3829050"/>
            <a:ext cx="0" cy="0"/>
          </a:xfrm>
          <a:prstGeom prst="line">
            <a:avLst/>
          </a:prstGeom>
          <a:noFill/>
          <a:ln w="9525" algn="ctr">
            <a:solidFill>
              <a:srgbClr val="E63F04"/>
            </a:solidFill>
            <a:round/>
            <a:headEnd/>
            <a:tailEnd/>
          </a:ln>
          <a:extLst>
            <a:ext uri="{909E8E84-426E-40DD-AFC4-6F175D3DCCD1}">
              <a14:hiddenFill xmlns:a14="http://schemas.microsoft.com/office/drawing/2010/main">
                <a:noFill/>
              </a14:hiddenFill>
            </a:ext>
          </a:extLst>
        </p:spPr>
      </p:cxnSp>
      <p:sp>
        <p:nvSpPr>
          <p:cNvPr id="70" name="Slide Number Placeholder 69"/>
          <p:cNvSpPr txBox="1">
            <a:spLocks noGrp="1"/>
          </p:cNvSpPr>
          <p:nvPr/>
        </p:nvSpPr>
        <p:spPr>
          <a:xfrm>
            <a:off x="10938934" y="63404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51214" name="Line 14"/>
          <p:cNvSpPr>
            <a:spLocks noChangeShapeType="1"/>
          </p:cNvSpPr>
          <p:nvPr/>
        </p:nvSpPr>
        <p:spPr bwMode="auto">
          <a:xfrm>
            <a:off x="2724151" y="1638300"/>
            <a:ext cx="36814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5" name="Line 15"/>
          <p:cNvSpPr>
            <a:spLocks noChangeShapeType="1"/>
          </p:cNvSpPr>
          <p:nvPr/>
        </p:nvSpPr>
        <p:spPr bwMode="auto">
          <a:xfrm>
            <a:off x="2714625" y="1757363"/>
            <a:ext cx="367188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6" name="Line 16"/>
          <p:cNvSpPr>
            <a:spLocks noChangeShapeType="1"/>
          </p:cNvSpPr>
          <p:nvPr/>
        </p:nvSpPr>
        <p:spPr bwMode="auto">
          <a:xfrm>
            <a:off x="2733676" y="3328988"/>
            <a:ext cx="36861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7" name="Line 17"/>
          <p:cNvSpPr>
            <a:spLocks noChangeShapeType="1"/>
          </p:cNvSpPr>
          <p:nvPr/>
        </p:nvSpPr>
        <p:spPr bwMode="auto">
          <a:xfrm>
            <a:off x="2728913" y="3433763"/>
            <a:ext cx="3676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1218" name="Group 93"/>
          <p:cNvGrpSpPr>
            <a:grpSpLocks/>
          </p:cNvGrpSpPr>
          <p:nvPr/>
        </p:nvGrpSpPr>
        <p:grpSpPr bwMode="auto">
          <a:xfrm>
            <a:off x="5340351" y="2055814"/>
            <a:ext cx="582613" cy="1025525"/>
            <a:chOff x="3845647" y="669816"/>
            <a:chExt cx="914400" cy="657358"/>
          </a:xfrm>
        </p:grpSpPr>
        <p:sp>
          <p:nvSpPr>
            <p:cNvPr id="51253"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4"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5"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6"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1219" name="Group 98"/>
          <p:cNvGrpSpPr>
            <a:grpSpLocks/>
          </p:cNvGrpSpPr>
          <p:nvPr/>
        </p:nvGrpSpPr>
        <p:grpSpPr bwMode="auto">
          <a:xfrm>
            <a:off x="4560888" y="2038351"/>
            <a:ext cx="582612" cy="1025525"/>
            <a:chOff x="3845647" y="669816"/>
            <a:chExt cx="914400" cy="657358"/>
          </a:xfrm>
        </p:grpSpPr>
        <p:sp>
          <p:nvSpPr>
            <p:cNvPr id="51249"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0"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1"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52"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1220" name="Group 93"/>
          <p:cNvGrpSpPr>
            <a:grpSpLocks/>
          </p:cNvGrpSpPr>
          <p:nvPr/>
        </p:nvGrpSpPr>
        <p:grpSpPr bwMode="auto">
          <a:xfrm>
            <a:off x="3783013" y="2046289"/>
            <a:ext cx="582612" cy="1025525"/>
            <a:chOff x="3845647" y="669816"/>
            <a:chExt cx="914400" cy="657358"/>
          </a:xfrm>
        </p:grpSpPr>
        <p:sp>
          <p:nvSpPr>
            <p:cNvPr id="51245"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6"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7"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8"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1221" name="Group 98"/>
          <p:cNvGrpSpPr>
            <a:grpSpLocks/>
          </p:cNvGrpSpPr>
          <p:nvPr/>
        </p:nvGrpSpPr>
        <p:grpSpPr bwMode="auto">
          <a:xfrm>
            <a:off x="2994026" y="2038351"/>
            <a:ext cx="582613" cy="1025525"/>
            <a:chOff x="3845647" y="669816"/>
            <a:chExt cx="914400" cy="657358"/>
          </a:xfrm>
        </p:grpSpPr>
        <p:sp>
          <p:nvSpPr>
            <p:cNvPr id="51241"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2"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3"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4"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4" name="Rectangle 83"/>
          <p:cNvSpPr/>
          <p:nvPr/>
        </p:nvSpPr>
        <p:spPr>
          <a:xfrm>
            <a:off x="2822575" y="1773239"/>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36258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4414839" y="1774826"/>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59880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5192714" y="1773239"/>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1227" name="Group 69"/>
          <p:cNvGrpSpPr>
            <a:grpSpLocks/>
          </p:cNvGrpSpPr>
          <p:nvPr/>
        </p:nvGrpSpPr>
        <p:grpSpPr bwMode="auto">
          <a:xfrm>
            <a:off x="2897188" y="2540001"/>
            <a:ext cx="3422650" cy="747713"/>
            <a:chOff x="2230585" y="1759528"/>
            <a:chExt cx="3422070" cy="748148"/>
          </a:xfrm>
        </p:grpSpPr>
        <p:cxnSp>
          <p:nvCxnSpPr>
            <p:cNvPr id="52" name="Straight Arrow Connector 51"/>
            <p:cNvCxnSpPr/>
            <p:nvPr/>
          </p:nvCxnSpPr>
          <p:spPr>
            <a:xfrm rot="5400000" flipH="1" flipV="1">
              <a:off x="2043021"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flipH="1" flipV="1">
              <a:off x="2833462" y="1947092"/>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H="1" flipV="1">
              <a:off x="3637395" y="1960594"/>
              <a:ext cx="719555"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flipH="1" flipV="1">
              <a:off x="4370695" y="1973303"/>
              <a:ext cx="721144" cy="34760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flipH="1" flipV="1">
              <a:off x="5119075"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1228" name="Group 77"/>
          <p:cNvGrpSpPr>
            <a:grpSpLocks/>
          </p:cNvGrpSpPr>
          <p:nvPr/>
        </p:nvGrpSpPr>
        <p:grpSpPr bwMode="auto">
          <a:xfrm>
            <a:off x="3368676" y="1738313"/>
            <a:ext cx="2632075" cy="747712"/>
            <a:chOff x="2701640" y="955964"/>
            <a:chExt cx="2632361" cy="748148"/>
          </a:xfrm>
        </p:grpSpPr>
        <p:cxnSp>
          <p:nvCxnSpPr>
            <p:cNvPr id="73" name="Straight Arrow Connector 72"/>
            <p:cNvCxnSpPr/>
            <p:nvPr/>
          </p:nvCxnSpPr>
          <p:spPr>
            <a:xfrm rot="5400000">
              <a:off x="4800372" y="1170483"/>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5400000">
              <a:off x="3997804" y="1156981"/>
              <a:ext cx="719557"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3261918"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2514124"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72" name="Straight Arrow Connector 71"/>
          <p:cNvCxnSpPr/>
          <p:nvPr/>
        </p:nvCxnSpPr>
        <p:spPr>
          <a:xfrm rot="5400000">
            <a:off x="7799389" y="1693864"/>
            <a:ext cx="720725" cy="346075"/>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flipH="1" flipV="1">
            <a:off x="7411245" y="2467770"/>
            <a:ext cx="720725" cy="34766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sp>
        <p:nvSpPr>
          <p:cNvPr id="51231" name="TextBox 127"/>
          <p:cNvSpPr txBox="1">
            <a:spLocks noChangeArrowheads="1"/>
          </p:cNvSpPr>
          <p:nvPr/>
        </p:nvSpPr>
        <p:spPr bwMode="auto">
          <a:xfrm>
            <a:off x="7100888" y="3125789"/>
            <a:ext cx="162401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Tension can still be carried by the Web. </a:t>
            </a:r>
          </a:p>
        </p:txBody>
      </p:sp>
      <p:sp>
        <p:nvSpPr>
          <p:cNvPr id="3" name="Footer Placeholder 2">
            <a:extLst>
              <a:ext uri="{FF2B5EF4-FFF2-40B4-BE49-F238E27FC236}">
                <a16:creationId xmlns:a16="http://schemas.microsoft.com/office/drawing/2014/main" id="{DD3DAF30-A791-2383-88BA-5071C938C0F8}"/>
              </a:ext>
            </a:extLst>
          </p:cNvPr>
          <p:cNvSpPr>
            <a:spLocks noGrp="1"/>
          </p:cNvSpPr>
          <p:nvPr>
            <p:ph type="ftr" sz="quarter" idx="10"/>
          </p:nvPr>
        </p:nvSpPr>
        <p:spPr/>
        <p:txBody>
          <a:bodyPr/>
          <a:lstStyle/>
          <a:p>
            <a:pPr>
              <a:defRPr/>
            </a:pPr>
            <a:r>
              <a:rPr lang="en-US"/>
              <a:t>Beam Theory</a:t>
            </a:r>
            <a:endParaRPr lang="en-US" dirty="0"/>
          </a:p>
        </p:txBody>
      </p:sp>
      <p:sp>
        <p:nvSpPr>
          <p:cNvPr id="4" name="Slide Number Placeholder 3">
            <a:extLst>
              <a:ext uri="{FF2B5EF4-FFF2-40B4-BE49-F238E27FC236}">
                <a16:creationId xmlns:a16="http://schemas.microsoft.com/office/drawing/2014/main" id="{4466C791-EAB6-599B-2962-91D18761C3EE}"/>
              </a:ext>
            </a:extLst>
          </p:cNvPr>
          <p:cNvSpPr>
            <a:spLocks noGrp="1"/>
          </p:cNvSpPr>
          <p:nvPr>
            <p:ph type="sldNum" sz="quarter" idx="11"/>
          </p:nvPr>
        </p:nvSpPr>
        <p:spPr/>
        <p:txBody>
          <a:bodyPr/>
          <a:lstStyle/>
          <a:p>
            <a:fld id="{31AE6B6B-2CDA-4FF8-9B78-BC59D7E9A502}" type="slidenum">
              <a:rPr lang="en-US" altLang="en-US" smtClean="0"/>
              <a:pPr/>
              <a:t>48</a:t>
            </a:fld>
            <a:endParaRPr lang="en-US"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524000" y="1076325"/>
            <a:ext cx="9144000" cy="3054350"/>
          </a:xfrm>
          <a:prstGeom prst="rect">
            <a:avLst/>
          </a:prstGeom>
          <a:solidFill>
            <a:schemeClr val="tx1"/>
          </a:solidFill>
          <a:ln w="38100" cap="flat">
            <a:solidFill>
              <a:schemeClr val="bg1"/>
            </a:solidFill>
            <a:bevel/>
          </a:ln>
        </p:spPr>
        <p:txBody>
          <a:bodyPr anchor="ctr" anchorCtr="1"/>
          <a:lstStyle/>
          <a:p>
            <a:pPr eaLnBrk="0" hangingPunct="0">
              <a:defRPr/>
            </a:pPr>
            <a:endParaRPr lang="en-US" sz="1400" dirty="0">
              <a:solidFill>
                <a:schemeClr val="bg1"/>
              </a:solidFill>
              <a:cs typeface="+mn-cs"/>
            </a:endParaRPr>
          </a:p>
        </p:txBody>
      </p:sp>
      <p:sp>
        <p:nvSpPr>
          <p:cNvPr id="52227" name="Line 54"/>
          <p:cNvSpPr>
            <a:spLocks noChangeShapeType="1"/>
          </p:cNvSpPr>
          <p:nvPr/>
        </p:nvSpPr>
        <p:spPr bwMode="auto">
          <a:xfrm flipH="1">
            <a:off x="2524125" y="1900239"/>
            <a:ext cx="6350" cy="1343025"/>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2228" name="Line 55"/>
          <p:cNvSpPr>
            <a:spLocks noChangeShapeType="1"/>
          </p:cNvSpPr>
          <p:nvPr/>
        </p:nvSpPr>
        <p:spPr bwMode="auto">
          <a:xfrm flipH="1" flipV="1">
            <a:off x="6632575" y="1830388"/>
            <a:ext cx="20638" cy="1350962"/>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2229" name="Text Box 56"/>
          <p:cNvSpPr txBox="1">
            <a:spLocks noChangeArrowheads="1"/>
          </p:cNvSpPr>
          <p:nvPr/>
        </p:nvSpPr>
        <p:spPr bwMode="auto">
          <a:xfrm>
            <a:off x="2011363" y="22463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2230" name="Text Box 57"/>
          <p:cNvSpPr txBox="1">
            <a:spLocks noChangeArrowheads="1"/>
          </p:cNvSpPr>
          <p:nvPr/>
        </p:nvSpPr>
        <p:spPr bwMode="auto">
          <a:xfrm>
            <a:off x="6667500" y="23082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2231" name="Freeform 58"/>
          <p:cNvSpPr>
            <a:spLocks/>
          </p:cNvSpPr>
          <p:nvPr/>
        </p:nvSpPr>
        <p:spPr bwMode="auto">
          <a:xfrm>
            <a:off x="2670176" y="1636714"/>
            <a:ext cx="123825" cy="1798637"/>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32" name="Freeform 59"/>
          <p:cNvSpPr>
            <a:spLocks/>
          </p:cNvSpPr>
          <p:nvPr/>
        </p:nvSpPr>
        <p:spPr bwMode="auto">
          <a:xfrm>
            <a:off x="6327775" y="1630363"/>
            <a:ext cx="152400" cy="18097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TextBox 85"/>
          <p:cNvSpPr txBox="1"/>
          <p:nvPr/>
        </p:nvSpPr>
        <p:spPr>
          <a:xfrm>
            <a:off x="1736726" y="4201981"/>
            <a:ext cx="8759825" cy="16541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a:solidFill>
                  <a:schemeClr val="bg1"/>
                </a:solidFill>
              </a:rPr>
              <a:t>When the web is slender, it is more susceptible to web shear buckling. However, there is additional shear strength beyond when the web buckles. </a:t>
            </a:r>
          </a:p>
          <a:p>
            <a:pPr eaLnBrk="0" hangingPunct="0">
              <a:defRPr/>
            </a:pPr>
            <a:r>
              <a:rPr lang="en-US" sz="2000">
                <a:solidFill>
                  <a:schemeClr val="bg1"/>
                </a:solidFill>
              </a:rPr>
              <a:t>Web shear buckling is therefore not the final limit state.</a:t>
            </a:r>
          </a:p>
          <a:p>
            <a:pPr eaLnBrk="0" hangingPunct="0">
              <a:defRPr/>
            </a:pPr>
            <a:r>
              <a:rPr lang="en-US" sz="2000">
                <a:solidFill>
                  <a:schemeClr val="bg1"/>
                </a:solidFill>
              </a:rPr>
              <a:t>The strength of a truss mechanism controls shear strength called “Tension Field Action.”</a:t>
            </a:r>
          </a:p>
        </p:txBody>
      </p:sp>
      <p:cxnSp>
        <p:nvCxnSpPr>
          <p:cNvPr id="52234" name="Straight Connector 121"/>
          <p:cNvCxnSpPr>
            <a:cxnSpLocks noChangeShapeType="1"/>
          </p:cNvCxnSpPr>
          <p:nvPr/>
        </p:nvCxnSpPr>
        <p:spPr bwMode="auto">
          <a:xfrm>
            <a:off x="3476625" y="3829050"/>
            <a:ext cx="0" cy="0"/>
          </a:xfrm>
          <a:prstGeom prst="line">
            <a:avLst/>
          </a:prstGeom>
          <a:noFill/>
          <a:ln w="9525" algn="ctr">
            <a:solidFill>
              <a:srgbClr val="E63F04"/>
            </a:solidFill>
            <a:round/>
            <a:headEnd/>
            <a:tailEnd/>
          </a:ln>
          <a:extLst>
            <a:ext uri="{909E8E84-426E-40DD-AFC4-6F175D3DCCD1}">
              <a14:hiddenFill xmlns:a14="http://schemas.microsoft.com/office/drawing/2010/main">
                <a:noFill/>
              </a14:hiddenFill>
            </a:ext>
          </a:extLst>
        </p:spPr>
      </p:cxnSp>
      <p:sp>
        <p:nvSpPr>
          <p:cNvPr id="70" name="Slide Number Placeholder 69"/>
          <p:cNvSpPr txBox="1">
            <a:spLocks noGrp="1"/>
          </p:cNvSpPr>
          <p:nvPr/>
        </p:nvSpPr>
        <p:spPr>
          <a:xfrm>
            <a:off x="10837333" y="6373285"/>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fld id="{7FCDD685-69EC-43A2-AC31-E7B98FBB9CA9}" type="slidenum">
              <a:rPr lang="en-US" altLang="en-US" sz="1200">
                <a:solidFill>
                  <a:srgbClr val="BCBCBC"/>
                </a:solidFill>
              </a:rPr>
              <a:pPr algn="r" eaLnBrk="1" hangingPunct="1"/>
              <a:t>49</a:t>
            </a:fld>
            <a:endParaRPr lang="en-US" altLang="en-US" sz="1200" dirty="0">
              <a:solidFill>
                <a:srgbClr val="BCBCBC"/>
              </a:solidFill>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52238" name="Line 14"/>
          <p:cNvSpPr>
            <a:spLocks noChangeShapeType="1"/>
          </p:cNvSpPr>
          <p:nvPr/>
        </p:nvSpPr>
        <p:spPr bwMode="auto">
          <a:xfrm>
            <a:off x="2724151" y="1638300"/>
            <a:ext cx="36814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 name="Line 15"/>
          <p:cNvSpPr>
            <a:spLocks noChangeShapeType="1"/>
          </p:cNvSpPr>
          <p:nvPr/>
        </p:nvSpPr>
        <p:spPr bwMode="auto">
          <a:xfrm>
            <a:off x="2714625" y="1757363"/>
            <a:ext cx="367188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 name="Line 16"/>
          <p:cNvSpPr>
            <a:spLocks noChangeShapeType="1"/>
          </p:cNvSpPr>
          <p:nvPr/>
        </p:nvSpPr>
        <p:spPr bwMode="auto">
          <a:xfrm>
            <a:off x="2733676" y="3328988"/>
            <a:ext cx="36861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 name="Line 17"/>
          <p:cNvSpPr>
            <a:spLocks noChangeShapeType="1"/>
          </p:cNvSpPr>
          <p:nvPr/>
        </p:nvSpPr>
        <p:spPr bwMode="auto">
          <a:xfrm>
            <a:off x="2728913" y="3433763"/>
            <a:ext cx="3676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2242" name="Group 93"/>
          <p:cNvGrpSpPr>
            <a:grpSpLocks/>
          </p:cNvGrpSpPr>
          <p:nvPr/>
        </p:nvGrpSpPr>
        <p:grpSpPr bwMode="auto">
          <a:xfrm>
            <a:off x="5340351" y="2055814"/>
            <a:ext cx="582613" cy="1025525"/>
            <a:chOff x="3845647" y="669816"/>
            <a:chExt cx="914400" cy="657358"/>
          </a:xfrm>
        </p:grpSpPr>
        <p:sp>
          <p:nvSpPr>
            <p:cNvPr id="52284"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5"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6"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7"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2243" name="Group 98"/>
          <p:cNvGrpSpPr>
            <a:grpSpLocks/>
          </p:cNvGrpSpPr>
          <p:nvPr/>
        </p:nvGrpSpPr>
        <p:grpSpPr bwMode="auto">
          <a:xfrm>
            <a:off x="4560888" y="2038351"/>
            <a:ext cx="582612" cy="1025525"/>
            <a:chOff x="3845647" y="669816"/>
            <a:chExt cx="914400" cy="657358"/>
          </a:xfrm>
        </p:grpSpPr>
        <p:sp>
          <p:nvSpPr>
            <p:cNvPr id="52280"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1"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2"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83"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2244" name="Group 93"/>
          <p:cNvGrpSpPr>
            <a:grpSpLocks/>
          </p:cNvGrpSpPr>
          <p:nvPr/>
        </p:nvGrpSpPr>
        <p:grpSpPr bwMode="auto">
          <a:xfrm>
            <a:off x="3783013" y="2046289"/>
            <a:ext cx="582612" cy="1025525"/>
            <a:chOff x="3845647" y="669816"/>
            <a:chExt cx="914400" cy="657358"/>
          </a:xfrm>
        </p:grpSpPr>
        <p:sp>
          <p:nvSpPr>
            <p:cNvPr id="52276"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7"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8"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9"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2245" name="Group 98"/>
          <p:cNvGrpSpPr>
            <a:grpSpLocks/>
          </p:cNvGrpSpPr>
          <p:nvPr/>
        </p:nvGrpSpPr>
        <p:grpSpPr bwMode="auto">
          <a:xfrm>
            <a:off x="2994026" y="2038351"/>
            <a:ext cx="582613" cy="1025525"/>
            <a:chOff x="3845647" y="669816"/>
            <a:chExt cx="914400" cy="657358"/>
          </a:xfrm>
        </p:grpSpPr>
        <p:sp>
          <p:nvSpPr>
            <p:cNvPr id="52272"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3"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4"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75"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4" name="Rectangle 83"/>
          <p:cNvSpPr/>
          <p:nvPr/>
        </p:nvSpPr>
        <p:spPr>
          <a:xfrm>
            <a:off x="2822575" y="1773239"/>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36258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4414839" y="1774826"/>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59880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5192714" y="1773239"/>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2251" name="Group 69"/>
          <p:cNvGrpSpPr>
            <a:grpSpLocks/>
          </p:cNvGrpSpPr>
          <p:nvPr/>
        </p:nvGrpSpPr>
        <p:grpSpPr bwMode="auto">
          <a:xfrm>
            <a:off x="2897188" y="2540001"/>
            <a:ext cx="3422650" cy="747713"/>
            <a:chOff x="2230585" y="1759528"/>
            <a:chExt cx="3422070" cy="748148"/>
          </a:xfrm>
        </p:grpSpPr>
        <p:cxnSp>
          <p:nvCxnSpPr>
            <p:cNvPr id="52" name="Straight Arrow Connector 51"/>
            <p:cNvCxnSpPr/>
            <p:nvPr/>
          </p:nvCxnSpPr>
          <p:spPr>
            <a:xfrm rot="5400000" flipH="1" flipV="1">
              <a:off x="2043021"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flipH="1" flipV="1">
              <a:off x="2833462" y="1947092"/>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H="1" flipV="1">
              <a:off x="3637395" y="1960594"/>
              <a:ext cx="719555"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flipH="1" flipV="1">
              <a:off x="4370695" y="1973303"/>
              <a:ext cx="721144" cy="34760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flipH="1" flipV="1">
              <a:off x="5119075"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2252" name="Group 77"/>
          <p:cNvGrpSpPr>
            <a:grpSpLocks/>
          </p:cNvGrpSpPr>
          <p:nvPr/>
        </p:nvGrpSpPr>
        <p:grpSpPr bwMode="auto">
          <a:xfrm>
            <a:off x="3368676" y="1738313"/>
            <a:ext cx="2632075" cy="747712"/>
            <a:chOff x="2701640" y="955964"/>
            <a:chExt cx="2632361" cy="748148"/>
          </a:xfrm>
        </p:grpSpPr>
        <p:cxnSp>
          <p:nvCxnSpPr>
            <p:cNvPr id="73" name="Straight Arrow Connector 72"/>
            <p:cNvCxnSpPr/>
            <p:nvPr/>
          </p:nvCxnSpPr>
          <p:spPr>
            <a:xfrm rot="5400000">
              <a:off x="4800372" y="1170483"/>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5400000">
              <a:off x="3997804" y="1156981"/>
              <a:ext cx="719557"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3261918"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2514124"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79" name="Straight Arrow Connector 78"/>
          <p:cNvCxnSpPr/>
          <p:nvPr/>
        </p:nvCxnSpPr>
        <p:spPr>
          <a:xfrm rot="16200000" flipH="1">
            <a:off x="2056606" y="2528094"/>
            <a:ext cx="1633538"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16200000" flipH="1">
            <a:off x="2859882" y="2513807"/>
            <a:ext cx="1633537"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16200000" flipH="1">
            <a:off x="3644901" y="2541588"/>
            <a:ext cx="1635125"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16200000" flipH="1">
            <a:off x="4422776" y="2541588"/>
            <a:ext cx="1635125"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16200000" flipH="1">
            <a:off x="5222081" y="2528094"/>
            <a:ext cx="1633538"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16200000" flipH="1">
            <a:off x="8705057" y="2282032"/>
            <a:ext cx="1633537"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sp>
        <p:nvSpPr>
          <p:cNvPr id="52259" name="TextBox 127"/>
          <p:cNvSpPr txBox="1">
            <a:spLocks noChangeArrowheads="1"/>
          </p:cNvSpPr>
          <p:nvPr/>
        </p:nvSpPr>
        <p:spPr bwMode="auto">
          <a:xfrm>
            <a:off x="8715376" y="3121025"/>
            <a:ext cx="19526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Compression can be carried by the stiffeners.</a:t>
            </a:r>
          </a:p>
        </p:txBody>
      </p:sp>
      <p:cxnSp>
        <p:nvCxnSpPr>
          <p:cNvPr id="72" name="Straight Arrow Connector 71"/>
          <p:cNvCxnSpPr/>
          <p:nvPr/>
        </p:nvCxnSpPr>
        <p:spPr>
          <a:xfrm rot="5400000">
            <a:off x="7799389" y="1693864"/>
            <a:ext cx="720725" cy="346075"/>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flipH="1" flipV="1">
            <a:off x="7411245" y="2467770"/>
            <a:ext cx="720725" cy="34766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sp>
        <p:nvSpPr>
          <p:cNvPr id="52262" name="TextBox 127"/>
          <p:cNvSpPr txBox="1">
            <a:spLocks noChangeArrowheads="1"/>
          </p:cNvSpPr>
          <p:nvPr/>
        </p:nvSpPr>
        <p:spPr bwMode="auto">
          <a:xfrm>
            <a:off x="7100888" y="3125789"/>
            <a:ext cx="162401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Tension can still be carried by the Web. </a:t>
            </a:r>
          </a:p>
        </p:txBody>
      </p:sp>
      <p:sp>
        <p:nvSpPr>
          <p:cNvPr id="3" name="Footer Placeholder 2">
            <a:extLst>
              <a:ext uri="{FF2B5EF4-FFF2-40B4-BE49-F238E27FC236}">
                <a16:creationId xmlns:a16="http://schemas.microsoft.com/office/drawing/2014/main" id="{5126D015-244E-45C8-634A-7C13DB7323D1}"/>
              </a:ext>
            </a:extLst>
          </p:cNvPr>
          <p:cNvSpPr>
            <a:spLocks noGrp="1"/>
          </p:cNvSpPr>
          <p:nvPr>
            <p:ph type="ftr" sz="quarter" idx="10"/>
          </p:nvPr>
        </p:nvSpPr>
        <p:spPr/>
        <p:txBody>
          <a:bodyPr/>
          <a:lstStyle/>
          <a:p>
            <a:pPr>
              <a:defRPr/>
            </a:pPr>
            <a:r>
              <a:rPr lang="en-US"/>
              <a:t>Beam Theory</a:t>
            </a:r>
            <a:endParaRPr lang="en-US" dirty="0"/>
          </a:p>
        </p:txBody>
      </p:sp>
      <p:sp>
        <p:nvSpPr>
          <p:cNvPr id="5" name="Slide Number Placeholder 69">
            <a:extLst>
              <a:ext uri="{FF2B5EF4-FFF2-40B4-BE49-F238E27FC236}">
                <a16:creationId xmlns:a16="http://schemas.microsoft.com/office/drawing/2014/main" id="{44A96D10-1FAF-4A5A-1941-ACA9D4C38E03}"/>
              </a:ext>
            </a:extLst>
          </p:cNvPr>
          <p:cNvSpPr txBox="1">
            <a:spLocks noGrp="1"/>
          </p:cNvSpPr>
          <p:nvPr/>
        </p:nvSpPr>
        <p:spPr>
          <a:xfrm>
            <a:off x="10845800" y="63404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524000" y="93133"/>
            <a:ext cx="9144000" cy="5688015"/>
          </a:xfrm>
          <a:prstGeom prst="rect">
            <a:avLst/>
          </a:prstGeom>
          <a:solidFill>
            <a:schemeClr val="tx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chemeClr val="bg1"/>
              </a:solidFill>
              <a:latin typeface="Symbol" pitchFamily="18" charset="2"/>
            </a:endParaRPr>
          </a:p>
        </p:txBody>
      </p:sp>
      <p:sp>
        <p:nvSpPr>
          <p:cNvPr id="7171" name="Text Box 17"/>
          <p:cNvSpPr txBox="1">
            <a:spLocks noChangeArrowheads="1"/>
          </p:cNvSpPr>
          <p:nvPr/>
        </p:nvSpPr>
        <p:spPr bwMode="auto">
          <a:xfrm>
            <a:off x="6073776" y="5148263"/>
            <a:ext cx="91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Strain</a:t>
            </a:r>
          </a:p>
        </p:txBody>
      </p:sp>
      <p:sp>
        <p:nvSpPr>
          <p:cNvPr id="7172" name="Text Box 21"/>
          <p:cNvSpPr txBox="1">
            <a:spLocks noChangeArrowheads="1"/>
          </p:cNvSpPr>
          <p:nvPr/>
        </p:nvSpPr>
        <p:spPr bwMode="auto">
          <a:xfrm>
            <a:off x="6308725" y="5280026"/>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p:txBody>
      </p:sp>
      <p:sp>
        <p:nvSpPr>
          <p:cNvPr id="3094" name="Text Box 22"/>
          <p:cNvSpPr txBox="1">
            <a:spLocks noChangeArrowheads="1"/>
          </p:cNvSpPr>
          <p:nvPr/>
        </p:nvSpPr>
        <p:spPr bwMode="auto">
          <a:xfrm>
            <a:off x="1731818" y="1461654"/>
            <a:ext cx="553998" cy="2348345"/>
          </a:xfrm>
          <a:prstGeom prst="rect">
            <a:avLst/>
          </a:prstGeom>
          <a:noFill/>
          <a:ln w="50800">
            <a:noFill/>
            <a:miter lim="800000"/>
            <a:headEnd/>
            <a:tailEnd/>
          </a:ln>
          <a:effectLst/>
        </p:spPr>
        <p:txBody>
          <a:bodyPr vert="vert270">
            <a:spAutoFit/>
          </a:bodyPr>
          <a:lstStyle/>
          <a:p>
            <a:pPr eaLnBrk="0" hangingPunct="0">
              <a:defRPr/>
            </a:pPr>
            <a:r>
              <a:rPr lang="en-US" dirty="0">
                <a:solidFill>
                  <a:schemeClr val="bg1"/>
                </a:solidFill>
                <a:cs typeface="+mn-cs"/>
              </a:rPr>
              <a:t>Stress</a:t>
            </a:r>
          </a:p>
        </p:txBody>
      </p:sp>
      <p:sp>
        <p:nvSpPr>
          <p:cNvPr id="7174" name="Text Box 23"/>
          <p:cNvSpPr txBox="1">
            <a:spLocks noChangeArrowheads="1"/>
          </p:cNvSpPr>
          <p:nvPr/>
        </p:nvSpPr>
        <p:spPr bwMode="auto">
          <a:xfrm>
            <a:off x="1857375" y="777875"/>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u</a:t>
            </a:r>
          </a:p>
        </p:txBody>
      </p:sp>
      <p:sp>
        <p:nvSpPr>
          <p:cNvPr id="7175" name="Text Box 24"/>
          <p:cNvSpPr txBox="1">
            <a:spLocks noChangeArrowheads="1"/>
          </p:cNvSpPr>
          <p:nvPr/>
        </p:nvSpPr>
        <p:spPr bwMode="auto">
          <a:xfrm>
            <a:off x="1838325" y="180498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y</a:t>
            </a:r>
          </a:p>
        </p:txBody>
      </p:sp>
      <p:sp>
        <p:nvSpPr>
          <p:cNvPr id="7176" name="Text Box 27"/>
          <p:cNvSpPr txBox="1">
            <a:spLocks noChangeArrowheads="1"/>
          </p:cNvSpPr>
          <p:nvPr/>
        </p:nvSpPr>
        <p:spPr bwMode="auto">
          <a:xfrm>
            <a:off x="2628900" y="369093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endParaRPr lang="en-US" altLang="en-US" i="1" baseline="-25000">
              <a:solidFill>
                <a:schemeClr val="bg1"/>
              </a:solidFill>
            </a:endParaRPr>
          </a:p>
        </p:txBody>
      </p:sp>
      <p:sp>
        <p:nvSpPr>
          <p:cNvPr id="7177" name="Text Box 31"/>
          <p:cNvSpPr txBox="1">
            <a:spLocks noChangeArrowheads="1"/>
          </p:cNvSpPr>
          <p:nvPr/>
        </p:nvSpPr>
        <p:spPr bwMode="auto">
          <a:xfrm>
            <a:off x="2276476" y="4833939"/>
            <a:ext cx="1800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rPr>
              <a:t>y</a:t>
            </a:r>
          </a:p>
          <a:p>
            <a:r>
              <a:rPr lang="en-US" altLang="en-US">
                <a:solidFill>
                  <a:schemeClr val="bg1"/>
                </a:solidFill>
              </a:rPr>
              <a:t>.001 to .002</a:t>
            </a:r>
            <a:endParaRPr lang="en-US" altLang="en-US" baseline="-25000">
              <a:solidFill>
                <a:schemeClr val="bg1"/>
              </a:solidFill>
            </a:endParaRPr>
          </a:p>
        </p:txBody>
      </p:sp>
      <p:sp>
        <p:nvSpPr>
          <p:cNvPr id="7178" name="Text Box 33"/>
          <p:cNvSpPr txBox="1">
            <a:spLocks noChangeArrowheads="1"/>
          </p:cNvSpPr>
          <p:nvPr/>
        </p:nvSpPr>
        <p:spPr bwMode="auto">
          <a:xfrm>
            <a:off x="8181976" y="4852989"/>
            <a:ext cx="1209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u</a:t>
            </a:r>
          </a:p>
          <a:p>
            <a:r>
              <a:rPr lang="en-US" altLang="en-US">
                <a:solidFill>
                  <a:schemeClr val="bg1"/>
                </a:solidFill>
              </a:rPr>
              <a:t>.1 to .2</a:t>
            </a:r>
            <a:endParaRPr lang="en-US" altLang="en-US" baseline="-25000">
              <a:solidFill>
                <a:schemeClr val="bg1"/>
              </a:solidFill>
            </a:endParaRPr>
          </a:p>
        </p:txBody>
      </p:sp>
      <p:sp>
        <p:nvSpPr>
          <p:cNvPr id="7179" name="Text Box 34"/>
          <p:cNvSpPr txBox="1">
            <a:spLocks noChangeArrowheads="1"/>
          </p:cNvSpPr>
          <p:nvPr/>
        </p:nvSpPr>
        <p:spPr bwMode="auto">
          <a:xfrm>
            <a:off x="4038601" y="4814889"/>
            <a:ext cx="1514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Symbol" panose="05050102010706020507" pitchFamily="18" charset="2"/>
              </a:rPr>
              <a:t>e</a:t>
            </a:r>
            <a:r>
              <a:rPr lang="en-US" altLang="en-US" baseline="-25000">
                <a:solidFill>
                  <a:schemeClr val="bg1"/>
                </a:solidFill>
              </a:rPr>
              <a:t>sh</a:t>
            </a:r>
          </a:p>
          <a:p>
            <a:r>
              <a:rPr lang="en-US" altLang="en-US">
                <a:solidFill>
                  <a:schemeClr val="bg1"/>
                </a:solidFill>
              </a:rPr>
              <a:t>.01 to .03</a:t>
            </a:r>
            <a:endParaRPr lang="en-US" altLang="en-US" baseline="-25000">
              <a:solidFill>
                <a:schemeClr val="bg1"/>
              </a:solidFill>
            </a:endParaRPr>
          </a:p>
        </p:txBody>
      </p:sp>
      <p:sp>
        <p:nvSpPr>
          <p:cNvPr id="7180" name="Text Box 35"/>
          <p:cNvSpPr txBox="1">
            <a:spLocks noChangeArrowheads="1"/>
          </p:cNvSpPr>
          <p:nvPr/>
        </p:nvSpPr>
        <p:spPr bwMode="auto">
          <a:xfrm>
            <a:off x="9296400" y="4824414"/>
            <a:ext cx="1371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r</a:t>
            </a:r>
          </a:p>
          <a:p>
            <a:r>
              <a:rPr lang="en-US" altLang="en-US">
                <a:solidFill>
                  <a:schemeClr val="bg1"/>
                </a:solidFill>
              </a:rPr>
              <a:t>  .2 to .3</a:t>
            </a:r>
            <a:endParaRPr lang="en-US" altLang="en-US" baseline="-25000">
              <a:solidFill>
                <a:schemeClr val="bg1"/>
              </a:solidFill>
            </a:endParaRPr>
          </a:p>
        </p:txBody>
      </p:sp>
      <p:sp>
        <p:nvSpPr>
          <p:cNvPr id="35" name="TextBox 34"/>
          <p:cNvSpPr txBox="1"/>
          <p:nvPr/>
        </p:nvSpPr>
        <p:spPr>
          <a:xfrm>
            <a:off x="3913188" y="5879198"/>
            <a:ext cx="4011612"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a:solidFill>
                  <a:schemeClr val="bg1"/>
                </a:solidFill>
              </a:rPr>
              <a:t>Stress vs. Strain</a:t>
            </a:r>
          </a:p>
        </p:txBody>
      </p:sp>
      <p:sp>
        <p:nvSpPr>
          <p:cNvPr id="7184" name="Freeform 51"/>
          <p:cNvSpPr>
            <a:spLocks/>
          </p:cNvSpPr>
          <p:nvPr/>
        </p:nvSpPr>
        <p:spPr bwMode="auto">
          <a:xfrm>
            <a:off x="2400300" y="442913"/>
            <a:ext cx="7702550" cy="4337050"/>
          </a:xfrm>
          <a:custGeom>
            <a:avLst/>
            <a:gdLst>
              <a:gd name="T0" fmla="*/ 0 w 4852"/>
              <a:gd name="T1" fmla="*/ 0 h 2732"/>
              <a:gd name="T2" fmla="*/ 0 w 4852"/>
              <a:gd name="T3" fmla="*/ 2147483647 h 2732"/>
              <a:gd name="T4" fmla="*/ 2147483647 w 4852"/>
              <a:gd name="T5" fmla="*/ 2147483647 h 2732"/>
              <a:gd name="T6" fmla="*/ 0 60000 65536"/>
              <a:gd name="T7" fmla="*/ 0 60000 65536"/>
              <a:gd name="T8" fmla="*/ 0 60000 65536"/>
              <a:gd name="T9" fmla="*/ 0 w 4852"/>
              <a:gd name="T10" fmla="*/ 0 h 2732"/>
              <a:gd name="T11" fmla="*/ 4852 w 4852"/>
              <a:gd name="T12" fmla="*/ 2732 h 2732"/>
            </a:gdLst>
            <a:ahLst/>
            <a:cxnLst>
              <a:cxn ang="T6">
                <a:pos x="T0" y="T1"/>
              </a:cxn>
              <a:cxn ang="T7">
                <a:pos x="T2" y="T3"/>
              </a:cxn>
              <a:cxn ang="T8">
                <a:pos x="T4" y="T5"/>
              </a:cxn>
            </a:cxnLst>
            <a:rect l="T9" t="T10" r="T11" b="T12"/>
            <a:pathLst>
              <a:path w="4852" h="2732">
                <a:moveTo>
                  <a:pt x="0" y="0"/>
                </a:moveTo>
                <a:lnTo>
                  <a:pt x="0" y="2732"/>
                </a:lnTo>
                <a:lnTo>
                  <a:pt x="4852" y="273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5" name="Freeform 52"/>
          <p:cNvSpPr>
            <a:spLocks/>
          </p:cNvSpPr>
          <p:nvPr/>
        </p:nvSpPr>
        <p:spPr bwMode="auto">
          <a:xfrm>
            <a:off x="2409826" y="1941514"/>
            <a:ext cx="1876425" cy="2828925"/>
          </a:xfrm>
          <a:custGeom>
            <a:avLst/>
            <a:gdLst>
              <a:gd name="T0" fmla="*/ 0 w 1182"/>
              <a:gd name="T1" fmla="*/ 2147483647 h 1782"/>
              <a:gd name="T2" fmla="*/ 2147483647 w 1182"/>
              <a:gd name="T3" fmla="*/ 0 h 1782"/>
              <a:gd name="T4" fmla="*/ 2147483647 w 1182"/>
              <a:gd name="T5" fmla="*/ 2147483647 h 1782"/>
              <a:gd name="T6" fmla="*/ 2147483647 w 1182"/>
              <a:gd name="T7" fmla="*/ 2147483647 h 1782"/>
              <a:gd name="T8" fmla="*/ 0 60000 65536"/>
              <a:gd name="T9" fmla="*/ 0 60000 65536"/>
              <a:gd name="T10" fmla="*/ 0 60000 65536"/>
              <a:gd name="T11" fmla="*/ 0 60000 65536"/>
              <a:gd name="T12" fmla="*/ 0 w 1182"/>
              <a:gd name="T13" fmla="*/ 0 h 1782"/>
              <a:gd name="T14" fmla="*/ 1182 w 1182"/>
              <a:gd name="T15" fmla="*/ 1782 h 1782"/>
            </a:gdLst>
            <a:ahLst/>
            <a:cxnLst>
              <a:cxn ang="T8">
                <a:pos x="T0" y="T1"/>
              </a:cxn>
              <a:cxn ang="T9">
                <a:pos x="T2" y="T3"/>
              </a:cxn>
              <a:cxn ang="T10">
                <a:pos x="T4" y="T5"/>
              </a:cxn>
              <a:cxn ang="T11">
                <a:pos x="T6" y="T7"/>
              </a:cxn>
            </a:cxnLst>
            <a:rect l="T12" t="T13" r="T14" b="T15"/>
            <a:pathLst>
              <a:path w="1182" h="1782">
                <a:moveTo>
                  <a:pt x="0" y="1782"/>
                </a:moveTo>
                <a:lnTo>
                  <a:pt x="351" y="0"/>
                </a:lnTo>
                <a:lnTo>
                  <a:pt x="404" y="66"/>
                </a:lnTo>
                <a:lnTo>
                  <a:pt x="1182" y="66"/>
                </a:lnTo>
              </a:path>
            </a:pathLst>
          </a:custGeom>
          <a:noFill/>
          <a:ln w="635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86" name="Line 56"/>
          <p:cNvSpPr>
            <a:spLocks noChangeShapeType="1"/>
          </p:cNvSpPr>
          <p:nvPr/>
        </p:nvSpPr>
        <p:spPr bwMode="auto">
          <a:xfrm flipH="1">
            <a:off x="2297114" y="952500"/>
            <a:ext cx="5735637"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7" name="Line 57"/>
          <p:cNvSpPr>
            <a:spLocks noChangeShapeType="1"/>
          </p:cNvSpPr>
          <p:nvPr/>
        </p:nvSpPr>
        <p:spPr bwMode="auto">
          <a:xfrm flipH="1">
            <a:off x="2287588" y="2055813"/>
            <a:ext cx="50006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8" name="Line 58"/>
          <p:cNvSpPr>
            <a:spLocks noChangeShapeType="1"/>
          </p:cNvSpPr>
          <p:nvPr/>
        </p:nvSpPr>
        <p:spPr bwMode="auto">
          <a:xfrm>
            <a:off x="2962275" y="2286001"/>
            <a:ext cx="0" cy="2638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89" name="Line 60"/>
          <p:cNvSpPr>
            <a:spLocks noChangeShapeType="1"/>
          </p:cNvSpPr>
          <p:nvPr/>
        </p:nvSpPr>
        <p:spPr bwMode="auto">
          <a:xfrm>
            <a:off x="8772525" y="1162051"/>
            <a:ext cx="0" cy="3781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0" name="Line 61"/>
          <p:cNvSpPr>
            <a:spLocks noChangeShapeType="1"/>
          </p:cNvSpPr>
          <p:nvPr/>
        </p:nvSpPr>
        <p:spPr bwMode="auto">
          <a:xfrm>
            <a:off x="9886950" y="1400175"/>
            <a:ext cx="0" cy="35433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1" name="Line 64"/>
          <p:cNvSpPr>
            <a:spLocks noChangeShapeType="1"/>
          </p:cNvSpPr>
          <p:nvPr/>
        </p:nvSpPr>
        <p:spPr bwMode="auto">
          <a:xfrm>
            <a:off x="4305300" y="2238375"/>
            <a:ext cx="0" cy="26670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92" name="Freeform 65"/>
          <p:cNvSpPr>
            <a:spLocks/>
          </p:cNvSpPr>
          <p:nvPr/>
        </p:nvSpPr>
        <p:spPr bwMode="auto">
          <a:xfrm>
            <a:off x="2505075" y="3419476"/>
            <a:ext cx="190500" cy="942975"/>
          </a:xfrm>
          <a:custGeom>
            <a:avLst/>
            <a:gdLst>
              <a:gd name="T0" fmla="*/ 2147483647 w 120"/>
              <a:gd name="T1" fmla="*/ 0 h 594"/>
              <a:gd name="T2" fmla="*/ 2147483647 w 120"/>
              <a:gd name="T3" fmla="*/ 2147483647 h 594"/>
              <a:gd name="T4" fmla="*/ 0 w 120"/>
              <a:gd name="T5" fmla="*/ 2147483647 h 594"/>
              <a:gd name="T6" fmla="*/ 0 60000 65536"/>
              <a:gd name="T7" fmla="*/ 0 60000 65536"/>
              <a:gd name="T8" fmla="*/ 0 60000 65536"/>
              <a:gd name="T9" fmla="*/ 0 w 120"/>
              <a:gd name="T10" fmla="*/ 0 h 594"/>
              <a:gd name="T11" fmla="*/ 120 w 120"/>
              <a:gd name="T12" fmla="*/ 594 h 594"/>
            </a:gdLst>
            <a:ahLst/>
            <a:cxnLst>
              <a:cxn ang="T6">
                <a:pos x="T0" y="T1"/>
              </a:cxn>
              <a:cxn ang="T7">
                <a:pos x="T2" y="T3"/>
              </a:cxn>
              <a:cxn ang="T8">
                <a:pos x="T4" y="T5"/>
              </a:cxn>
            </a:cxnLst>
            <a:rect l="T9" t="T10" r="T11" b="T12"/>
            <a:pathLst>
              <a:path w="120" h="594">
                <a:moveTo>
                  <a:pt x="120" y="0"/>
                </a:moveTo>
                <a:lnTo>
                  <a:pt x="120" y="594"/>
                </a:lnTo>
                <a:lnTo>
                  <a:pt x="0" y="594"/>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93" name="Freeform 67"/>
          <p:cNvSpPr>
            <a:spLocks/>
          </p:cNvSpPr>
          <p:nvPr/>
        </p:nvSpPr>
        <p:spPr bwMode="auto">
          <a:xfrm>
            <a:off x="5000626" y="1724025"/>
            <a:ext cx="695325" cy="190500"/>
          </a:xfrm>
          <a:custGeom>
            <a:avLst/>
            <a:gdLst>
              <a:gd name="T0" fmla="*/ 0 w 438"/>
              <a:gd name="T1" fmla="*/ 2147483647 h 120"/>
              <a:gd name="T2" fmla="*/ 2147483647 w 438"/>
              <a:gd name="T3" fmla="*/ 2147483647 h 120"/>
              <a:gd name="T4" fmla="*/ 2147483647 w 438"/>
              <a:gd name="T5" fmla="*/ 0 h 120"/>
              <a:gd name="T6" fmla="*/ 0 60000 65536"/>
              <a:gd name="T7" fmla="*/ 0 60000 65536"/>
              <a:gd name="T8" fmla="*/ 0 60000 65536"/>
              <a:gd name="T9" fmla="*/ 0 w 438"/>
              <a:gd name="T10" fmla="*/ 0 h 120"/>
              <a:gd name="T11" fmla="*/ 438 w 438"/>
              <a:gd name="T12" fmla="*/ 120 h 120"/>
            </a:gdLst>
            <a:ahLst/>
            <a:cxnLst>
              <a:cxn ang="T6">
                <a:pos x="T0" y="T1"/>
              </a:cxn>
              <a:cxn ang="T7">
                <a:pos x="T2" y="T3"/>
              </a:cxn>
              <a:cxn ang="T8">
                <a:pos x="T4" y="T5"/>
              </a:cxn>
            </a:cxnLst>
            <a:rect l="T9" t="T10" r="T11" b="T12"/>
            <a:pathLst>
              <a:path w="438" h="120">
                <a:moveTo>
                  <a:pt x="0" y="120"/>
                </a:moveTo>
                <a:lnTo>
                  <a:pt x="438" y="120"/>
                </a:lnTo>
                <a:lnTo>
                  <a:pt x="438"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94" name="Text Box 27"/>
          <p:cNvSpPr txBox="1">
            <a:spLocks noChangeArrowheads="1"/>
          </p:cNvSpPr>
          <p:nvPr/>
        </p:nvSpPr>
        <p:spPr bwMode="auto">
          <a:xfrm>
            <a:off x="5734050" y="1585913"/>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r>
              <a:rPr lang="en-US" altLang="en-US" i="1" baseline="-25000">
                <a:solidFill>
                  <a:schemeClr val="bg1"/>
                </a:solidFill>
              </a:rPr>
              <a:t>sh</a:t>
            </a:r>
          </a:p>
        </p:txBody>
      </p:sp>
      <p:sp>
        <p:nvSpPr>
          <p:cNvPr id="7195" name="Freeform 71"/>
          <p:cNvSpPr>
            <a:spLocks/>
          </p:cNvSpPr>
          <p:nvPr/>
        </p:nvSpPr>
        <p:spPr bwMode="auto">
          <a:xfrm>
            <a:off x="4267201" y="949325"/>
            <a:ext cx="5667375" cy="1098550"/>
          </a:xfrm>
          <a:custGeom>
            <a:avLst/>
            <a:gdLst>
              <a:gd name="T0" fmla="*/ 0 w 3570"/>
              <a:gd name="T1" fmla="*/ 2147483647 h 692"/>
              <a:gd name="T2" fmla="*/ 2147483647 w 3570"/>
              <a:gd name="T3" fmla="*/ 2147483647 h 692"/>
              <a:gd name="T4" fmla="*/ 2147483647 w 3570"/>
              <a:gd name="T5" fmla="*/ 2147483647 h 692"/>
              <a:gd name="T6" fmla="*/ 2147483647 w 3570"/>
              <a:gd name="T7" fmla="*/ 2147483647 h 692"/>
              <a:gd name="T8" fmla="*/ 2147483647 w 3570"/>
              <a:gd name="T9" fmla="*/ 2147483647 h 692"/>
              <a:gd name="T10" fmla="*/ 2147483647 w 3570"/>
              <a:gd name="T11" fmla="*/ 2147483647 h 692"/>
              <a:gd name="T12" fmla="*/ 2147483647 w 3570"/>
              <a:gd name="T13" fmla="*/ 2147483647 h 692"/>
              <a:gd name="T14" fmla="*/ 2147483647 w 3570"/>
              <a:gd name="T15" fmla="*/ 2147483647 h 692"/>
              <a:gd name="T16" fmla="*/ 0 60000 65536"/>
              <a:gd name="T17" fmla="*/ 0 60000 65536"/>
              <a:gd name="T18" fmla="*/ 0 60000 65536"/>
              <a:gd name="T19" fmla="*/ 0 60000 65536"/>
              <a:gd name="T20" fmla="*/ 0 60000 65536"/>
              <a:gd name="T21" fmla="*/ 0 60000 65536"/>
              <a:gd name="T22" fmla="*/ 0 60000 65536"/>
              <a:gd name="T23" fmla="*/ 0 60000 65536"/>
              <a:gd name="T24" fmla="*/ 0 w 3570"/>
              <a:gd name="T25" fmla="*/ 0 h 692"/>
              <a:gd name="T26" fmla="*/ 3570 w 3570"/>
              <a:gd name="T27" fmla="*/ 692 h 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70" h="692">
                <a:moveTo>
                  <a:pt x="0" y="692"/>
                </a:moveTo>
                <a:cubicBezTo>
                  <a:pt x="348" y="617"/>
                  <a:pt x="696" y="542"/>
                  <a:pt x="936" y="476"/>
                </a:cubicBezTo>
                <a:cubicBezTo>
                  <a:pt x="1176" y="410"/>
                  <a:pt x="1286" y="350"/>
                  <a:pt x="1440" y="296"/>
                </a:cubicBezTo>
                <a:cubicBezTo>
                  <a:pt x="1594" y="242"/>
                  <a:pt x="1678" y="197"/>
                  <a:pt x="1860" y="152"/>
                </a:cubicBezTo>
                <a:cubicBezTo>
                  <a:pt x="2042" y="107"/>
                  <a:pt x="2338" y="51"/>
                  <a:pt x="2532" y="26"/>
                </a:cubicBezTo>
                <a:cubicBezTo>
                  <a:pt x="2726" y="1"/>
                  <a:pt x="2879" y="0"/>
                  <a:pt x="3024" y="2"/>
                </a:cubicBezTo>
                <a:cubicBezTo>
                  <a:pt x="3169" y="4"/>
                  <a:pt x="3311" y="3"/>
                  <a:pt x="3402" y="38"/>
                </a:cubicBezTo>
                <a:cubicBezTo>
                  <a:pt x="3493" y="73"/>
                  <a:pt x="3531" y="142"/>
                  <a:pt x="3570" y="212"/>
                </a:cubicBezTo>
              </a:path>
            </a:pathLst>
          </a:custGeom>
          <a:noFill/>
          <a:ln w="6350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 name="Footer Placeholder 1">
            <a:extLst>
              <a:ext uri="{FF2B5EF4-FFF2-40B4-BE49-F238E27FC236}">
                <a16:creationId xmlns:a16="http://schemas.microsoft.com/office/drawing/2014/main" id="{311F94AA-5D94-FB9C-1393-B0B7D8093F10}"/>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E6776897-F32D-7A62-45D9-F8571B1D8E75}"/>
              </a:ext>
            </a:extLst>
          </p:cNvPr>
          <p:cNvSpPr>
            <a:spLocks noGrp="1"/>
          </p:cNvSpPr>
          <p:nvPr>
            <p:ph type="sldNum" sz="quarter" idx="11"/>
          </p:nvPr>
        </p:nvSpPr>
        <p:spPr/>
        <p:txBody>
          <a:bodyPr/>
          <a:lstStyle/>
          <a:p>
            <a:fld id="{31AE6B6B-2CDA-4FF8-9B78-BC59D7E9A502}" type="slidenum">
              <a:rPr lang="en-US" altLang="en-US" smtClean="0"/>
              <a:pPr/>
              <a:t>5</a:t>
            </a:fld>
            <a:endParaRPr lang="en-US"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524000" y="1076325"/>
            <a:ext cx="9144000" cy="3054350"/>
          </a:xfrm>
          <a:prstGeom prst="rect">
            <a:avLst/>
          </a:prstGeom>
          <a:solidFill>
            <a:schemeClr val="tx1"/>
          </a:solidFill>
          <a:ln w="38100" cap="flat">
            <a:solidFill>
              <a:schemeClr val="bg1"/>
            </a:solidFill>
            <a:bevel/>
          </a:ln>
        </p:spPr>
        <p:txBody>
          <a:bodyPr anchor="ctr" anchorCtr="1"/>
          <a:lstStyle/>
          <a:p>
            <a:pPr eaLnBrk="0" hangingPunct="0">
              <a:defRPr/>
            </a:pPr>
            <a:endParaRPr lang="en-US" sz="1400" dirty="0">
              <a:solidFill>
                <a:schemeClr val="bg1"/>
              </a:solidFill>
              <a:cs typeface="+mn-cs"/>
            </a:endParaRPr>
          </a:p>
        </p:txBody>
      </p:sp>
      <p:sp>
        <p:nvSpPr>
          <p:cNvPr id="53251" name="Line 54"/>
          <p:cNvSpPr>
            <a:spLocks noChangeShapeType="1"/>
          </p:cNvSpPr>
          <p:nvPr/>
        </p:nvSpPr>
        <p:spPr bwMode="auto">
          <a:xfrm flipH="1">
            <a:off x="2524125" y="1900239"/>
            <a:ext cx="6350" cy="1343025"/>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3252" name="Line 55"/>
          <p:cNvSpPr>
            <a:spLocks noChangeShapeType="1"/>
          </p:cNvSpPr>
          <p:nvPr/>
        </p:nvSpPr>
        <p:spPr bwMode="auto">
          <a:xfrm flipH="1" flipV="1">
            <a:off x="6632575" y="1830388"/>
            <a:ext cx="20638" cy="1350962"/>
          </a:xfrm>
          <a:prstGeom prst="line">
            <a:avLst/>
          </a:prstGeom>
          <a:noFill/>
          <a:ln w="38100">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3253" name="Text Box 56"/>
          <p:cNvSpPr txBox="1">
            <a:spLocks noChangeArrowheads="1"/>
          </p:cNvSpPr>
          <p:nvPr/>
        </p:nvSpPr>
        <p:spPr bwMode="auto">
          <a:xfrm>
            <a:off x="2011363" y="224631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3254" name="Text Box 57"/>
          <p:cNvSpPr txBox="1">
            <a:spLocks noChangeArrowheads="1"/>
          </p:cNvSpPr>
          <p:nvPr/>
        </p:nvSpPr>
        <p:spPr bwMode="auto">
          <a:xfrm>
            <a:off x="6667500" y="230822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i="1">
                <a:solidFill>
                  <a:schemeClr val="bg1"/>
                </a:solidFill>
              </a:rPr>
              <a:t>V</a:t>
            </a:r>
          </a:p>
        </p:txBody>
      </p:sp>
      <p:sp>
        <p:nvSpPr>
          <p:cNvPr id="53255" name="Freeform 58"/>
          <p:cNvSpPr>
            <a:spLocks/>
          </p:cNvSpPr>
          <p:nvPr/>
        </p:nvSpPr>
        <p:spPr bwMode="auto">
          <a:xfrm>
            <a:off x="2670176" y="1636714"/>
            <a:ext cx="123825" cy="1798637"/>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56" name="Freeform 59"/>
          <p:cNvSpPr>
            <a:spLocks/>
          </p:cNvSpPr>
          <p:nvPr/>
        </p:nvSpPr>
        <p:spPr bwMode="auto">
          <a:xfrm>
            <a:off x="6327775" y="1630363"/>
            <a:ext cx="152400" cy="1809750"/>
          </a:xfrm>
          <a:custGeom>
            <a:avLst/>
            <a:gdLst>
              <a:gd name="T0" fmla="*/ 2147483647 w 112"/>
              <a:gd name="T1" fmla="*/ 0 h 624"/>
              <a:gd name="T2" fmla="*/ 2147483647 w 112"/>
              <a:gd name="T3" fmla="*/ 2147483647 h 624"/>
              <a:gd name="T4" fmla="*/ 2147483647 w 112"/>
              <a:gd name="T5" fmla="*/ 2147483647 h 624"/>
              <a:gd name="T6" fmla="*/ 2147483647 w 112"/>
              <a:gd name="T7" fmla="*/ 2147483647 h 624"/>
              <a:gd name="T8" fmla="*/ 0 60000 65536"/>
              <a:gd name="T9" fmla="*/ 0 60000 65536"/>
              <a:gd name="T10" fmla="*/ 0 60000 65536"/>
              <a:gd name="T11" fmla="*/ 0 60000 65536"/>
              <a:gd name="T12" fmla="*/ 0 w 112"/>
              <a:gd name="T13" fmla="*/ 0 h 624"/>
              <a:gd name="T14" fmla="*/ 112 w 112"/>
              <a:gd name="T15" fmla="*/ 624 h 624"/>
            </a:gdLst>
            <a:ahLst/>
            <a:cxnLst>
              <a:cxn ang="T8">
                <a:pos x="T0" y="T1"/>
              </a:cxn>
              <a:cxn ang="T9">
                <a:pos x="T2" y="T3"/>
              </a:cxn>
              <a:cxn ang="T10">
                <a:pos x="T4" y="T5"/>
              </a:cxn>
              <a:cxn ang="T11">
                <a:pos x="T6" y="T7"/>
              </a:cxn>
            </a:cxnLst>
            <a:rect l="T12" t="T13" r="T14" b="T15"/>
            <a:pathLst>
              <a:path w="112" h="624">
                <a:moveTo>
                  <a:pt x="56" y="0"/>
                </a:moveTo>
                <a:cubicBezTo>
                  <a:pt x="28" y="64"/>
                  <a:pt x="0" y="128"/>
                  <a:pt x="8" y="192"/>
                </a:cubicBezTo>
                <a:cubicBezTo>
                  <a:pt x="16" y="256"/>
                  <a:pt x="96" y="312"/>
                  <a:pt x="104" y="384"/>
                </a:cubicBezTo>
                <a:cubicBezTo>
                  <a:pt x="112" y="456"/>
                  <a:pt x="84" y="540"/>
                  <a:pt x="56" y="624"/>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53257" name="Straight Connector 121"/>
          <p:cNvCxnSpPr>
            <a:cxnSpLocks noChangeShapeType="1"/>
          </p:cNvCxnSpPr>
          <p:nvPr/>
        </p:nvCxnSpPr>
        <p:spPr bwMode="auto">
          <a:xfrm>
            <a:off x="3476625" y="3829050"/>
            <a:ext cx="0" cy="0"/>
          </a:xfrm>
          <a:prstGeom prst="line">
            <a:avLst/>
          </a:prstGeom>
          <a:noFill/>
          <a:ln w="9525" algn="ctr">
            <a:solidFill>
              <a:srgbClr val="E63F04"/>
            </a:solidFill>
            <a:round/>
            <a:headEnd/>
            <a:tailEnd/>
          </a:ln>
          <a:extLst>
            <a:ext uri="{909E8E84-426E-40DD-AFC4-6F175D3DCCD1}">
              <a14:hiddenFill xmlns:a14="http://schemas.microsoft.com/office/drawing/2010/main">
                <a:noFill/>
              </a14:hiddenFill>
            </a:ext>
          </a:extLst>
        </p:spPr>
      </p:cxnSp>
      <p:sp>
        <p:nvSpPr>
          <p:cNvPr id="70" name="Slide Number Placeholder 69"/>
          <p:cNvSpPr txBox="1">
            <a:spLocks noGrp="1"/>
          </p:cNvSpPr>
          <p:nvPr/>
        </p:nvSpPr>
        <p:spPr>
          <a:xfrm>
            <a:off x="10845800" y="63404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71" name="Footer Placeholder 70"/>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2" name="TextBox 28"/>
          <p:cNvSpPr txBox="1"/>
          <p:nvPr/>
        </p:nvSpPr>
        <p:spPr>
          <a:xfrm>
            <a:off x="3592513" y="137032"/>
            <a:ext cx="47863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sym typeface="Symbol" pitchFamily="18" charset="2"/>
              </a:rPr>
              <a:t>Shear Strength</a:t>
            </a:r>
            <a:endParaRPr lang="en-US" sz="3200" b="1">
              <a:solidFill>
                <a:schemeClr val="bg1"/>
              </a:solidFill>
            </a:endParaRPr>
          </a:p>
        </p:txBody>
      </p:sp>
      <p:sp>
        <p:nvSpPr>
          <p:cNvPr id="53261" name="Line 14"/>
          <p:cNvSpPr>
            <a:spLocks noChangeShapeType="1"/>
          </p:cNvSpPr>
          <p:nvPr/>
        </p:nvSpPr>
        <p:spPr bwMode="auto">
          <a:xfrm>
            <a:off x="2724151" y="1638300"/>
            <a:ext cx="368141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2" name="Line 15"/>
          <p:cNvSpPr>
            <a:spLocks noChangeShapeType="1"/>
          </p:cNvSpPr>
          <p:nvPr/>
        </p:nvSpPr>
        <p:spPr bwMode="auto">
          <a:xfrm>
            <a:off x="2714625" y="1757363"/>
            <a:ext cx="3671888"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3" name="Line 16"/>
          <p:cNvSpPr>
            <a:spLocks noChangeShapeType="1"/>
          </p:cNvSpPr>
          <p:nvPr/>
        </p:nvSpPr>
        <p:spPr bwMode="auto">
          <a:xfrm>
            <a:off x="2733676" y="3328988"/>
            <a:ext cx="36861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4" name="Line 17"/>
          <p:cNvSpPr>
            <a:spLocks noChangeShapeType="1"/>
          </p:cNvSpPr>
          <p:nvPr/>
        </p:nvSpPr>
        <p:spPr bwMode="auto">
          <a:xfrm>
            <a:off x="2728913" y="3433763"/>
            <a:ext cx="36766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3265" name="Group 93"/>
          <p:cNvGrpSpPr>
            <a:grpSpLocks/>
          </p:cNvGrpSpPr>
          <p:nvPr/>
        </p:nvGrpSpPr>
        <p:grpSpPr bwMode="auto">
          <a:xfrm>
            <a:off x="5340351" y="2055814"/>
            <a:ext cx="582613" cy="1025525"/>
            <a:chOff x="3845647" y="669816"/>
            <a:chExt cx="914400" cy="657358"/>
          </a:xfrm>
        </p:grpSpPr>
        <p:sp>
          <p:nvSpPr>
            <p:cNvPr id="53308"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9"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10"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11"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3266" name="Group 98"/>
          <p:cNvGrpSpPr>
            <a:grpSpLocks/>
          </p:cNvGrpSpPr>
          <p:nvPr/>
        </p:nvGrpSpPr>
        <p:grpSpPr bwMode="auto">
          <a:xfrm>
            <a:off x="4560888" y="2038351"/>
            <a:ext cx="582612" cy="1025525"/>
            <a:chOff x="3845647" y="669816"/>
            <a:chExt cx="914400" cy="657358"/>
          </a:xfrm>
        </p:grpSpPr>
        <p:sp>
          <p:nvSpPr>
            <p:cNvPr id="53304"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5"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6"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7"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3267" name="Group 93"/>
          <p:cNvGrpSpPr>
            <a:grpSpLocks/>
          </p:cNvGrpSpPr>
          <p:nvPr/>
        </p:nvGrpSpPr>
        <p:grpSpPr bwMode="auto">
          <a:xfrm>
            <a:off x="3783013" y="2046289"/>
            <a:ext cx="582612" cy="1025525"/>
            <a:chOff x="3845647" y="669816"/>
            <a:chExt cx="914400" cy="657358"/>
          </a:xfrm>
        </p:grpSpPr>
        <p:sp>
          <p:nvSpPr>
            <p:cNvPr id="53300"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1"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2"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303"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3268" name="Group 98"/>
          <p:cNvGrpSpPr>
            <a:grpSpLocks/>
          </p:cNvGrpSpPr>
          <p:nvPr/>
        </p:nvGrpSpPr>
        <p:grpSpPr bwMode="auto">
          <a:xfrm>
            <a:off x="2994026" y="2038351"/>
            <a:ext cx="582613" cy="1025525"/>
            <a:chOff x="3845647" y="669816"/>
            <a:chExt cx="914400" cy="657358"/>
          </a:xfrm>
        </p:grpSpPr>
        <p:sp>
          <p:nvSpPr>
            <p:cNvPr id="53296" name="Freeform 109"/>
            <p:cNvSpPr>
              <a:spLocks/>
            </p:cNvSpPr>
            <p:nvPr/>
          </p:nvSpPr>
          <p:spPr bwMode="auto">
            <a:xfrm>
              <a:off x="3845647" y="669816"/>
              <a:ext cx="914400" cy="657358"/>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97" name="Freeform 110"/>
            <p:cNvSpPr>
              <a:spLocks/>
            </p:cNvSpPr>
            <p:nvPr/>
          </p:nvSpPr>
          <p:spPr bwMode="auto">
            <a:xfrm>
              <a:off x="3993284" y="765085"/>
              <a:ext cx="585788" cy="48111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98" name="Freeform 111"/>
            <p:cNvSpPr>
              <a:spLocks/>
            </p:cNvSpPr>
            <p:nvPr/>
          </p:nvSpPr>
          <p:spPr bwMode="auto">
            <a:xfrm>
              <a:off x="4088534" y="869881"/>
              <a:ext cx="366713" cy="290572"/>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299" name="Freeform 112"/>
            <p:cNvSpPr>
              <a:spLocks/>
            </p:cNvSpPr>
            <p:nvPr/>
          </p:nvSpPr>
          <p:spPr bwMode="auto">
            <a:xfrm>
              <a:off x="4145684" y="950861"/>
              <a:ext cx="209550" cy="152431"/>
            </a:xfrm>
            <a:custGeom>
              <a:avLst/>
              <a:gdLst>
                <a:gd name="T0" fmla="*/ 0 w 576"/>
                <a:gd name="T1" fmla="*/ 2147483647 h 414"/>
                <a:gd name="T2" fmla="*/ 2147483647 w 576"/>
                <a:gd name="T3" fmla="*/ 2147483647 h 414"/>
                <a:gd name="T4" fmla="*/ 2147483647 w 576"/>
                <a:gd name="T5" fmla="*/ 2147483647 h 414"/>
                <a:gd name="T6" fmla="*/ 2147483647 w 576"/>
                <a:gd name="T7" fmla="*/ 2147483647 h 414"/>
                <a:gd name="T8" fmla="*/ 2147483647 w 576"/>
                <a:gd name="T9" fmla="*/ 2147483647 h 414"/>
                <a:gd name="T10" fmla="*/ 2147483647 w 576"/>
                <a:gd name="T11" fmla="*/ 2147483647 h 414"/>
                <a:gd name="T12" fmla="*/ 2147483647 w 576"/>
                <a:gd name="T13" fmla="*/ 0 h 414"/>
                <a:gd name="T14" fmla="*/ 2147483647 w 576"/>
                <a:gd name="T15" fmla="*/ 2147483647 h 414"/>
                <a:gd name="T16" fmla="*/ 2147483647 w 576"/>
                <a:gd name="T17" fmla="*/ 2147483647 h 414"/>
                <a:gd name="T18" fmla="*/ 2147483647 w 576"/>
                <a:gd name="T19" fmla="*/ 2147483647 h 414"/>
                <a:gd name="T20" fmla="*/ 2147483647 w 576"/>
                <a:gd name="T21" fmla="*/ 2147483647 h 414"/>
                <a:gd name="T22" fmla="*/ 2147483647 w 576"/>
                <a:gd name="T23" fmla="*/ 2147483647 h 414"/>
                <a:gd name="T24" fmla="*/ 2147483647 w 576"/>
                <a:gd name="T25" fmla="*/ 2147483647 h 414"/>
                <a:gd name="T26" fmla="*/ 2147483647 w 576"/>
                <a:gd name="T27" fmla="*/ 2147483647 h 4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6"/>
                <a:gd name="T43" fmla="*/ 0 h 414"/>
                <a:gd name="T44" fmla="*/ 576 w 576"/>
                <a:gd name="T45" fmla="*/ 414 h 4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6" h="414">
                  <a:moveTo>
                    <a:pt x="0" y="381"/>
                  </a:moveTo>
                  <a:lnTo>
                    <a:pt x="54" y="219"/>
                  </a:lnTo>
                  <a:lnTo>
                    <a:pt x="111" y="174"/>
                  </a:lnTo>
                  <a:lnTo>
                    <a:pt x="183" y="102"/>
                  </a:lnTo>
                  <a:lnTo>
                    <a:pt x="240" y="90"/>
                  </a:lnTo>
                  <a:lnTo>
                    <a:pt x="333" y="27"/>
                  </a:lnTo>
                  <a:lnTo>
                    <a:pt x="438" y="0"/>
                  </a:lnTo>
                  <a:lnTo>
                    <a:pt x="576" y="39"/>
                  </a:lnTo>
                  <a:lnTo>
                    <a:pt x="567" y="87"/>
                  </a:lnTo>
                  <a:lnTo>
                    <a:pt x="471" y="189"/>
                  </a:lnTo>
                  <a:lnTo>
                    <a:pt x="360" y="237"/>
                  </a:lnTo>
                  <a:lnTo>
                    <a:pt x="234" y="378"/>
                  </a:lnTo>
                  <a:lnTo>
                    <a:pt x="96" y="414"/>
                  </a:lnTo>
                  <a:lnTo>
                    <a:pt x="6" y="378"/>
                  </a:ln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4" name="Rectangle 83"/>
          <p:cNvSpPr/>
          <p:nvPr/>
        </p:nvSpPr>
        <p:spPr>
          <a:xfrm>
            <a:off x="2822575" y="1773239"/>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9" name="Rectangle 88"/>
          <p:cNvSpPr/>
          <p:nvPr/>
        </p:nvSpPr>
        <p:spPr>
          <a:xfrm>
            <a:off x="36258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 name="Rectangle 89"/>
          <p:cNvSpPr/>
          <p:nvPr/>
        </p:nvSpPr>
        <p:spPr>
          <a:xfrm>
            <a:off x="4414839" y="1774826"/>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p:cNvSpPr/>
          <p:nvPr/>
        </p:nvSpPr>
        <p:spPr>
          <a:xfrm>
            <a:off x="5988050" y="1774826"/>
            <a:ext cx="96838"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5192714" y="1773239"/>
            <a:ext cx="96837" cy="148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3274" name="Group 69"/>
          <p:cNvGrpSpPr>
            <a:grpSpLocks/>
          </p:cNvGrpSpPr>
          <p:nvPr/>
        </p:nvGrpSpPr>
        <p:grpSpPr bwMode="auto">
          <a:xfrm>
            <a:off x="2897188" y="2540001"/>
            <a:ext cx="3422650" cy="747713"/>
            <a:chOff x="2230585" y="1759528"/>
            <a:chExt cx="3422070" cy="748148"/>
          </a:xfrm>
        </p:grpSpPr>
        <p:cxnSp>
          <p:nvCxnSpPr>
            <p:cNvPr id="52" name="Straight Arrow Connector 51"/>
            <p:cNvCxnSpPr/>
            <p:nvPr/>
          </p:nvCxnSpPr>
          <p:spPr>
            <a:xfrm rot="5400000" flipH="1" flipV="1">
              <a:off x="2043021"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flipH="1" flipV="1">
              <a:off x="2833462" y="1947092"/>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H="1" flipV="1">
              <a:off x="3637395" y="1960594"/>
              <a:ext cx="719555"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flipH="1" flipV="1">
              <a:off x="4370695" y="1973303"/>
              <a:ext cx="721144" cy="34760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flipH="1" flipV="1">
              <a:off x="5119075" y="1974096"/>
              <a:ext cx="721144" cy="346016"/>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3275" name="Group 77"/>
          <p:cNvGrpSpPr>
            <a:grpSpLocks/>
          </p:cNvGrpSpPr>
          <p:nvPr/>
        </p:nvGrpSpPr>
        <p:grpSpPr bwMode="auto">
          <a:xfrm>
            <a:off x="3368676" y="1738313"/>
            <a:ext cx="2632075" cy="747712"/>
            <a:chOff x="2701640" y="955964"/>
            <a:chExt cx="2632361" cy="748148"/>
          </a:xfrm>
        </p:grpSpPr>
        <p:cxnSp>
          <p:nvCxnSpPr>
            <p:cNvPr id="73" name="Straight Arrow Connector 72"/>
            <p:cNvCxnSpPr/>
            <p:nvPr/>
          </p:nvCxnSpPr>
          <p:spPr>
            <a:xfrm rot="5400000">
              <a:off x="4800372" y="1170483"/>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5400000">
              <a:off x="3997804" y="1156981"/>
              <a:ext cx="719557"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3261918"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2514124" y="1143480"/>
              <a:ext cx="721145" cy="34611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79" name="Straight Arrow Connector 78"/>
          <p:cNvCxnSpPr/>
          <p:nvPr/>
        </p:nvCxnSpPr>
        <p:spPr>
          <a:xfrm rot="16200000" flipH="1">
            <a:off x="2056606" y="2528094"/>
            <a:ext cx="1633538"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16200000" flipH="1">
            <a:off x="2859882" y="2513807"/>
            <a:ext cx="1633537"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16200000" flipH="1">
            <a:off x="3644901" y="2541588"/>
            <a:ext cx="1635125"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16200000" flipH="1">
            <a:off x="4422776" y="2541588"/>
            <a:ext cx="1635125"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16200000" flipH="1">
            <a:off x="5222081" y="2528094"/>
            <a:ext cx="1633538"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16200000" flipH="1">
            <a:off x="8705057" y="2282032"/>
            <a:ext cx="1633537" cy="0"/>
          </a:xfrm>
          <a:prstGeom prst="straightConnector1">
            <a:avLst/>
          </a:prstGeom>
          <a:ln w="95250">
            <a:solidFill>
              <a:srgbClr val="FF0000"/>
            </a:solidFill>
            <a:headEnd type="stealth" w="sm" len="med"/>
            <a:tailEnd type="stealth" w="sm" len="med"/>
          </a:ln>
        </p:spPr>
        <p:style>
          <a:lnRef idx="1">
            <a:schemeClr val="accent1"/>
          </a:lnRef>
          <a:fillRef idx="0">
            <a:schemeClr val="accent1"/>
          </a:fillRef>
          <a:effectRef idx="0">
            <a:schemeClr val="accent1"/>
          </a:effectRef>
          <a:fontRef idx="minor">
            <a:schemeClr val="tx1"/>
          </a:fontRef>
        </p:style>
      </p:cxnSp>
      <p:sp>
        <p:nvSpPr>
          <p:cNvPr id="53282" name="TextBox 127"/>
          <p:cNvSpPr txBox="1">
            <a:spLocks noChangeArrowheads="1"/>
          </p:cNvSpPr>
          <p:nvPr/>
        </p:nvSpPr>
        <p:spPr bwMode="auto">
          <a:xfrm>
            <a:off x="8715376" y="3121025"/>
            <a:ext cx="1952625"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Compression can be carried by the stiffeners</a:t>
            </a:r>
          </a:p>
        </p:txBody>
      </p:sp>
      <p:cxnSp>
        <p:nvCxnSpPr>
          <p:cNvPr id="72" name="Straight Arrow Connector 71"/>
          <p:cNvCxnSpPr/>
          <p:nvPr/>
        </p:nvCxnSpPr>
        <p:spPr>
          <a:xfrm rot="5400000">
            <a:off x="7799389" y="1693864"/>
            <a:ext cx="720725" cy="346075"/>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flipH="1" flipV="1">
            <a:off x="7411245" y="2467770"/>
            <a:ext cx="720725" cy="347663"/>
          </a:xfrm>
          <a:prstGeom prst="straightConnector1">
            <a:avLst/>
          </a:prstGeom>
          <a:ln w="12700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sp>
        <p:nvSpPr>
          <p:cNvPr id="53285" name="TextBox 127"/>
          <p:cNvSpPr txBox="1">
            <a:spLocks noChangeArrowheads="1"/>
          </p:cNvSpPr>
          <p:nvPr/>
        </p:nvSpPr>
        <p:spPr bwMode="auto">
          <a:xfrm>
            <a:off x="7100888" y="3125789"/>
            <a:ext cx="162401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sz="1800">
                <a:solidFill>
                  <a:schemeClr val="bg1"/>
                </a:solidFill>
              </a:rPr>
              <a:t>Tension can still be carried by the Web </a:t>
            </a:r>
          </a:p>
        </p:txBody>
      </p:sp>
      <p:sp>
        <p:nvSpPr>
          <p:cNvPr id="86" name="TextBox 85"/>
          <p:cNvSpPr txBox="1"/>
          <p:nvPr/>
        </p:nvSpPr>
        <p:spPr>
          <a:xfrm>
            <a:off x="2003425" y="4205156"/>
            <a:ext cx="8140700" cy="16541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a:solidFill>
                  <a:schemeClr val="bg1"/>
                </a:solidFill>
              </a:rPr>
              <a:t>For Tension Field Action to be effective the truss forces must be resisted at each node point.</a:t>
            </a:r>
          </a:p>
          <a:p>
            <a:pPr eaLnBrk="0" hangingPunct="0">
              <a:defRPr/>
            </a:pPr>
            <a:endParaRPr lang="en-US" sz="2000">
              <a:solidFill>
                <a:schemeClr val="bg1"/>
              </a:solidFill>
            </a:endParaRPr>
          </a:p>
          <a:p>
            <a:pPr eaLnBrk="0" hangingPunct="0">
              <a:defRPr/>
            </a:pPr>
            <a:r>
              <a:rPr lang="en-US" sz="2000">
                <a:solidFill>
                  <a:schemeClr val="bg1"/>
                </a:solidFill>
              </a:rPr>
              <a:t>Therefore , end panels are not effective, nor are widely spaced stiffeners, nor panels that are not well restrained around their perimeter.</a:t>
            </a:r>
          </a:p>
        </p:txBody>
      </p:sp>
      <p:sp>
        <p:nvSpPr>
          <p:cNvPr id="3" name="Footer Placeholder 2">
            <a:extLst>
              <a:ext uri="{FF2B5EF4-FFF2-40B4-BE49-F238E27FC236}">
                <a16:creationId xmlns:a16="http://schemas.microsoft.com/office/drawing/2014/main" id="{4F2BAE52-05C2-1FE6-4610-66EFDE5D8B39}"/>
              </a:ext>
            </a:extLst>
          </p:cNvPr>
          <p:cNvSpPr>
            <a:spLocks noGrp="1"/>
          </p:cNvSpPr>
          <p:nvPr>
            <p:ph type="ftr" sz="quarter" idx="10"/>
          </p:nvPr>
        </p:nvSpPr>
        <p:spPr/>
        <p:txBody>
          <a:bodyPr/>
          <a:lstStyle/>
          <a:p>
            <a:pPr>
              <a:defRPr/>
            </a:pPr>
            <a:r>
              <a:rPr lang="en-US"/>
              <a:t>Beam Theory</a:t>
            </a:r>
            <a:endParaRPr lang="en-US" dirty="0"/>
          </a:p>
        </p:txBody>
      </p:sp>
      <p:sp>
        <p:nvSpPr>
          <p:cNvPr id="4" name="Slide Number Placeholder 3">
            <a:extLst>
              <a:ext uri="{FF2B5EF4-FFF2-40B4-BE49-F238E27FC236}">
                <a16:creationId xmlns:a16="http://schemas.microsoft.com/office/drawing/2014/main" id="{EE6D0246-A180-A53A-6952-352F24148EB9}"/>
              </a:ext>
            </a:extLst>
          </p:cNvPr>
          <p:cNvSpPr>
            <a:spLocks noGrp="1"/>
          </p:cNvSpPr>
          <p:nvPr>
            <p:ph type="sldNum" sz="quarter" idx="11"/>
          </p:nvPr>
        </p:nvSpPr>
        <p:spPr/>
        <p:txBody>
          <a:bodyPr/>
          <a:lstStyle/>
          <a:p>
            <a:fld id="{31AE6B6B-2CDA-4FF8-9B78-BC59D7E9A502}" type="slidenum">
              <a:rPr lang="en-US" altLang="en-US" smtClean="0"/>
              <a:pPr/>
              <a:t>50</a:t>
            </a:fld>
            <a:endParaRPr lang="en-US"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Beam Deflections</a:t>
            </a:r>
            <a:endParaRPr lang="en-US" b="1">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1A632495-E7E5-4744-9B15-B413A5AF1D2A}" type="slidenum">
              <a:rPr lang="en-US" altLang="en-US" sz="1200">
                <a:solidFill>
                  <a:srgbClr val="BCBCBC"/>
                </a:solidFill>
              </a:rPr>
              <a:pPr eaLnBrk="1" hangingPunct="1"/>
              <a:t>51</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14"/>
          <p:cNvSpPr txBox="1">
            <a:spLocks noChangeArrowheads="1"/>
          </p:cNvSpPr>
          <p:nvPr/>
        </p:nvSpPr>
        <p:spPr bwMode="auto">
          <a:xfrm>
            <a:off x="2963864" y="2204393"/>
            <a:ext cx="5113337"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tabLst>
                <a:tab pos="2857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2857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	Elastic behavior (service loads).</a:t>
            </a:r>
          </a:p>
        </p:txBody>
      </p:sp>
      <p:sp>
        <p:nvSpPr>
          <p:cNvPr id="55299" name="TextBox 3"/>
          <p:cNvSpPr txBox="1">
            <a:spLocks noChangeArrowheads="1"/>
          </p:cNvSpPr>
          <p:nvPr/>
        </p:nvSpPr>
        <p:spPr bwMode="auto">
          <a:xfrm>
            <a:off x="2960688" y="2959100"/>
            <a:ext cx="5130800" cy="547688"/>
          </a:xfrm>
          <a:prstGeom prst="rect">
            <a:avLst/>
          </a:prstGeom>
          <a:solidFill>
            <a:srgbClr val="F2F2F2">
              <a:alpha val="61960"/>
            </a:srgbClr>
          </a:solidFill>
          <a:ln w="38100">
            <a:solidFill>
              <a:schemeClr val="bg1"/>
            </a:solidFill>
            <a:bevel/>
            <a:headEnd/>
            <a:tailEnd/>
          </a:ln>
        </p:spPr>
        <p:txBody>
          <a:bodyPr anchor="ctr"/>
          <a:lstStyle>
            <a:lvl1pPr eaLnBrk="0" hangingPunct="0">
              <a:tabLst>
                <a:tab pos="2857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2857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2857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285750" algn="l"/>
              </a:tabLs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	Limits set by project specifications.</a:t>
            </a:r>
          </a:p>
        </p:txBody>
      </p:sp>
      <p:sp>
        <p:nvSpPr>
          <p:cNvPr id="6" name="TextBox 5"/>
          <p:cNvSpPr txBox="1"/>
          <p:nvPr/>
        </p:nvSpPr>
        <p:spPr>
          <a:xfrm>
            <a:off x="2951163" y="830770"/>
            <a:ext cx="63865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rPr>
              <a:t>Beam Deflections</a:t>
            </a:r>
            <a:r>
              <a:rPr lang="en-US" sz="3200">
                <a:solidFill>
                  <a:schemeClr val="bg1"/>
                </a:solidFill>
              </a:rPr>
              <a:t>	</a:t>
            </a:r>
          </a:p>
        </p:txBody>
      </p:sp>
      <p:sp>
        <p:nvSpPr>
          <p:cNvPr id="5" name="Slide Number Placeholder 4"/>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ECE8DEAC-619F-4A00-A7A1-AAD2A1446D9C}" type="slidenum">
              <a:rPr lang="en-US" altLang="en-US" sz="1200">
                <a:solidFill>
                  <a:srgbClr val="BCBCBC"/>
                </a:solidFill>
              </a:rPr>
              <a:pPr eaLnBrk="1" hangingPunct="1"/>
              <a:t>52</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4"/>
          <p:cNvSpPr txBox="1">
            <a:spLocks noChangeArrowheads="1"/>
          </p:cNvSpPr>
          <p:nvPr/>
        </p:nvSpPr>
        <p:spPr bwMode="auto">
          <a:xfrm>
            <a:off x="2970214" y="2182814"/>
            <a:ext cx="4808537"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Typical limitation based on</a:t>
            </a:r>
          </a:p>
          <a:p>
            <a:pPr eaLnBrk="1" hangingPunct="1"/>
            <a:r>
              <a:rPr lang="en-US" altLang="en-US">
                <a:solidFill>
                  <a:schemeClr val="bg1"/>
                </a:solidFill>
              </a:rPr>
              <a:t>Service Live Load Deflection</a:t>
            </a:r>
          </a:p>
        </p:txBody>
      </p:sp>
      <p:sp>
        <p:nvSpPr>
          <p:cNvPr id="56323" name="TextBox 3"/>
          <p:cNvSpPr txBox="1">
            <a:spLocks noChangeArrowheads="1"/>
          </p:cNvSpPr>
          <p:nvPr/>
        </p:nvSpPr>
        <p:spPr bwMode="auto">
          <a:xfrm>
            <a:off x="2970213" y="3388668"/>
            <a:ext cx="273050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a:solidFill>
                  <a:schemeClr val="bg1"/>
                </a:solidFill>
              </a:rPr>
              <a:t>Typical criteria:</a:t>
            </a:r>
          </a:p>
        </p:txBody>
      </p:sp>
      <p:sp>
        <p:nvSpPr>
          <p:cNvPr id="56324" name="TextBox 5"/>
          <p:cNvSpPr txBox="1">
            <a:spLocks noChangeArrowheads="1"/>
          </p:cNvSpPr>
          <p:nvPr/>
        </p:nvSpPr>
        <p:spPr bwMode="auto">
          <a:xfrm>
            <a:off x="2955925" y="4459289"/>
            <a:ext cx="7461250" cy="86042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r>
              <a:rPr lang="en-US" altLang="en-US" b="1" dirty="0">
                <a:solidFill>
                  <a:schemeClr val="bg1"/>
                </a:solidFill>
              </a:rPr>
              <a:t>Max. Deflection, </a:t>
            </a:r>
            <a:r>
              <a:rPr lang="en-US" altLang="en-US" b="1" dirty="0">
                <a:solidFill>
                  <a:schemeClr val="bg1"/>
                </a:solidFill>
                <a:latin typeface="Symbol" panose="05050102010706020507" pitchFamily="18" charset="2"/>
              </a:rPr>
              <a:t>d</a:t>
            </a:r>
            <a:r>
              <a:rPr lang="en-US" altLang="en-US" b="1" dirty="0">
                <a:solidFill>
                  <a:schemeClr val="bg1"/>
                </a:solidFill>
              </a:rPr>
              <a:t> </a:t>
            </a:r>
            <a:r>
              <a:rPr lang="en-US" altLang="en-US" dirty="0">
                <a:solidFill>
                  <a:schemeClr val="bg1"/>
                </a:solidFill>
              </a:rPr>
              <a:t>= </a:t>
            </a:r>
            <a:r>
              <a:rPr lang="en-US" altLang="en-US" i="1" dirty="0">
                <a:solidFill>
                  <a:schemeClr val="bg1"/>
                </a:solidFill>
              </a:rPr>
              <a:t>L</a:t>
            </a:r>
            <a:r>
              <a:rPr lang="en-US" altLang="en-US" dirty="0">
                <a:solidFill>
                  <a:schemeClr val="bg1"/>
                </a:solidFill>
              </a:rPr>
              <a:t>/240, </a:t>
            </a:r>
            <a:r>
              <a:rPr lang="en-US" altLang="en-US" i="1" dirty="0">
                <a:solidFill>
                  <a:schemeClr val="bg1"/>
                </a:solidFill>
              </a:rPr>
              <a:t>L</a:t>
            </a:r>
            <a:r>
              <a:rPr lang="en-US" altLang="en-US" dirty="0">
                <a:solidFill>
                  <a:schemeClr val="bg1"/>
                </a:solidFill>
              </a:rPr>
              <a:t>/360, </a:t>
            </a:r>
            <a:r>
              <a:rPr lang="en-US" altLang="en-US" i="1" dirty="0">
                <a:solidFill>
                  <a:schemeClr val="bg1"/>
                </a:solidFill>
              </a:rPr>
              <a:t>L</a:t>
            </a:r>
            <a:r>
              <a:rPr lang="en-US" altLang="en-US" dirty="0">
                <a:solidFill>
                  <a:schemeClr val="bg1"/>
                </a:solidFill>
              </a:rPr>
              <a:t>/500, or </a:t>
            </a:r>
            <a:r>
              <a:rPr lang="en-US" altLang="en-US" i="1" dirty="0">
                <a:solidFill>
                  <a:schemeClr val="bg1"/>
                </a:solidFill>
              </a:rPr>
              <a:t>L</a:t>
            </a:r>
            <a:r>
              <a:rPr lang="en-US" altLang="en-US" dirty="0">
                <a:solidFill>
                  <a:schemeClr val="bg1"/>
                </a:solidFill>
              </a:rPr>
              <a:t>/1000</a:t>
            </a:r>
          </a:p>
          <a:p>
            <a:pPr eaLnBrk="1" hangingPunct="1"/>
            <a:r>
              <a:rPr lang="en-US" altLang="en-US" i="1" dirty="0">
                <a:solidFill>
                  <a:schemeClr val="bg1"/>
                </a:solidFill>
              </a:rPr>
              <a:t>L </a:t>
            </a:r>
            <a:r>
              <a:rPr lang="en-US" altLang="en-US" dirty="0">
                <a:solidFill>
                  <a:schemeClr val="bg1"/>
                </a:solidFill>
              </a:rPr>
              <a:t>= Span Length</a:t>
            </a:r>
          </a:p>
        </p:txBody>
      </p:sp>
      <p:sp>
        <p:nvSpPr>
          <p:cNvPr id="7" name="TextBox 6"/>
          <p:cNvSpPr txBox="1"/>
          <p:nvPr/>
        </p:nvSpPr>
        <p:spPr>
          <a:xfrm>
            <a:off x="2951163" y="830770"/>
            <a:ext cx="63865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rPr>
              <a:t>Beam Deflections</a:t>
            </a:r>
            <a:r>
              <a:rPr lang="en-US" sz="3200">
                <a:solidFill>
                  <a:schemeClr val="bg1"/>
                </a:solidFill>
              </a:rPr>
              <a:t>	</a:t>
            </a:r>
          </a:p>
        </p:txBody>
      </p:sp>
      <p:sp>
        <p:nvSpPr>
          <p:cNvPr id="8" name="Slide Number Placeholder 7"/>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559FFE8C-90B6-45F2-A27B-D1DF1FC4B96C}" type="slidenum">
              <a:rPr lang="en-US" altLang="en-US" sz="1200">
                <a:solidFill>
                  <a:srgbClr val="BCBCBC"/>
                </a:solidFill>
              </a:rPr>
              <a:pPr eaLnBrk="1" hangingPunct="1"/>
              <a:t>53</a:t>
            </a:fld>
            <a:endParaRPr lang="en-US" altLang="en-US" sz="1200">
              <a:solidFill>
                <a:srgbClr val="BCBCBC"/>
              </a:solidFill>
            </a:endParaRPr>
          </a:p>
        </p:txBody>
      </p:sp>
      <p:sp>
        <p:nvSpPr>
          <p:cNvPr id="9" name="Footer Placeholder 8"/>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28"/>
          <p:cNvSpPr txBox="1">
            <a:spLocks noChangeArrowheads="1"/>
          </p:cNvSpPr>
          <p:nvPr/>
        </p:nvSpPr>
        <p:spPr bwMode="auto">
          <a:xfrm>
            <a:off x="1970088" y="1309688"/>
            <a:ext cx="8140700" cy="2862262"/>
          </a:xfrm>
          <a:prstGeom prst="rect">
            <a:avLst/>
          </a:prstGeom>
          <a:solidFill>
            <a:schemeClr val="tx1"/>
          </a:solidFill>
          <a:ln w="38100">
            <a:solidFill>
              <a:schemeClr val="bg1"/>
            </a:solidFill>
            <a:bevel/>
            <a:headEnd/>
            <a:tailEnd/>
          </a:ln>
        </p:spPr>
        <p:txBody>
          <a:bodyPr anchor="ctr" anchorCtr="1">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3600">
                <a:solidFill>
                  <a:srgbClr val="FF0000"/>
                </a:solidFill>
              </a:rPr>
              <a:t>INCLUDE REFERENCE MATERIAL:</a:t>
            </a:r>
          </a:p>
          <a:p>
            <a:r>
              <a:rPr lang="en-US" altLang="en-US" sz="3600">
                <a:solidFill>
                  <a:srgbClr val="FF0000"/>
                </a:solidFill>
              </a:rPr>
              <a:t>AISC DESIGN GUIDE# 3: Serviceability Design Considerations for Steel Buildings (2</a:t>
            </a:r>
            <a:r>
              <a:rPr lang="en-US" altLang="en-US" sz="3600" baseline="30000">
                <a:solidFill>
                  <a:srgbClr val="FF0000"/>
                </a:solidFill>
              </a:rPr>
              <a:t>nd</a:t>
            </a:r>
            <a:r>
              <a:rPr lang="en-US" altLang="en-US" sz="3600">
                <a:solidFill>
                  <a:srgbClr val="FF0000"/>
                </a:solidFill>
              </a:rPr>
              <a:t> Edition) </a:t>
            </a:r>
          </a:p>
          <a:p>
            <a:endParaRPr lang="en-US" altLang="en-US" sz="3600">
              <a:solidFill>
                <a:srgbClr val="FF0000"/>
              </a:solidFill>
            </a:endParaRPr>
          </a:p>
        </p:txBody>
      </p:sp>
      <p:grpSp>
        <p:nvGrpSpPr>
          <p:cNvPr id="57347" name="Group 2"/>
          <p:cNvGrpSpPr>
            <a:grpSpLocks/>
          </p:cNvGrpSpPr>
          <p:nvPr/>
        </p:nvGrpSpPr>
        <p:grpSpPr bwMode="auto">
          <a:xfrm>
            <a:off x="7564438" y="3727450"/>
            <a:ext cx="3103562" cy="3130550"/>
            <a:chOff x="762000" y="-304800"/>
            <a:chExt cx="7924800" cy="7162800"/>
          </a:xfrm>
        </p:grpSpPr>
        <p:pic>
          <p:nvPicPr>
            <p:cNvPr id="57350" name="Picture 2" descr="C:\Documents and Settings\David Fortin\Local Settings\Temporary Internet Files\Content.IE5\05AVGDUF\MCj043256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71628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1" name="Picture 4"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F80D14D4-AECC-4877-B7CF-6A83E84BE87E}" type="slidenum">
              <a:rPr lang="en-US" altLang="en-US" sz="1200">
                <a:solidFill>
                  <a:srgbClr val="BCBCBC"/>
                </a:solidFill>
              </a:rPr>
              <a:pPr eaLnBrk="1" hangingPunct="1"/>
              <a:t>54</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662239" y="1747839"/>
            <a:ext cx="6873875" cy="86042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Calculate deflection in beams from expected service dead load.</a:t>
            </a:r>
          </a:p>
        </p:txBody>
      </p:sp>
      <p:sp>
        <p:nvSpPr>
          <p:cNvPr id="4" name="TextBox 3"/>
          <p:cNvSpPr txBox="1"/>
          <p:nvPr/>
        </p:nvSpPr>
        <p:spPr>
          <a:xfrm>
            <a:off x="2686051" y="4168131"/>
            <a:ext cx="6873875" cy="46166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Result is a straight beam after construction.</a:t>
            </a:r>
          </a:p>
        </p:txBody>
      </p:sp>
      <p:sp>
        <p:nvSpPr>
          <p:cNvPr id="5" name="TextBox 4"/>
          <p:cNvSpPr txBox="1"/>
          <p:nvPr/>
        </p:nvSpPr>
        <p:spPr>
          <a:xfrm>
            <a:off x="2951163" y="830770"/>
            <a:ext cx="6386512"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a:defRPr/>
            </a:pPr>
            <a:r>
              <a:rPr lang="en-US" sz="3200" b="1">
                <a:solidFill>
                  <a:schemeClr val="bg1"/>
                </a:solidFill>
              </a:rPr>
              <a:t>Beam Deflections: Camber</a:t>
            </a:r>
            <a:r>
              <a:rPr lang="en-US" sz="3200">
                <a:solidFill>
                  <a:schemeClr val="bg1"/>
                </a:solidFill>
              </a:rPr>
              <a:t>	</a:t>
            </a:r>
          </a:p>
        </p:txBody>
      </p:sp>
      <p:sp>
        <p:nvSpPr>
          <p:cNvPr id="6" name="TextBox 5"/>
          <p:cNvSpPr txBox="1"/>
          <p:nvPr/>
        </p:nvSpPr>
        <p:spPr>
          <a:xfrm>
            <a:off x="2676526" y="2757488"/>
            <a:ext cx="6873875" cy="1225550"/>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Provide deformation in beam equal to a percentage of the dead load deflection and opposite in direction. It is important not to over-camber.</a:t>
            </a:r>
          </a:p>
        </p:txBody>
      </p:sp>
      <p:sp>
        <p:nvSpPr>
          <p:cNvPr id="7" name="TextBox 6"/>
          <p:cNvSpPr txBox="1"/>
          <p:nvPr/>
        </p:nvSpPr>
        <p:spPr>
          <a:xfrm>
            <a:off x="2686051" y="4971406"/>
            <a:ext cx="6873875" cy="461665"/>
          </a:xfrm>
          <a:prstGeom prst="rect">
            <a:avLst/>
          </a:prstGeom>
          <a:solidFill>
            <a:schemeClr val="tx1">
              <a:lumMod val="95000"/>
              <a:alpha val="62000"/>
            </a:schemeClr>
          </a:solidFill>
          <a:ln w="38100" cap="flat">
            <a:solidFill>
              <a:schemeClr val="bg1"/>
            </a:solidFill>
            <a:bevel/>
          </a:ln>
        </p:spPr>
        <p:txBody>
          <a:bodyPr anchor="ctr">
            <a:spAutoFit/>
          </a:bodyPr>
          <a:lstStyle/>
          <a:p>
            <a:pPr>
              <a:defRPr/>
            </a:pPr>
            <a:r>
              <a:rPr lang="en-US">
                <a:solidFill>
                  <a:schemeClr val="bg1"/>
                </a:solidFill>
              </a:rPr>
              <a:t>Specified on construction drawings.</a:t>
            </a:r>
          </a:p>
        </p:txBody>
      </p:sp>
      <p:sp>
        <p:nvSpPr>
          <p:cNvPr id="8" name="Slide Number Placeholder 7"/>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A23B03EB-A11F-4049-A1CD-79AF68DC0AD8}" type="slidenum">
              <a:rPr lang="en-US" altLang="en-US" sz="1200">
                <a:solidFill>
                  <a:srgbClr val="BCBCBC"/>
                </a:solidFill>
              </a:rPr>
              <a:pPr eaLnBrk="1" hangingPunct="1"/>
              <a:t>55</a:t>
            </a:fld>
            <a:endParaRPr lang="en-US" altLang="en-US" sz="1200">
              <a:solidFill>
                <a:srgbClr val="BCBCBC"/>
              </a:solidFill>
            </a:endParaRPr>
          </a:p>
        </p:txBody>
      </p:sp>
      <p:sp>
        <p:nvSpPr>
          <p:cNvPr id="9" name="Footer Placeholder 8"/>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2673350" y="234951"/>
            <a:ext cx="7162800" cy="19399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395" name="Rectangle 140"/>
          <p:cNvSpPr>
            <a:spLocks noChangeArrowheads="1"/>
          </p:cNvSpPr>
          <p:nvPr/>
        </p:nvSpPr>
        <p:spPr bwMode="auto">
          <a:xfrm>
            <a:off x="2895601" y="1116013"/>
            <a:ext cx="6119813" cy="500062"/>
          </a:xfrm>
          <a:prstGeom prst="rect">
            <a:avLst/>
          </a:prstGeom>
          <a:solidFill>
            <a:schemeClr val="folHlink"/>
          </a:solidFill>
          <a:ln w="2857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59396" name="AutoShape 151"/>
          <p:cNvSpPr>
            <a:spLocks noChangeArrowheads="1"/>
          </p:cNvSpPr>
          <p:nvPr/>
        </p:nvSpPr>
        <p:spPr bwMode="auto">
          <a:xfrm>
            <a:off x="2749550" y="162242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59397" name="AutoShape 152"/>
          <p:cNvSpPr>
            <a:spLocks noChangeArrowheads="1"/>
          </p:cNvSpPr>
          <p:nvPr/>
        </p:nvSpPr>
        <p:spPr bwMode="auto">
          <a:xfrm>
            <a:off x="8858250" y="162718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9" name="TextBox 28"/>
          <p:cNvSpPr txBox="1"/>
          <p:nvPr/>
        </p:nvSpPr>
        <p:spPr>
          <a:xfrm>
            <a:off x="1524000" y="2160588"/>
            <a:ext cx="9144000" cy="461962"/>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mn-cs"/>
              </a:rPr>
              <a:t>Beam without Camber</a:t>
            </a:r>
          </a:p>
        </p:txBody>
      </p:sp>
      <p:sp>
        <p:nvSpPr>
          <p:cNvPr id="22" name="Slide Number Placeholder 21"/>
          <p:cNvSpPr txBox="1">
            <a:spLocks noGrp="1"/>
          </p:cNvSpPr>
          <p:nvPr/>
        </p:nvSpPr>
        <p:spPr>
          <a:xfrm>
            <a:off x="10820400" y="63404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23" name="Footer Placeholder 22"/>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59401" name="Line 25"/>
          <p:cNvSpPr>
            <a:spLocks noChangeShapeType="1"/>
          </p:cNvSpPr>
          <p:nvPr/>
        </p:nvSpPr>
        <p:spPr bwMode="auto">
          <a:xfrm>
            <a:off x="2901950" y="1212850"/>
            <a:ext cx="611505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402" name="Line 26"/>
          <p:cNvSpPr>
            <a:spLocks noChangeShapeType="1"/>
          </p:cNvSpPr>
          <p:nvPr/>
        </p:nvSpPr>
        <p:spPr bwMode="auto">
          <a:xfrm>
            <a:off x="2889250" y="1517650"/>
            <a:ext cx="61214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Footer Placeholder 1">
            <a:extLst>
              <a:ext uri="{FF2B5EF4-FFF2-40B4-BE49-F238E27FC236}">
                <a16:creationId xmlns:a16="http://schemas.microsoft.com/office/drawing/2014/main" id="{5E9C9AF7-9A93-2810-5940-B5D1D3AA9442}"/>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5E70281C-E1F5-6E59-4A9C-265E45F7C1EB}"/>
              </a:ext>
            </a:extLst>
          </p:cNvPr>
          <p:cNvSpPr>
            <a:spLocks noGrp="1"/>
          </p:cNvSpPr>
          <p:nvPr>
            <p:ph type="sldNum" sz="quarter" idx="11"/>
          </p:nvPr>
        </p:nvSpPr>
        <p:spPr/>
        <p:txBody>
          <a:bodyPr/>
          <a:lstStyle/>
          <a:p>
            <a:fld id="{31AE6B6B-2CDA-4FF8-9B78-BC59D7E9A502}" type="slidenum">
              <a:rPr lang="en-US" altLang="en-US" smtClean="0"/>
              <a:pPr/>
              <a:t>56</a:t>
            </a:fld>
            <a:endParaRPr lang="en-US"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2673350" y="234951"/>
            <a:ext cx="7162800" cy="19399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419" name="Freeform 5"/>
          <p:cNvSpPr>
            <a:spLocks/>
          </p:cNvSpPr>
          <p:nvPr/>
        </p:nvSpPr>
        <p:spPr bwMode="auto">
          <a:xfrm>
            <a:off x="2895600" y="1111250"/>
            <a:ext cx="6115050" cy="717550"/>
          </a:xfrm>
          <a:custGeom>
            <a:avLst/>
            <a:gdLst>
              <a:gd name="T0" fmla="*/ 0 w 3852"/>
              <a:gd name="T1" fmla="*/ 2147483647 h 452"/>
              <a:gd name="T2" fmla="*/ 0 w 3852"/>
              <a:gd name="T3" fmla="*/ 0 h 452"/>
              <a:gd name="T4" fmla="*/ 2147483647 w 3852"/>
              <a:gd name="T5" fmla="*/ 2147483647 h 452"/>
              <a:gd name="T6" fmla="*/ 2147483647 w 3852"/>
              <a:gd name="T7" fmla="*/ 2147483647 h 452"/>
              <a:gd name="T8" fmla="*/ 2147483647 w 3852"/>
              <a:gd name="T9" fmla="*/ 2147483647 h 452"/>
              <a:gd name="T10" fmla="*/ 2147483647 w 3852"/>
              <a:gd name="T11" fmla="*/ 2147483647 h 452"/>
              <a:gd name="T12" fmla="*/ 2147483647 w 3852"/>
              <a:gd name="T13" fmla="*/ 2147483647 h 452"/>
              <a:gd name="T14" fmla="*/ 2147483647 w 3852"/>
              <a:gd name="T15" fmla="*/ 2147483647 h 452"/>
              <a:gd name="T16" fmla="*/ 2147483647 w 3852"/>
              <a:gd name="T17" fmla="*/ 2147483647 h 452"/>
              <a:gd name="T18" fmla="*/ 2147483647 w 3852"/>
              <a:gd name="T19" fmla="*/ 2147483647 h 452"/>
              <a:gd name="T20" fmla="*/ 2147483647 w 3852"/>
              <a:gd name="T21" fmla="*/ 2147483647 h 452"/>
              <a:gd name="T22" fmla="*/ 2147483647 w 3852"/>
              <a:gd name="T23" fmla="*/ 2147483647 h 452"/>
              <a:gd name="T24" fmla="*/ 2147483647 w 3852"/>
              <a:gd name="T25" fmla="*/ 2147483647 h 452"/>
              <a:gd name="T26" fmla="*/ 2147483647 w 3852"/>
              <a:gd name="T27" fmla="*/ 2147483647 h 452"/>
              <a:gd name="T28" fmla="*/ 2147483647 w 3852"/>
              <a:gd name="T29" fmla="*/ 2147483647 h 452"/>
              <a:gd name="T30" fmla="*/ 2147483647 w 3852"/>
              <a:gd name="T31" fmla="*/ 2147483647 h 452"/>
              <a:gd name="T32" fmla="*/ 2147483647 w 3852"/>
              <a:gd name="T33" fmla="*/ 2147483647 h 452"/>
              <a:gd name="T34" fmla="*/ 2147483647 w 3852"/>
              <a:gd name="T35" fmla="*/ 2147483647 h 452"/>
              <a:gd name="T36" fmla="*/ 2147483647 w 3852"/>
              <a:gd name="T37" fmla="*/ 2147483647 h 452"/>
              <a:gd name="T38" fmla="*/ 2147483647 w 3852"/>
              <a:gd name="T39" fmla="*/ 2147483647 h 452"/>
              <a:gd name="T40" fmla="*/ 2147483647 w 3852"/>
              <a:gd name="T41" fmla="*/ 2147483647 h 452"/>
              <a:gd name="T42" fmla="*/ 2147483647 w 3852"/>
              <a:gd name="T43" fmla="*/ 2147483647 h 452"/>
              <a:gd name="T44" fmla="*/ 2147483647 w 3852"/>
              <a:gd name="T45" fmla="*/ 2147483647 h 452"/>
              <a:gd name="T46" fmla="*/ 2147483647 w 3852"/>
              <a:gd name="T47" fmla="*/ 2147483647 h 452"/>
              <a:gd name="T48" fmla="*/ 2147483647 w 3852"/>
              <a:gd name="T49" fmla="*/ 2147483647 h 452"/>
              <a:gd name="T50" fmla="*/ 2147483647 w 3852"/>
              <a:gd name="T51" fmla="*/ 2147483647 h 452"/>
              <a:gd name="T52" fmla="*/ 2147483647 w 3852"/>
              <a:gd name="T53" fmla="*/ 2147483647 h 452"/>
              <a:gd name="T54" fmla="*/ 0 w 3852"/>
              <a:gd name="T55" fmla="*/ 2147483647 h 4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852"/>
              <a:gd name="T85" fmla="*/ 0 h 452"/>
              <a:gd name="T86" fmla="*/ 3852 w 3852"/>
              <a:gd name="T87" fmla="*/ 452 h 4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852" h="452">
                <a:moveTo>
                  <a:pt x="0" y="324"/>
                </a:moveTo>
                <a:lnTo>
                  <a:pt x="0" y="0"/>
                </a:lnTo>
                <a:lnTo>
                  <a:pt x="240" y="40"/>
                </a:lnTo>
                <a:lnTo>
                  <a:pt x="624" y="84"/>
                </a:lnTo>
                <a:lnTo>
                  <a:pt x="928" y="108"/>
                </a:lnTo>
                <a:lnTo>
                  <a:pt x="1348" y="136"/>
                </a:lnTo>
                <a:lnTo>
                  <a:pt x="1668" y="144"/>
                </a:lnTo>
                <a:lnTo>
                  <a:pt x="2164" y="140"/>
                </a:lnTo>
                <a:lnTo>
                  <a:pt x="2660" y="120"/>
                </a:lnTo>
                <a:lnTo>
                  <a:pt x="3148" y="92"/>
                </a:lnTo>
                <a:lnTo>
                  <a:pt x="3440" y="56"/>
                </a:lnTo>
                <a:lnTo>
                  <a:pt x="3852" y="8"/>
                </a:lnTo>
                <a:lnTo>
                  <a:pt x="3852" y="316"/>
                </a:lnTo>
                <a:lnTo>
                  <a:pt x="3696" y="340"/>
                </a:lnTo>
                <a:lnTo>
                  <a:pt x="3448" y="368"/>
                </a:lnTo>
                <a:lnTo>
                  <a:pt x="3116" y="400"/>
                </a:lnTo>
                <a:lnTo>
                  <a:pt x="2704" y="436"/>
                </a:lnTo>
                <a:lnTo>
                  <a:pt x="2352" y="440"/>
                </a:lnTo>
                <a:lnTo>
                  <a:pt x="2084" y="448"/>
                </a:lnTo>
                <a:lnTo>
                  <a:pt x="1844" y="452"/>
                </a:lnTo>
                <a:lnTo>
                  <a:pt x="1596" y="444"/>
                </a:lnTo>
                <a:lnTo>
                  <a:pt x="1348" y="444"/>
                </a:lnTo>
                <a:lnTo>
                  <a:pt x="1072" y="424"/>
                </a:lnTo>
                <a:lnTo>
                  <a:pt x="852" y="408"/>
                </a:lnTo>
                <a:lnTo>
                  <a:pt x="620" y="388"/>
                </a:lnTo>
                <a:lnTo>
                  <a:pt x="348" y="364"/>
                </a:lnTo>
                <a:lnTo>
                  <a:pt x="104" y="332"/>
                </a:lnTo>
                <a:lnTo>
                  <a:pt x="0" y="324"/>
                </a:lnTo>
                <a:close/>
              </a:path>
            </a:pathLst>
          </a:custGeom>
          <a:solidFill>
            <a:srgbClr val="96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420" name="AutoShape 151"/>
          <p:cNvSpPr>
            <a:spLocks noChangeArrowheads="1"/>
          </p:cNvSpPr>
          <p:nvPr/>
        </p:nvSpPr>
        <p:spPr bwMode="auto">
          <a:xfrm>
            <a:off x="2743200" y="164623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0421" name="AutoShape 152"/>
          <p:cNvSpPr>
            <a:spLocks noChangeArrowheads="1"/>
          </p:cNvSpPr>
          <p:nvPr/>
        </p:nvSpPr>
        <p:spPr bwMode="auto">
          <a:xfrm>
            <a:off x="8853487" y="162718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9" name="TextBox 28"/>
          <p:cNvSpPr txBox="1"/>
          <p:nvPr/>
        </p:nvSpPr>
        <p:spPr>
          <a:xfrm>
            <a:off x="1524000" y="2184401"/>
            <a:ext cx="91440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rPr>
              <a:t>Results in deflection in floor under Dead Load.</a:t>
            </a:r>
          </a:p>
          <a:p>
            <a:pPr algn="ctr" eaLnBrk="0" hangingPunct="0">
              <a:defRPr/>
            </a:pPr>
            <a:r>
              <a:rPr lang="en-US">
                <a:solidFill>
                  <a:schemeClr val="bg1"/>
                </a:solidFill>
              </a:rPr>
              <a:t>This can affect thickness of slab and fit of non-structural components.</a:t>
            </a:r>
          </a:p>
        </p:txBody>
      </p:sp>
      <p:cxnSp>
        <p:nvCxnSpPr>
          <p:cNvPr id="73" name="Straight Arrow Connector 72"/>
          <p:cNvCxnSpPr/>
          <p:nvPr/>
        </p:nvCxnSpPr>
        <p:spPr>
          <a:xfrm rot="5400000">
            <a:off x="3200400" y="92868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3769519" y="9850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4337844" y="10279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4877594" y="10548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2642394" y="85486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5431632" y="10675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6512719" y="10533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7080250" y="10271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7647782" y="986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8189119" y="92948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5938044" y="10660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8743157" y="859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0435" name="Text Box 161"/>
          <p:cNvSpPr txBox="1">
            <a:spLocks noChangeArrowheads="1"/>
          </p:cNvSpPr>
          <p:nvPr/>
        </p:nvSpPr>
        <p:spPr bwMode="auto">
          <a:xfrm>
            <a:off x="9332913" y="1365250"/>
            <a:ext cx="392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baseline="-25000">
                <a:solidFill>
                  <a:schemeClr val="bg1"/>
                </a:solidFill>
                <a:latin typeface="Symbol" panose="05050102010706020507" pitchFamily="18" charset="2"/>
              </a:rPr>
              <a:t>d</a:t>
            </a:r>
          </a:p>
        </p:txBody>
      </p:sp>
      <p:grpSp>
        <p:nvGrpSpPr>
          <p:cNvPr id="60436" name="Group 65"/>
          <p:cNvGrpSpPr>
            <a:grpSpLocks/>
          </p:cNvGrpSpPr>
          <p:nvPr/>
        </p:nvGrpSpPr>
        <p:grpSpPr bwMode="auto">
          <a:xfrm>
            <a:off x="2895601" y="1116013"/>
            <a:ext cx="6119813" cy="500062"/>
            <a:chOff x="1371600" y="1116013"/>
            <a:chExt cx="6119813" cy="500063"/>
          </a:xfrm>
        </p:grpSpPr>
        <p:sp>
          <p:nvSpPr>
            <p:cNvPr id="60448"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0449"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67" name="Slide Number Placeholder 66"/>
          <p:cNvSpPr txBox="1">
            <a:spLocks noGrp="1"/>
          </p:cNvSpPr>
          <p:nvPr/>
        </p:nvSpPr>
        <p:spPr>
          <a:xfrm>
            <a:off x="10803467" y="63404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68" name="Footer Placeholder 67"/>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60439" name="Freeform 27"/>
          <p:cNvSpPr>
            <a:spLocks/>
          </p:cNvSpPr>
          <p:nvPr/>
        </p:nvSpPr>
        <p:spPr bwMode="auto">
          <a:xfrm>
            <a:off x="2898776" y="1616076"/>
            <a:ext cx="6124575"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40" name="Freeform 31"/>
          <p:cNvSpPr>
            <a:spLocks/>
          </p:cNvSpPr>
          <p:nvPr/>
        </p:nvSpPr>
        <p:spPr bwMode="auto">
          <a:xfrm>
            <a:off x="2908300" y="1114426"/>
            <a:ext cx="611505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41" name="Freeform 32"/>
          <p:cNvSpPr>
            <a:spLocks/>
          </p:cNvSpPr>
          <p:nvPr/>
        </p:nvSpPr>
        <p:spPr bwMode="auto">
          <a:xfrm>
            <a:off x="2908300" y="12033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42" name="Freeform 33"/>
          <p:cNvSpPr>
            <a:spLocks/>
          </p:cNvSpPr>
          <p:nvPr/>
        </p:nvSpPr>
        <p:spPr bwMode="auto">
          <a:xfrm>
            <a:off x="2905125" y="15208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443" name="Line 34"/>
          <p:cNvSpPr>
            <a:spLocks noChangeShapeType="1"/>
          </p:cNvSpPr>
          <p:nvPr/>
        </p:nvSpPr>
        <p:spPr bwMode="auto">
          <a:xfrm flipV="1">
            <a:off x="2905125" y="1111251"/>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4" name="Line 35"/>
          <p:cNvSpPr>
            <a:spLocks noChangeShapeType="1"/>
          </p:cNvSpPr>
          <p:nvPr/>
        </p:nvSpPr>
        <p:spPr bwMode="auto">
          <a:xfrm>
            <a:off x="9013825" y="1101726"/>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5" name="Line 79"/>
          <p:cNvSpPr>
            <a:spLocks noChangeShapeType="1"/>
          </p:cNvSpPr>
          <p:nvPr/>
        </p:nvSpPr>
        <p:spPr bwMode="auto">
          <a:xfrm>
            <a:off x="5646738" y="1839913"/>
            <a:ext cx="37004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6" name="Line 81"/>
          <p:cNvSpPr>
            <a:spLocks noChangeShapeType="1"/>
          </p:cNvSpPr>
          <p:nvPr/>
        </p:nvSpPr>
        <p:spPr bwMode="auto">
          <a:xfrm>
            <a:off x="9069389" y="1619250"/>
            <a:ext cx="2762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47" name="Line 82"/>
          <p:cNvSpPr>
            <a:spLocks noChangeShapeType="1"/>
          </p:cNvSpPr>
          <p:nvPr/>
        </p:nvSpPr>
        <p:spPr bwMode="auto">
          <a:xfrm>
            <a:off x="9223376" y="1612901"/>
            <a:ext cx="3175" cy="238125"/>
          </a:xfrm>
          <a:prstGeom prst="line">
            <a:avLst/>
          </a:prstGeom>
          <a:noFill/>
          <a:ln w="19050">
            <a:solidFill>
              <a:schemeClr val="bg1"/>
            </a:solidFill>
            <a:round/>
            <a:headEnd type="arrow" w="med" len="sm"/>
            <a:tailEnd type="arrow" w="med" len="sm"/>
          </a:ln>
          <a:extLst>
            <a:ext uri="{909E8E84-426E-40DD-AFC4-6F175D3DCCD1}">
              <a14:hiddenFill xmlns:a14="http://schemas.microsoft.com/office/drawing/2010/main">
                <a:noFill/>
              </a14:hiddenFill>
            </a:ext>
          </a:extLst>
        </p:spPr>
        <p:txBody>
          <a:bodyPr/>
          <a:lstStyle/>
          <a:p>
            <a:endParaRPr lang="en-US"/>
          </a:p>
        </p:txBody>
      </p:sp>
      <p:sp>
        <p:nvSpPr>
          <p:cNvPr id="2" name="Footer Placeholder 1">
            <a:extLst>
              <a:ext uri="{FF2B5EF4-FFF2-40B4-BE49-F238E27FC236}">
                <a16:creationId xmlns:a16="http://schemas.microsoft.com/office/drawing/2014/main" id="{56D4E9E1-6E29-79D1-8922-1DA2E84D40D6}"/>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DEBF40CC-9706-3EB7-8646-F1FED58D7E59}"/>
              </a:ext>
            </a:extLst>
          </p:cNvPr>
          <p:cNvSpPr>
            <a:spLocks noGrp="1"/>
          </p:cNvSpPr>
          <p:nvPr>
            <p:ph type="sldNum" sz="quarter" idx="11"/>
          </p:nvPr>
        </p:nvSpPr>
        <p:spPr/>
        <p:txBody>
          <a:bodyPr/>
          <a:lstStyle/>
          <a:p>
            <a:fld id="{31AE6B6B-2CDA-4FF8-9B78-BC59D7E9A502}" type="slidenum">
              <a:rPr lang="en-US" altLang="en-US" smtClean="0"/>
              <a:pPr/>
              <a:t>57</a:t>
            </a:fld>
            <a:endParaRPr lang="en-US"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2673350" y="3198814"/>
            <a:ext cx="7150100" cy="21050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443" name="Freeform 126"/>
          <p:cNvSpPr>
            <a:spLocks/>
          </p:cNvSpPr>
          <p:nvPr/>
        </p:nvSpPr>
        <p:spPr bwMode="auto">
          <a:xfrm>
            <a:off x="2895600" y="4051300"/>
            <a:ext cx="6083300" cy="704850"/>
          </a:xfrm>
          <a:custGeom>
            <a:avLst/>
            <a:gdLst>
              <a:gd name="T0" fmla="*/ 0 w 3832"/>
              <a:gd name="T1" fmla="*/ 2147483647 h 444"/>
              <a:gd name="T2" fmla="*/ 0 w 3832"/>
              <a:gd name="T3" fmla="*/ 2147483647 h 444"/>
              <a:gd name="T4" fmla="*/ 2147483647 w 3832"/>
              <a:gd name="T5" fmla="*/ 2147483647 h 444"/>
              <a:gd name="T6" fmla="*/ 2147483647 w 3832"/>
              <a:gd name="T7" fmla="*/ 2147483647 h 444"/>
              <a:gd name="T8" fmla="*/ 2147483647 w 3832"/>
              <a:gd name="T9" fmla="*/ 2147483647 h 444"/>
              <a:gd name="T10" fmla="*/ 2147483647 w 3832"/>
              <a:gd name="T11" fmla="*/ 2147483647 h 444"/>
              <a:gd name="T12" fmla="*/ 2147483647 w 3832"/>
              <a:gd name="T13" fmla="*/ 2147483647 h 444"/>
              <a:gd name="T14" fmla="*/ 2147483647 w 3832"/>
              <a:gd name="T15" fmla="*/ 2147483647 h 444"/>
              <a:gd name="T16" fmla="*/ 2147483647 w 3832"/>
              <a:gd name="T17" fmla="*/ 0 h 444"/>
              <a:gd name="T18" fmla="*/ 2147483647 w 3832"/>
              <a:gd name="T19" fmla="*/ 2147483647 h 444"/>
              <a:gd name="T20" fmla="*/ 2147483647 w 3832"/>
              <a:gd name="T21" fmla="*/ 2147483647 h 444"/>
              <a:gd name="T22" fmla="*/ 2147483647 w 3832"/>
              <a:gd name="T23" fmla="*/ 2147483647 h 444"/>
              <a:gd name="T24" fmla="*/ 2147483647 w 3832"/>
              <a:gd name="T25" fmla="*/ 2147483647 h 444"/>
              <a:gd name="T26" fmla="*/ 2147483647 w 3832"/>
              <a:gd name="T27" fmla="*/ 2147483647 h 444"/>
              <a:gd name="T28" fmla="*/ 2147483647 w 3832"/>
              <a:gd name="T29" fmla="*/ 2147483647 h 444"/>
              <a:gd name="T30" fmla="*/ 2147483647 w 3832"/>
              <a:gd name="T31" fmla="*/ 2147483647 h 444"/>
              <a:gd name="T32" fmla="*/ 2147483647 w 3832"/>
              <a:gd name="T33" fmla="*/ 2147483647 h 444"/>
              <a:gd name="T34" fmla="*/ 2147483647 w 3832"/>
              <a:gd name="T35" fmla="*/ 2147483647 h 444"/>
              <a:gd name="T36" fmla="*/ 2147483647 w 3832"/>
              <a:gd name="T37" fmla="*/ 2147483647 h 444"/>
              <a:gd name="T38" fmla="*/ 2147483647 w 3832"/>
              <a:gd name="T39" fmla="*/ 2147483647 h 444"/>
              <a:gd name="T40" fmla="*/ 2147483647 w 3832"/>
              <a:gd name="T41" fmla="*/ 2147483647 h 444"/>
              <a:gd name="T42" fmla="*/ 2147483647 w 3832"/>
              <a:gd name="T43" fmla="*/ 2147483647 h 444"/>
              <a:gd name="T44" fmla="*/ 2147483647 w 3832"/>
              <a:gd name="T45" fmla="*/ 2147483647 h 444"/>
              <a:gd name="T46" fmla="*/ 2147483647 w 3832"/>
              <a:gd name="T47" fmla="*/ 2147483647 h 444"/>
              <a:gd name="T48" fmla="*/ 2147483647 w 3832"/>
              <a:gd name="T49" fmla="*/ 2147483647 h 444"/>
              <a:gd name="T50" fmla="*/ 2147483647 w 3832"/>
              <a:gd name="T51" fmla="*/ 2147483647 h 444"/>
              <a:gd name="T52" fmla="*/ 2147483647 w 3832"/>
              <a:gd name="T53" fmla="*/ 2147483647 h 444"/>
              <a:gd name="T54" fmla="*/ 2147483647 w 3832"/>
              <a:gd name="T55" fmla="*/ 2147483647 h 444"/>
              <a:gd name="T56" fmla="*/ 2147483647 w 3832"/>
              <a:gd name="T57" fmla="*/ 2147483647 h 444"/>
              <a:gd name="T58" fmla="*/ 2147483647 w 3832"/>
              <a:gd name="T59" fmla="*/ 2147483647 h 444"/>
              <a:gd name="T60" fmla="*/ 2147483647 w 3832"/>
              <a:gd name="T61" fmla="*/ 2147483647 h 444"/>
              <a:gd name="T62" fmla="*/ 2147483647 w 3832"/>
              <a:gd name="T63" fmla="*/ 2147483647 h 444"/>
              <a:gd name="T64" fmla="*/ 0 w 3832"/>
              <a:gd name="T65" fmla="*/ 2147483647 h 4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32"/>
              <a:gd name="T100" fmla="*/ 0 h 444"/>
              <a:gd name="T101" fmla="*/ 3832 w 3832"/>
              <a:gd name="T102" fmla="*/ 444 h 4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32" h="444">
                <a:moveTo>
                  <a:pt x="0" y="444"/>
                </a:moveTo>
                <a:lnTo>
                  <a:pt x="0" y="144"/>
                </a:lnTo>
                <a:lnTo>
                  <a:pt x="120" y="132"/>
                </a:lnTo>
                <a:lnTo>
                  <a:pt x="300" y="108"/>
                </a:lnTo>
                <a:lnTo>
                  <a:pt x="488" y="80"/>
                </a:lnTo>
                <a:lnTo>
                  <a:pt x="772" y="52"/>
                </a:lnTo>
                <a:lnTo>
                  <a:pt x="1116" y="28"/>
                </a:lnTo>
                <a:lnTo>
                  <a:pt x="1396" y="16"/>
                </a:lnTo>
                <a:lnTo>
                  <a:pt x="1676" y="0"/>
                </a:lnTo>
                <a:lnTo>
                  <a:pt x="1968" y="4"/>
                </a:lnTo>
                <a:lnTo>
                  <a:pt x="2316" y="12"/>
                </a:lnTo>
                <a:lnTo>
                  <a:pt x="2708" y="28"/>
                </a:lnTo>
                <a:lnTo>
                  <a:pt x="3052" y="44"/>
                </a:lnTo>
                <a:lnTo>
                  <a:pt x="3432" y="76"/>
                </a:lnTo>
                <a:lnTo>
                  <a:pt x="3772" y="120"/>
                </a:lnTo>
                <a:lnTo>
                  <a:pt x="3832" y="128"/>
                </a:lnTo>
                <a:lnTo>
                  <a:pt x="3832" y="432"/>
                </a:lnTo>
                <a:lnTo>
                  <a:pt x="3692" y="408"/>
                </a:lnTo>
                <a:lnTo>
                  <a:pt x="3460" y="384"/>
                </a:lnTo>
                <a:lnTo>
                  <a:pt x="3152" y="352"/>
                </a:lnTo>
                <a:lnTo>
                  <a:pt x="2916" y="332"/>
                </a:lnTo>
                <a:lnTo>
                  <a:pt x="2696" y="328"/>
                </a:lnTo>
                <a:lnTo>
                  <a:pt x="2504" y="316"/>
                </a:lnTo>
                <a:lnTo>
                  <a:pt x="2260" y="308"/>
                </a:lnTo>
                <a:lnTo>
                  <a:pt x="2060" y="300"/>
                </a:lnTo>
                <a:lnTo>
                  <a:pt x="1812" y="304"/>
                </a:lnTo>
                <a:lnTo>
                  <a:pt x="1584" y="304"/>
                </a:lnTo>
                <a:lnTo>
                  <a:pt x="1252" y="320"/>
                </a:lnTo>
                <a:lnTo>
                  <a:pt x="980" y="340"/>
                </a:lnTo>
                <a:lnTo>
                  <a:pt x="620" y="372"/>
                </a:lnTo>
                <a:lnTo>
                  <a:pt x="316" y="404"/>
                </a:lnTo>
                <a:lnTo>
                  <a:pt x="72" y="432"/>
                </a:lnTo>
                <a:lnTo>
                  <a:pt x="0" y="444"/>
                </a:lnTo>
                <a:close/>
              </a:path>
            </a:pathLst>
          </a:custGeom>
          <a:solidFill>
            <a:srgbClr val="96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Rectangle 53"/>
          <p:cNvSpPr/>
          <p:nvPr/>
        </p:nvSpPr>
        <p:spPr>
          <a:xfrm>
            <a:off x="2673350" y="234951"/>
            <a:ext cx="7162800" cy="19399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445" name="Freeform 78"/>
          <p:cNvSpPr>
            <a:spLocks/>
          </p:cNvSpPr>
          <p:nvPr/>
        </p:nvSpPr>
        <p:spPr bwMode="auto">
          <a:xfrm>
            <a:off x="2895600" y="1111250"/>
            <a:ext cx="6115050" cy="717550"/>
          </a:xfrm>
          <a:custGeom>
            <a:avLst/>
            <a:gdLst>
              <a:gd name="T0" fmla="*/ 0 w 3852"/>
              <a:gd name="T1" fmla="*/ 2147483647 h 452"/>
              <a:gd name="T2" fmla="*/ 0 w 3852"/>
              <a:gd name="T3" fmla="*/ 0 h 452"/>
              <a:gd name="T4" fmla="*/ 2147483647 w 3852"/>
              <a:gd name="T5" fmla="*/ 2147483647 h 452"/>
              <a:gd name="T6" fmla="*/ 2147483647 w 3852"/>
              <a:gd name="T7" fmla="*/ 2147483647 h 452"/>
              <a:gd name="T8" fmla="*/ 2147483647 w 3852"/>
              <a:gd name="T9" fmla="*/ 2147483647 h 452"/>
              <a:gd name="T10" fmla="*/ 2147483647 w 3852"/>
              <a:gd name="T11" fmla="*/ 2147483647 h 452"/>
              <a:gd name="T12" fmla="*/ 2147483647 w 3852"/>
              <a:gd name="T13" fmla="*/ 2147483647 h 452"/>
              <a:gd name="T14" fmla="*/ 2147483647 w 3852"/>
              <a:gd name="T15" fmla="*/ 2147483647 h 452"/>
              <a:gd name="T16" fmla="*/ 2147483647 w 3852"/>
              <a:gd name="T17" fmla="*/ 2147483647 h 452"/>
              <a:gd name="T18" fmla="*/ 2147483647 w 3852"/>
              <a:gd name="T19" fmla="*/ 2147483647 h 452"/>
              <a:gd name="T20" fmla="*/ 2147483647 w 3852"/>
              <a:gd name="T21" fmla="*/ 2147483647 h 452"/>
              <a:gd name="T22" fmla="*/ 2147483647 w 3852"/>
              <a:gd name="T23" fmla="*/ 2147483647 h 452"/>
              <a:gd name="T24" fmla="*/ 2147483647 w 3852"/>
              <a:gd name="T25" fmla="*/ 2147483647 h 452"/>
              <a:gd name="T26" fmla="*/ 2147483647 w 3852"/>
              <a:gd name="T27" fmla="*/ 2147483647 h 452"/>
              <a:gd name="T28" fmla="*/ 2147483647 w 3852"/>
              <a:gd name="T29" fmla="*/ 2147483647 h 452"/>
              <a:gd name="T30" fmla="*/ 2147483647 w 3852"/>
              <a:gd name="T31" fmla="*/ 2147483647 h 452"/>
              <a:gd name="T32" fmla="*/ 2147483647 w 3852"/>
              <a:gd name="T33" fmla="*/ 2147483647 h 452"/>
              <a:gd name="T34" fmla="*/ 2147483647 w 3852"/>
              <a:gd name="T35" fmla="*/ 2147483647 h 452"/>
              <a:gd name="T36" fmla="*/ 2147483647 w 3852"/>
              <a:gd name="T37" fmla="*/ 2147483647 h 452"/>
              <a:gd name="T38" fmla="*/ 2147483647 w 3852"/>
              <a:gd name="T39" fmla="*/ 2147483647 h 452"/>
              <a:gd name="T40" fmla="*/ 2147483647 w 3852"/>
              <a:gd name="T41" fmla="*/ 2147483647 h 452"/>
              <a:gd name="T42" fmla="*/ 2147483647 w 3852"/>
              <a:gd name="T43" fmla="*/ 2147483647 h 452"/>
              <a:gd name="T44" fmla="*/ 2147483647 w 3852"/>
              <a:gd name="T45" fmla="*/ 2147483647 h 452"/>
              <a:gd name="T46" fmla="*/ 2147483647 w 3852"/>
              <a:gd name="T47" fmla="*/ 2147483647 h 452"/>
              <a:gd name="T48" fmla="*/ 2147483647 w 3852"/>
              <a:gd name="T49" fmla="*/ 2147483647 h 452"/>
              <a:gd name="T50" fmla="*/ 2147483647 w 3852"/>
              <a:gd name="T51" fmla="*/ 2147483647 h 452"/>
              <a:gd name="T52" fmla="*/ 2147483647 w 3852"/>
              <a:gd name="T53" fmla="*/ 2147483647 h 452"/>
              <a:gd name="T54" fmla="*/ 0 w 3852"/>
              <a:gd name="T55" fmla="*/ 2147483647 h 4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852"/>
              <a:gd name="T85" fmla="*/ 0 h 452"/>
              <a:gd name="T86" fmla="*/ 3852 w 3852"/>
              <a:gd name="T87" fmla="*/ 452 h 4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852" h="452">
                <a:moveTo>
                  <a:pt x="0" y="324"/>
                </a:moveTo>
                <a:lnTo>
                  <a:pt x="0" y="0"/>
                </a:lnTo>
                <a:lnTo>
                  <a:pt x="240" y="40"/>
                </a:lnTo>
                <a:lnTo>
                  <a:pt x="624" y="84"/>
                </a:lnTo>
                <a:lnTo>
                  <a:pt x="928" y="108"/>
                </a:lnTo>
                <a:lnTo>
                  <a:pt x="1348" y="136"/>
                </a:lnTo>
                <a:lnTo>
                  <a:pt x="1668" y="144"/>
                </a:lnTo>
                <a:lnTo>
                  <a:pt x="2164" y="140"/>
                </a:lnTo>
                <a:lnTo>
                  <a:pt x="2660" y="120"/>
                </a:lnTo>
                <a:lnTo>
                  <a:pt x="3148" y="92"/>
                </a:lnTo>
                <a:lnTo>
                  <a:pt x="3440" y="56"/>
                </a:lnTo>
                <a:lnTo>
                  <a:pt x="3852" y="8"/>
                </a:lnTo>
                <a:lnTo>
                  <a:pt x="3852" y="316"/>
                </a:lnTo>
                <a:lnTo>
                  <a:pt x="3696" y="340"/>
                </a:lnTo>
                <a:lnTo>
                  <a:pt x="3448" y="368"/>
                </a:lnTo>
                <a:lnTo>
                  <a:pt x="3116" y="400"/>
                </a:lnTo>
                <a:lnTo>
                  <a:pt x="2704" y="436"/>
                </a:lnTo>
                <a:lnTo>
                  <a:pt x="2352" y="440"/>
                </a:lnTo>
                <a:lnTo>
                  <a:pt x="2084" y="448"/>
                </a:lnTo>
                <a:lnTo>
                  <a:pt x="1844" y="452"/>
                </a:lnTo>
                <a:lnTo>
                  <a:pt x="1596" y="444"/>
                </a:lnTo>
                <a:lnTo>
                  <a:pt x="1348" y="444"/>
                </a:lnTo>
                <a:lnTo>
                  <a:pt x="1072" y="424"/>
                </a:lnTo>
                <a:lnTo>
                  <a:pt x="852" y="408"/>
                </a:lnTo>
                <a:lnTo>
                  <a:pt x="620" y="388"/>
                </a:lnTo>
                <a:lnTo>
                  <a:pt x="348" y="364"/>
                </a:lnTo>
                <a:lnTo>
                  <a:pt x="104" y="332"/>
                </a:lnTo>
                <a:lnTo>
                  <a:pt x="0" y="324"/>
                </a:lnTo>
                <a:close/>
              </a:path>
            </a:pathLst>
          </a:custGeom>
          <a:solidFill>
            <a:srgbClr val="96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6" name="AutoShape 151"/>
          <p:cNvSpPr>
            <a:spLocks noChangeArrowheads="1"/>
          </p:cNvSpPr>
          <p:nvPr/>
        </p:nvSpPr>
        <p:spPr bwMode="auto">
          <a:xfrm>
            <a:off x="2752725" y="1655171"/>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1447" name="AutoShape 152"/>
          <p:cNvSpPr>
            <a:spLocks noChangeArrowheads="1"/>
          </p:cNvSpPr>
          <p:nvPr/>
        </p:nvSpPr>
        <p:spPr bwMode="auto">
          <a:xfrm>
            <a:off x="8848725" y="162718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cxnSp>
        <p:nvCxnSpPr>
          <p:cNvPr id="73" name="Straight Arrow Connector 72"/>
          <p:cNvCxnSpPr/>
          <p:nvPr/>
        </p:nvCxnSpPr>
        <p:spPr>
          <a:xfrm rot="5400000">
            <a:off x="3200400" y="92868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3769519" y="9850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4337844" y="10279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4877594" y="10548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2642394" y="85486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5431632" y="10675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6512719" y="10533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7080250" y="10271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7647782" y="986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8189119" y="92948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5938044" y="10660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8743157" y="859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1460" name="Text Box 161"/>
          <p:cNvSpPr txBox="1">
            <a:spLocks noChangeArrowheads="1"/>
          </p:cNvSpPr>
          <p:nvPr/>
        </p:nvSpPr>
        <p:spPr bwMode="auto">
          <a:xfrm>
            <a:off x="9332913" y="1365250"/>
            <a:ext cx="392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baseline="-25000">
                <a:solidFill>
                  <a:schemeClr val="bg1"/>
                </a:solidFill>
                <a:latin typeface="Symbol" panose="05050102010706020507" pitchFamily="18" charset="2"/>
              </a:rPr>
              <a:t>d</a:t>
            </a:r>
          </a:p>
        </p:txBody>
      </p:sp>
      <p:grpSp>
        <p:nvGrpSpPr>
          <p:cNvPr id="61461" name="Group 65"/>
          <p:cNvGrpSpPr>
            <a:grpSpLocks/>
          </p:cNvGrpSpPr>
          <p:nvPr/>
        </p:nvGrpSpPr>
        <p:grpSpPr bwMode="auto">
          <a:xfrm>
            <a:off x="2895601" y="1116013"/>
            <a:ext cx="6119813" cy="500062"/>
            <a:chOff x="1371600" y="1116013"/>
            <a:chExt cx="6119813" cy="500063"/>
          </a:xfrm>
        </p:grpSpPr>
        <p:sp>
          <p:nvSpPr>
            <p:cNvPr id="61502"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1503"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68" name="Footer Placeholder 67"/>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61464" name="Freeform 69"/>
          <p:cNvSpPr>
            <a:spLocks/>
          </p:cNvSpPr>
          <p:nvPr/>
        </p:nvSpPr>
        <p:spPr bwMode="auto">
          <a:xfrm>
            <a:off x="2898776" y="1616076"/>
            <a:ext cx="6124575"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5" name="Freeform 73"/>
          <p:cNvSpPr>
            <a:spLocks/>
          </p:cNvSpPr>
          <p:nvPr/>
        </p:nvSpPr>
        <p:spPr bwMode="auto">
          <a:xfrm>
            <a:off x="2908300" y="1114426"/>
            <a:ext cx="611505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6" name="Freeform 74"/>
          <p:cNvSpPr>
            <a:spLocks/>
          </p:cNvSpPr>
          <p:nvPr/>
        </p:nvSpPr>
        <p:spPr bwMode="auto">
          <a:xfrm>
            <a:off x="2908300" y="12033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7" name="Freeform 75"/>
          <p:cNvSpPr>
            <a:spLocks/>
          </p:cNvSpPr>
          <p:nvPr/>
        </p:nvSpPr>
        <p:spPr bwMode="auto">
          <a:xfrm>
            <a:off x="2905125" y="15208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8" name="Line 76"/>
          <p:cNvSpPr>
            <a:spLocks noChangeShapeType="1"/>
          </p:cNvSpPr>
          <p:nvPr/>
        </p:nvSpPr>
        <p:spPr bwMode="auto">
          <a:xfrm flipV="1">
            <a:off x="2905125" y="1111251"/>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9" name="Line 77"/>
          <p:cNvSpPr>
            <a:spLocks noChangeShapeType="1"/>
          </p:cNvSpPr>
          <p:nvPr/>
        </p:nvSpPr>
        <p:spPr bwMode="auto">
          <a:xfrm>
            <a:off x="9013825" y="1101726"/>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0" name="Line 79"/>
          <p:cNvSpPr>
            <a:spLocks noChangeShapeType="1"/>
          </p:cNvSpPr>
          <p:nvPr/>
        </p:nvSpPr>
        <p:spPr bwMode="auto">
          <a:xfrm>
            <a:off x="5646738" y="1839913"/>
            <a:ext cx="37004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1" name="Line 81"/>
          <p:cNvSpPr>
            <a:spLocks noChangeShapeType="1"/>
          </p:cNvSpPr>
          <p:nvPr/>
        </p:nvSpPr>
        <p:spPr bwMode="auto">
          <a:xfrm>
            <a:off x="9069389" y="1619250"/>
            <a:ext cx="2762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72" name="Line 82"/>
          <p:cNvSpPr>
            <a:spLocks noChangeShapeType="1"/>
          </p:cNvSpPr>
          <p:nvPr/>
        </p:nvSpPr>
        <p:spPr bwMode="auto">
          <a:xfrm>
            <a:off x="9223376" y="1612901"/>
            <a:ext cx="3175" cy="238125"/>
          </a:xfrm>
          <a:prstGeom prst="line">
            <a:avLst/>
          </a:prstGeom>
          <a:noFill/>
          <a:ln w="19050">
            <a:solidFill>
              <a:schemeClr val="bg1"/>
            </a:solidFill>
            <a:round/>
            <a:headEnd type="arrow" w="med" len="sm"/>
            <a:tailEnd type="arrow" w="med" len="sm"/>
          </a:ln>
          <a:extLst>
            <a:ext uri="{909E8E84-426E-40DD-AFC4-6F175D3DCCD1}">
              <a14:hiddenFill xmlns:a14="http://schemas.microsoft.com/office/drawing/2010/main">
                <a:noFill/>
              </a14:hiddenFill>
            </a:ext>
          </a:extLst>
        </p:spPr>
        <p:txBody>
          <a:bodyPr/>
          <a:lstStyle/>
          <a:p>
            <a:endParaRPr lang="en-US"/>
          </a:p>
        </p:txBody>
      </p:sp>
      <p:sp>
        <p:nvSpPr>
          <p:cNvPr id="61473" name="AutoShape 151"/>
          <p:cNvSpPr>
            <a:spLocks noChangeArrowheads="1"/>
          </p:cNvSpPr>
          <p:nvPr/>
        </p:nvSpPr>
        <p:spPr bwMode="auto">
          <a:xfrm>
            <a:off x="2724150" y="4770320"/>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1474" name="AutoShape 152"/>
          <p:cNvSpPr>
            <a:spLocks noChangeArrowheads="1"/>
          </p:cNvSpPr>
          <p:nvPr/>
        </p:nvSpPr>
        <p:spPr bwMode="auto">
          <a:xfrm>
            <a:off x="8839200" y="4765676"/>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cxnSp>
        <p:nvCxnSpPr>
          <p:cNvPr id="97" name="Straight Arrow Connector 96"/>
          <p:cNvCxnSpPr/>
          <p:nvPr/>
        </p:nvCxnSpPr>
        <p:spPr>
          <a:xfrm rot="5400000">
            <a:off x="3200400" y="3933825"/>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5400000">
            <a:off x="3767138" y="387826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5400000">
            <a:off x="4336257" y="383778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5400000">
            <a:off x="4876800" y="380365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a:off x="2632075" y="401478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rot="5400000">
            <a:off x="5430838" y="380365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6506369" y="381555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7080250" y="383698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7641432" y="387905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8189119" y="393461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5944394" y="38092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5400000">
            <a:off x="8705057" y="39965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1487" name="Text Box 161"/>
          <p:cNvSpPr txBox="1">
            <a:spLocks noChangeArrowheads="1"/>
          </p:cNvSpPr>
          <p:nvPr/>
        </p:nvSpPr>
        <p:spPr bwMode="auto">
          <a:xfrm>
            <a:off x="9291638" y="4244975"/>
            <a:ext cx="392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baseline="-25000">
                <a:solidFill>
                  <a:schemeClr val="bg1"/>
                </a:solidFill>
                <a:latin typeface="Symbol" panose="05050102010706020507" pitchFamily="18" charset="2"/>
              </a:rPr>
              <a:t>d</a:t>
            </a:r>
          </a:p>
        </p:txBody>
      </p:sp>
      <p:sp>
        <p:nvSpPr>
          <p:cNvPr id="61488" name="Freeform 118"/>
          <p:cNvSpPr>
            <a:spLocks/>
          </p:cNvSpPr>
          <p:nvPr/>
        </p:nvSpPr>
        <p:spPr bwMode="auto">
          <a:xfrm>
            <a:off x="2889250" y="4529138"/>
            <a:ext cx="610235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89" name="Freeform 119"/>
          <p:cNvSpPr>
            <a:spLocks/>
          </p:cNvSpPr>
          <p:nvPr/>
        </p:nvSpPr>
        <p:spPr bwMode="auto">
          <a:xfrm>
            <a:off x="2901950" y="4462463"/>
            <a:ext cx="608330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90" name="Line 120"/>
          <p:cNvSpPr>
            <a:spLocks noChangeShapeType="1"/>
          </p:cNvSpPr>
          <p:nvPr/>
        </p:nvSpPr>
        <p:spPr bwMode="auto">
          <a:xfrm flipV="1">
            <a:off x="2895600" y="4276726"/>
            <a:ext cx="0" cy="5048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1" name="Line 123"/>
          <p:cNvSpPr>
            <a:spLocks noChangeShapeType="1"/>
          </p:cNvSpPr>
          <p:nvPr/>
        </p:nvSpPr>
        <p:spPr bwMode="auto">
          <a:xfrm flipV="1">
            <a:off x="8978900" y="4276725"/>
            <a:ext cx="0" cy="4572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2" name="Freeform 124"/>
          <p:cNvSpPr>
            <a:spLocks/>
          </p:cNvSpPr>
          <p:nvPr/>
        </p:nvSpPr>
        <p:spPr bwMode="auto">
          <a:xfrm>
            <a:off x="2901950" y="4138613"/>
            <a:ext cx="608330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93" name="Freeform 125"/>
          <p:cNvSpPr>
            <a:spLocks/>
          </p:cNvSpPr>
          <p:nvPr/>
        </p:nvSpPr>
        <p:spPr bwMode="auto">
          <a:xfrm>
            <a:off x="2895600" y="4062413"/>
            <a:ext cx="610235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94" name="Line 127"/>
          <p:cNvSpPr>
            <a:spLocks noChangeShapeType="1"/>
          </p:cNvSpPr>
          <p:nvPr/>
        </p:nvSpPr>
        <p:spPr bwMode="auto">
          <a:xfrm>
            <a:off x="5683250" y="4533900"/>
            <a:ext cx="36322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5" name="Line 129"/>
          <p:cNvSpPr>
            <a:spLocks noChangeShapeType="1"/>
          </p:cNvSpPr>
          <p:nvPr/>
        </p:nvSpPr>
        <p:spPr bwMode="auto">
          <a:xfrm>
            <a:off x="9004300" y="4733925"/>
            <a:ext cx="2984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96" name="Line 130"/>
          <p:cNvSpPr>
            <a:spLocks noChangeShapeType="1"/>
          </p:cNvSpPr>
          <p:nvPr/>
        </p:nvSpPr>
        <p:spPr bwMode="auto">
          <a:xfrm>
            <a:off x="9185275" y="4524375"/>
            <a:ext cx="0" cy="222250"/>
          </a:xfrm>
          <a:prstGeom prst="line">
            <a:avLst/>
          </a:prstGeom>
          <a:noFill/>
          <a:ln w="19050">
            <a:solidFill>
              <a:schemeClr val="bg1"/>
            </a:solidFill>
            <a:round/>
            <a:headEnd type="arrow" w="med" len="sm"/>
            <a:tailEnd type="arrow" w="med" len="sm"/>
          </a:ln>
          <a:extLst>
            <a:ext uri="{909E8E84-426E-40DD-AFC4-6F175D3DCCD1}">
              <a14:hiddenFill xmlns:a14="http://schemas.microsoft.com/office/drawing/2010/main">
                <a:noFill/>
              </a14:hiddenFill>
            </a:ext>
          </a:extLst>
        </p:spPr>
        <p:txBody>
          <a:bodyPr/>
          <a:lstStyle/>
          <a:p>
            <a:endParaRPr lang="en-US"/>
          </a:p>
        </p:txBody>
      </p:sp>
      <p:sp>
        <p:nvSpPr>
          <p:cNvPr id="29" name="TextBox 28"/>
          <p:cNvSpPr txBox="1"/>
          <p:nvPr/>
        </p:nvSpPr>
        <p:spPr>
          <a:xfrm>
            <a:off x="1524000" y="2184401"/>
            <a:ext cx="91440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rPr>
              <a:t>Results in deflection in floor under Dead Load.</a:t>
            </a:r>
          </a:p>
          <a:p>
            <a:pPr algn="ctr" eaLnBrk="0" hangingPunct="0">
              <a:defRPr/>
            </a:pPr>
            <a:r>
              <a:rPr lang="en-US">
                <a:solidFill>
                  <a:schemeClr val="bg1"/>
                </a:solidFill>
              </a:rPr>
              <a:t>This can affect thickness of slab and fit of non-structural components.</a:t>
            </a:r>
          </a:p>
        </p:txBody>
      </p:sp>
      <p:grpSp>
        <p:nvGrpSpPr>
          <p:cNvPr id="61498" name="Group 65"/>
          <p:cNvGrpSpPr>
            <a:grpSpLocks/>
          </p:cNvGrpSpPr>
          <p:nvPr/>
        </p:nvGrpSpPr>
        <p:grpSpPr bwMode="auto">
          <a:xfrm>
            <a:off x="2876551" y="4249738"/>
            <a:ext cx="6119813" cy="500062"/>
            <a:chOff x="1371600" y="1116013"/>
            <a:chExt cx="6119813" cy="500063"/>
          </a:xfrm>
        </p:grpSpPr>
        <p:sp>
          <p:nvSpPr>
            <p:cNvPr id="61500"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1501"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53" name="TextBox 52"/>
          <p:cNvSpPr txBox="1"/>
          <p:nvPr/>
        </p:nvSpPr>
        <p:spPr>
          <a:xfrm>
            <a:off x="2195513" y="5339706"/>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Beam with Camber</a:t>
            </a:r>
          </a:p>
        </p:txBody>
      </p:sp>
      <p:sp>
        <p:nvSpPr>
          <p:cNvPr id="2" name="Footer Placeholder 1">
            <a:extLst>
              <a:ext uri="{FF2B5EF4-FFF2-40B4-BE49-F238E27FC236}">
                <a16:creationId xmlns:a16="http://schemas.microsoft.com/office/drawing/2014/main" id="{98031ED5-7873-6194-28E3-9BB3F25A5955}"/>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4C45D2F3-1C34-4C6F-FFFA-F52364BDAA61}"/>
              </a:ext>
            </a:extLst>
          </p:cNvPr>
          <p:cNvSpPr>
            <a:spLocks noGrp="1"/>
          </p:cNvSpPr>
          <p:nvPr>
            <p:ph type="sldNum" sz="quarter" idx="11"/>
          </p:nvPr>
        </p:nvSpPr>
        <p:spPr/>
        <p:txBody>
          <a:bodyPr/>
          <a:lstStyle/>
          <a:p>
            <a:fld id="{31AE6B6B-2CDA-4FF8-9B78-BC59D7E9A502}" type="slidenum">
              <a:rPr lang="en-US" altLang="en-US" smtClean="0"/>
              <a:pPr/>
              <a:t>58</a:t>
            </a:fld>
            <a:endParaRPr lang="en-US"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2673350" y="3198814"/>
            <a:ext cx="7150100" cy="21050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5" name="Straight Arrow Connector 114"/>
          <p:cNvCxnSpPr/>
          <p:nvPr/>
        </p:nvCxnSpPr>
        <p:spPr>
          <a:xfrm rot="5400000">
            <a:off x="3200400" y="397510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rot="5400000">
            <a:off x="3769519" y="397906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rot="5400000">
            <a:off x="4337050" y="39735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rot="5400000">
            <a:off x="4877594" y="39695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5400000">
            <a:off x="2632075" y="3984625"/>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rot="5400000">
            <a:off x="5431632" y="39695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5400000">
            <a:off x="6502400" y="397510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p:nvPr/>
        </p:nvCxnSpPr>
        <p:spPr>
          <a:xfrm rot="5400000">
            <a:off x="7081044" y="39695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rot="5400000">
            <a:off x="7637463" y="39735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rot="5400000">
            <a:off x="8189119" y="39885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rot="5400000">
            <a:off x="5943600" y="3975100"/>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rot="5400000">
            <a:off x="8724107" y="396001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3" name="Slide Number Placeholder 72"/>
          <p:cNvSpPr txBox="1">
            <a:spLocks noGrp="1"/>
          </p:cNvSpPr>
          <p:nvPr/>
        </p:nvSpPr>
        <p:spPr>
          <a:xfrm>
            <a:off x="10795000" y="6315076"/>
            <a:ext cx="762000" cy="365125"/>
          </a:xfrm>
          <a:prstGeom prst="rect">
            <a:avLst/>
          </a:prstGeom>
          <a:noFill/>
        </p:spPr>
        <p:txBody>
          <a:bodyPr lIns="0" rIns="0" anchor="b"/>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r" eaLnBrk="1" hangingPunct="1"/>
            <a:endParaRPr lang="en-US" altLang="en-US" sz="1200" dirty="0">
              <a:solidFill>
                <a:srgbClr val="BCBCBC"/>
              </a:solidFill>
            </a:endParaRPr>
          </a:p>
        </p:txBody>
      </p:sp>
      <p:sp>
        <p:nvSpPr>
          <p:cNvPr id="75" name="Footer Placeholder 74"/>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54" name="Rectangle 53"/>
          <p:cNvSpPr/>
          <p:nvPr/>
        </p:nvSpPr>
        <p:spPr>
          <a:xfrm>
            <a:off x="2673350" y="234951"/>
            <a:ext cx="7162800" cy="1939925"/>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482" name="Freeform 72"/>
          <p:cNvSpPr>
            <a:spLocks/>
          </p:cNvSpPr>
          <p:nvPr/>
        </p:nvSpPr>
        <p:spPr bwMode="auto">
          <a:xfrm>
            <a:off x="2895600" y="1111250"/>
            <a:ext cx="6115050" cy="717550"/>
          </a:xfrm>
          <a:custGeom>
            <a:avLst/>
            <a:gdLst>
              <a:gd name="T0" fmla="*/ 0 w 3852"/>
              <a:gd name="T1" fmla="*/ 2147483647 h 452"/>
              <a:gd name="T2" fmla="*/ 0 w 3852"/>
              <a:gd name="T3" fmla="*/ 0 h 452"/>
              <a:gd name="T4" fmla="*/ 2147483647 w 3852"/>
              <a:gd name="T5" fmla="*/ 2147483647 h 452"/>
              <a:gd name="T6" fmla="*/ 2147483647 w 3852"/>
              <a:gd name="T7" fmla="*/ 2147483647 h 452"/>
              <a:gd name="T8" fmla="*/ 2147483647 w 3852"/>
              <a:gd name="T9" fmla="*/ 2147483647 h 452"/>
              <a:gd name="T10" fmla="*/ 2147483647 w 3852"/>
              <a:gd name="T11" fmla="*/ 2147483647 h 452"/>
              <a:gd name="T12" fmla="*/ 2147483647 w 3852"/>
              <a:gd name="T13" fmla="*/ 2147483647 h 452"/>
              <a:gd name="T14" fmla="*/ 2147483647 w 3852"/>
              <a:gd name="T15" fmla="*/ 2147483647 h 452"/>
              <a:gd name="T16" fmla="*/ 2147483647 w 3852"/>
              <a:gd name="T17" fmla="*/ 2147483647 h 452"/>
              <a:gd name="T18" fmla="*/ 2147483647 w 3852"/>
              <a:gd name="T19" fmla="*/ 2147483647 h 452"/>
              <a:gd name="T20" fmla="*/ 2147483647 w 3852"/>
              <a:gd name="T21" fmla="*/ 2147483647 h 452"/>
              <a:gd name="T22" fmla="*/ 2147483647 w 3852"/>
              <a:gd name="T23" fmla="*/ 2147483647 h 452"/>
              <a:gd name="T24" fmla="*/ 2147483647 w 3852"/>
              <a:gd name="T25" fmla="*/ 2147483647 h 452"/>
              <a:gd name="T26" fmla="*/ 2147483647 w 3852"/>
              <a:gd name="T27" fmla="*/ 2147483647 h 452"/>
              <a:gd name="T28" fmla="*/ 2147483647 w 3852"/>
              <a:gd name="T29" fmla="*/ 2147483647 h 452"/>
              <a:gd name="T30" fmla="*/ 2147483647 w 3852"/>
              <a:gd name="T31" fmla="*/ 2147483647 h 452"/>
              <a:gd name="T32" fmla="*/ 2147483647 w 3852"/>
              <a:gd name="T33" fmla="*/ 2147483647 h 452"/>
              <a:gd name="T34" fmla="*/ 2147483647 w 3852"/>
              <a:gd name="T35" fmla="*/ 2147483647 h 452"/>
              <a:gd name="T36" fmla="*/ 2147483647 w 3852"/>
              <a:gd name="T37" fmla="*/ 2147483647 h 452"/>
              <a:gd name="T38" fmla="*/ 2147483647 w 3852"/>
              <a:gd name="T39" fmla="*/ 2147483647 h 452"/>
              <a:gd name="T40" fmla="*/ 2147483647 w 3852"/>
              <a:gd name="T41" fmla="*/ 2147483647 h 452"/>
              <a:gd name="T42" fmla="*/ 2147483647 w 3852"/>
              <a:gd name="T43" fmla="*/ 2147483647 h 452"/>
              <a:gd name="T44" fmla="*/ 2147483647 w 3852"/>
              <a:gd name="T45" fmla="*/ 2147483647 h 452"/>
              <a:gd name="T46" fmla="*/ 2147483647 w 3852"/>
              <a:gd name="T47" fmla="*/ 2147483647 h 452"/>
              <a:gd name="T48" fmla="*/ 2147483647 w 3852"/>
              <a:gd name="T49" fmla="*/ 2147483647 h 452"/>
              <a:gd name="T50" fmla="*/ 2147483647 w 3852"/>
              <a:gd name="T51" fmla="*/ 2147483647 h 452"/>
              <a:gd name="T52" fmla="*/ 2147483647 w 3852"/>
              <a:gd name="T53" fmla="*/ 2147483647 h 452"/>
              <a:gd name="T54" fmla="*/ 0 w 3852"/>
              <a:gd name="T55" fmla="*/ 2147483647 h 4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852"/>
              <a:gd name="T85" fmla="*/ 0 h 452"/>
              <a:gd name="T86" fmla="*/ 3852 w 3852"/>
              <a:gd name="T87" fmla="*/ 452 h 4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852" h="452">
                <a:moveTo>
                  <a:pt x="0" y="324"/>
                </a:moveTo>
                <a:lnTo>
                  <a:pt x="0" y="0"/>
                </a:lnTo>
                <a:lnTo>
                  <a:pt x="240" y="40"/>
                </a:lnTo>
                <a:lnTo>
                  <a:pt x="624" y="84"/>
                </a:lnTo>
                <a:lnTo>
                  <a:pt x="928" y="108"/>
                </a:lnTo>
                <a:lnTo>
                  <a:pt x="1348" y="136"/>
                </a:lnTo>
                <a:lnTo>
                  <a:pt x="1668" y="144"/>
                </a:lnTo>
                <a:lnTo>
                  <a:pt x="2164" y="140"/>
                </a:lnTo>
                <a:lnTo>
                  <a:pt x="2660" y="120"/>
                </a:lnTo>
                <a:lnTo>
                  <a:pt x="3148" y="92"/>
                </a:lnTo>
                <a:lnTo>
                  <a:pt x="3440" y="56"/>
                </a:lnTo>
                <a:lnTo>
                  <a:pt x="3852" y="8"/>
                </a:lnTo>
                <a:lnTo>
                  <a:pt x="3852" y="316"/>
                </a:lnTo>
                <a:lnTo>
                  <a:pt x="3696" y="340"/>
                </a:lnTo>
                <a:lnTo>
                  <a:pt x="3448" y="368"/>
                </a:lnTo>
                <a:lnTo>
                  <a:pt x="3116" y="400"/>
                </a:lnTo>
                <a:lnTo>
                  <a:pt x="2704" y="436"/>
                </a:lnTo>
                <a:lnTo>
                  <a:pt x="2352" y="440"/>
                </a:lnTo>
                <a:lnTo>
                  <a:pt x="2084" y="448"/>
                </a:lnTo>
                <a:lnTo>
                  <a:pt x="1844" y="452"/>
                </a:lnTo>
                <a:lnTo>
                  <a:pt x="1596" y="444"/>
                </a:lnTo>
                <a:lnTo>
                  <a:pt x="1348" y="444"/>
                </a:lnTo>
                <a:lnTo>
                  <a:pt x="1072" y="424"/>
                </a:lnTo>
                <a:lnTo>
                  <a:pt x="852" y="408"/>
                </a:lnTo>
                <a:lnTo>
                  <a:pt x="620" y="388"/>
                </a:lnTo>
                <a:lnTo>
                  <a:pt x="348" y="364"/>
                </a:lnTo>
                <a:lnTo>
                  <a:pt x="104" y="332"/>
                </a:lnTo>
                <a:lnTo>
                  <a:pt x="0" y="324"/>
                </a:lnTo>
                <a:close/>
              </a:path>
            </a:pathLst>
          </a:custGeom>
          <a:solidFill>
            <a:srgbClr val="96A9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483" name="AutoShape 151"/>
          <p:cNvSpPr>
            <a:spLocks noChangeArrowheads="1"/>
          </p:cNvSpPr>
          <p:nvPr/>
        </p:nvSpPr>
        <p:spPr bwMode="auto">
          <a:xfrm>
            <a:off x="2733675" y="1634332"/>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2484" name="AutoShape 152"/>
          <p:cNvSpPr>
            <a:spLocks noChangeArrowheads="1"/>
          </p:cNvSpPr>
          <p:nvPr/>
        </p:nvSpPr>
        <p:spPr bwMode="auto">
          <a:xfrm>
            <a:off x="8848725" y="162718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29" name="TextBox 28"/>
          <p:cNvSpPr txBox="1"/>
          <p:nvPr/>
        </p:nvSpPr>
        <p:spPr>
          <a:xfrm>
            <a:off x="1524000" y="2184401"/>
            <a:ext cx="91440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algn="ctr" eaLnBrk="0" hangingPunct="0">
              <a:defRPr/>
            </a:pPr>
            <a:r>
              <a:rPr lang="en-US">
                <a:solidFill>
                  <a:schemeClr val="bg1"/>
                </a:solidFill>
              </a:rPr>
              <a:t>Results in deflection in floor under Dead Load.</a:t>
            </a:r>
          </a:p>
          <a:p>
            <a:pPr algn="ctr" eaLnBrk="0" hangingPunct="0">
              <a:defRPr/>
            </a:pPr>
            <a:r>
              <a:rPr lang="en-US">
                <a:solidFill>
                  <a:schemeClr val="bg1"/>
                </a:solidFill>
              </a:rPr>
              <a:t>This can affect thickness of slab and fit of non-structural components.</a:t>
            </a:r>
          </a:p>
        </p:txBody>
      </p:sp>
      <p:cxnSp>
        <p:nvCxnSpPr>
          <p:cNvPr id="2" name="Straight Arrow Connector 72"/>
          <p:cNvCxnSpPr/>
          <p:nvPr/>
        </p:nvCxnSpPr>
        <p:spPr>
          <a:xfrm rot="5400000">
            <a:off x="3200400" y="928688"/>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74"/>
          <p:cNvCxnSpPr/>
          <p:nvPr/>
        </p:nvCxnSpPr>
        <p:spPr>
          <a:xfrm rot="5400000">
            <a:off x="3769519" y="98504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4337844" y="10279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4877594" y="10548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rot="5400000">
            <a:off x="2642394" y="854869"/>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5431632" y="1067594"/>
            <a:ext cx="525462"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6512719" y="10533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7080250" y="1027113"/>
            <a:ext cx="527050"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7647782" y="986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8189119" y="92948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5938044" y="1066007"/>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8743157" y="859632"/>
            <a:ext cx="525463" cy="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2498" name="Text Box 161"/>
          <p:cNvSpPr txBox="1">
            <a:spLocks noChangeArrowheads="1"/>
          </p:cNvSpPr>
          <p:nvPr/>
        </p:nvSpPr>
        <p:spPr bwMode="auto">
          <a:xfrm>
            <a:off x="9332913" y="1365250"/>
            <a:ext cx="392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baseline="-25000">
                <a:solidFill>
                  <a:schemeClr val="bg1"/>
                </a:solidFill>
                <a:latin typeface="Symbol" panose="05050102010706020507" pitchFamily="18" charset="2"/>
              </a:rPr>
              <a:t>d</a:t>
            </a:r>
          </a:p>
        </p:txBody>
      </p:sp>
      <p:grpSp>
        <p:nvGrpSpPr>
          <p:cNvPr id="62499" name="Group 65"/>
          <p:cNvGrpSpPr>
            <a:grpSpLocks/>
          </p:cNvGrpSpPr>
          <p:nvPr/>
        </p:nvGrpSpPr>
        <p:grpSpPr bwMode="auto">
          <a:xfrm>
            <a:off x="2895601" y="1116013"/>
            <a:ext cx="6119813" cy="500062"/>
            <a:chOff x="1371600" y="1116013"/>
            <a:chExt cx="6119813" cy="500063"/>
          </a:xfrm>
        </p:grpSpPr>
        <p:sp>
          <p:nvSpPr>
            <p:cNvPr id="62523" name="Rectangle 140"/>
            <p:cNvSpPr>
              <a:spLocks noChangeArrowheads="1"/>
            </p:cNvSpPr>
            <p:nvPr/>
          </p:nvSpPr>
          <p:spPr bwMode="auto">
            <a:xfrm>
              <a:off x="1371600" y="1116013"/>
              <a:ext cx="6119813" cy="5000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2524" name="Rectangle 141"/>
            <p:cNvSpPr>
              <a:spLocks noChangeArrowheads="1"/>
            </p:cNvSpPr>
            <p:nvPr/>
          </p:nvSpPr>
          <p:spPr bwMode="auto">
            <a:xfrm>
              <a:off x="1376363" y="1211263"/>
              <a:ext cx="6115050" cy="309563"/>
            </a:xfrm>
            <a:prstGeom prst="rect">
              <a:avLst/>
            </a:prstGeom>
            <a:noFill/>
            <a:ln w="1270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grpSp>
      <p:sp>
        <p:nvSpPr>
          <p:cNvPr id="62500" name="Freeform 92"/>
          <p:cNvSpPr>
            <a:spLocks/>
          </p:cNvSpPr>
          <p:nvPr/>
        </p:nvSpPr>
        <p:spPr bwMode="auto">
          <a:xfrm>
            <a:off x="2898776" y="1616076"/>
            <a:ext cx="6124575"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01" name="Freeform 96"/>
          <p:cNvSpPr>
            <a:spLocks/>
          </p:cNvSpPr>
          <p:nvPr/>
        </p:nvSpPr>
        <p:spPr bwMode="auto">
          <a:xfrm>
            <a:off x="2908300" y="1114426"/>
            <a:ext cx="611505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02" name="Freeform 97"/>
          <p:cNvSpPr>
            <a:spLocks/>
          </p:cNvSpPr>
          <p:nvPr/>
        </p:nvSpPr>
        <p:spPr bwMode="auto">
          <a:xfrm>
            <a:off x="2908300" y="12033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03" name="Freeform 98"/>
          <p:cNvSpPr>
            <a:spLocks/>
          </p:cNvSpPr>
          <p:nvPr/>
        </p:nvSpPr>
        <p:spPr bwMode="auto">
          <a:xfrm>
            <a:off x="2905125" y="1520826"/>
            <a:ext cx="6108700" cy="227013"/>
          </a:xfrm>
          <a:custGeom>
            <a:avLst/>
            <a:gdLst>
              <a:gd name="T0" fmla="*/ 0 w 3868"/>
              <a:gd name="T1" fmla="*/ 2147483647 h 143"/>
              <a:gd name="T2" fmla="*/ 2147483647 w 3868"/>
              <a:gd name="T3" fmla="*/ 2147483647 h 143"/>
              <a:gd name="T4" fmla="*/ 2147483647 w 3868"/>
              <a:gd name="T5" fmla="*/ 2147483647 h 143"/>
              <a:gd name="T6" fmla="*/ 2147483647 w 3868"/>
              <a:gd name="T7" fmla="*/ 2147483647 h 143"/>
              <a:gd name="T8" fmla="*/ 2147483647 w 3868"/>
              <a:gd name="T9" fmla="*/ 2147483647 h 143"/>
              <a:gd name="T10" fmla="*/ 2147483647 w 3868"/>
              <a:gd name="T11" fmla="*/ 0 h 143"/>
              <a:gd name="T12" fmla="*/ 0 60000 65536"/>
              <a:gd name="T13" fmla="*/ 0 60000 65536"/>
              <a:gd name="T14" fmla="*/ 0 60000 65536"/>
              <a:gd name="T15" fmla="*/ 0 60000 65536"/>
              <a:gd name="T16" fmla="*/ 0 60000 65536"/>
              <a:gd name="T17" fmla="*/ 0 60000 65536"/>
              <a:gd name="T18" fmla="*/ 0 w 3868"/>
              <a:gd name="T19" fmla="*/ 0 h 143"/>
              <a:gd name="T20" fmla="*/ 3868 w 3868"/>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3868" h="143">
                <a:moveTo>
                  <a:pt x="0" y="4"/>
                </a:moveTo>
                <a:cubicBezTo>
                  <a:pt x="174" y="29"/>
                  <a:pt x="349" y="54"/>
                  <a:pt x="616" y="76"/>
                </a:cubicBezTo>
                <a:cubicBezTo>
                  <a:pt x="883" y="98"/>
                  <a:pt x="1262" y="129"/>
                  <a:pt x="1600" y="136"/>
                </a:cubicBezTo>
                <a:cubicBezTo>
                  <a:pt x="1938" y="143"/>
                  <a:pt x="2347" y="129"/>
                  <a:pt x="2644" y="116"/>
                </a:cubicBezTo>
                <a:cubicBezTo>
                  <a:pt x="2941" y="103"/>
                  <a:pt x="3180" y="79"/>
                  <a:pt x="3384" y="60"/>
                </a:cubicBezTo>
                <a:cubicBezTo>
                  <a:pt x="3588" y="41"/>
                  <a:pt x="3728" y="20"/>
                  <a:pt x="3868"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04" name="Line 99"/>
          <p:cNvSpPr>
            <a:spLocks noChangeShapeType="1"/>
          </p:cNvSpPr>
          <p:nvPr/>
        </p:nvSpPr>
        <p:spPr bwMode="auto">
          <a:xfrm flipV="1">
            <a:off x="2905125" y="1111251"/>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05" name="Line 100"/>
          <p:cNvSpPr>
            <a:spLocks noChangeShapeType="1"/>
          </p:cNvSpPr>
          <p:nvPr/>
        </p:nvSpPr>
        <p:spPr bwMode="auto">
          <a:xfrm>
            <a:off x="9013825" y="1101726"/>
            <a:ext cx="0" cy="523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06" name="Rectangle 140"/>
          <p:cNvSpPr>
            <a:spLocks noChangeArrowheads="1"/>
          </p:cNvSpPr>
          <p:nvPr/>
        </p:nvSpPr>
        <p:spPr bwMode="auto">
          <a:xfrm>
            <a:off x="2886076" y="4240213"/>
            <a:ext cx="6119813" cy="500062"/>
          </a:xfrm>
          <a:prstGeom prst="rect">
            <a:avLst/>
          </a:prstGeom>
          <a:solidFill>
            <a:schemeClr val="folHlink"/>
          </a:solidFill>
          <a:ln w="2857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2507" name="AutoShape 151"/>
          <p:cNvSpPr>
            <a:spLocks noChangeArrowheads="1"/>
          </p:cNvSpPr>
          <p:nvPr/>
        </p:nvSpPr>
        <p:spPr bwMode="auto">
          <a:xfrm>
            <a:off x="2727325" y="4756151"/>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2508" name="AutoShape 152"/>
          <p:cNvSpPr>
            <a:spLocks noChangeArrowheads="1"/>
          </p:cNvSpPr>
          <p:nvPr/>
        </p:nvSpPr>
        <p:spPr bwMode="auto">
          <a:xfrm>
            <a:off x="8853487" y="4764089"/>
            <a:ext cx="304800" cy="447675"/>
          </a:xfrm>
          <a:prstGeom prst="triangle">
            <a:avLst>
              <a:gd name="adj" fmla="val 50000"/>
            </a:avLst>
          </a:prstGeom>
          <a:solidFill>
            <a:schemeClr val="accent1"/>
          </a:solidFill>
          <a:ln w="95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p>
        </p:txBody>
      </p:sp>
      <p:sp>
        <p:nvSpPr>
          <p:cNvPr id="62509" name="Line 107"/>
          <p:cNvSpPr>
            <a:spLocks noChangeShapeType="1"/>
          </p:cNvSpPr>
          <p:nvPr/>
        </p:nvSpPr>
        <p:spPr bwMode="auto">
          <a:xfrm>
            <a:off x="2892425" y="4337050"/>
            <a:ext cx="611505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10" name="Line 108"/>
          <p:cNvSpPr>
            <a:spLocks noChangeShapeType="1"/>
          </p:cNvSpPr>
          <p:nvPr/>
        </p:nvSpPr>
        <p:spPr bwMode="auto">
          <a:xfrm>
            <a:off x="2879725" y="4641850"/>
            <a:ext cx="61214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11" name="Freeform 109"/>
          <p:cNvSpPr>
            <a:spLocks/>
          </p:cNvSpPr>
          <p:nvPr/>
        </p:nvSpPr>
        <p:spPr bwMode="auto">
          <a:xfrm>
            <a:off x="2889250" y="4529138"/>
            <a:ext cx="610235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127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12" name="Freeform 110"/>
          <p:cNvSpPr>
            <a:spLocks/>
          </p:cNvSpPr>
          <p:nvPr/>
        </p:nvSpPr>
        <p:spPr bwMode="auto">
          <a:xfrm>
            <a:off x="2901950" y="4462463"/>
            <a:ext cx="608330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127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13" name="Freeform 111"/>
          <p:cNvSpPr>
            <a:spLocks/>
          </p:cNvSpPr>
          <p:nvPr/>
        </p:nvSpPr>
        <p:spPr bwMode="auto">
          <a:xfrm>
            <a:off x="2901950" y="4138613"/>
            <a:ext cx="608330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127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14" name="Freeform 112"/>
          <p:cNvSpPr>
            <a:spLocks/>
          </p:cNvSpPr>
          <p:nvPr/>
        </p:nvSpPr>
        <p:spPr bwMode="auto">
          <a:xfrm>
            <a:off x="2895600" y="4062413"/>
            <a:ext cx="6102350" cy="227012"/>
          </a:xfrm>
          <a:custGeom>
            <a:avLst/>
            <a:gdLst>
              <a:gd name="T0" fmla="*/ 0 w 3844"/>
              <a:gd name="T1" fmla="*/ 2147483647 h 143"/>
              <a:gd name="T2" fmla="*/ 2147483647 w 3844"/>
              <a:gd name="T3" fmla="*/ 2147483647 h 143"/>
              <a:gd name="T4" fmla="*/ 2147483647 w 3844"/>
              <a:gd name="T5" fmla="*/ 2147483647 h 143"/>
              <a:gd name="T6" fmla="*/ 2147483647 w 3844"/>
              <a:gd name="T7" fmla="*/ 2147483647 h 143"/>
              <a:gd name="T8" fmla="*/ 2147483647 w 3844"/>
              <a:gd name="T9" fmla="*/ 2147483647 h 143"/>
              <a:gd name="T10" fmla="*/ 2147483647 w 3844"/>
              <a:gd name="T11" fmla="*/ 2147483647 h 143"/>
              <a:gd name="T12" fmla="*/ 2147483647 w 3844"/>
              <a:gd name="T13" fmla="*/ 2147483647 h 143"/>
              <a:gd name="T14" fmla="*/ 2147483647 w 3844"/>
              <a:gd name="T15" fmla="*/ 2147483647 h 143"/>
              <a:gd name="T16" fmla="*/ 2147483647 w 3844"/>
              <a:gd name="T17" fmla="*/ 2147483647 h 143"/>
              <a:gd name="T18" fmla="*/ 2147483647 w 3844"/>
              <a:gd name="T19" fmla="*/ 2147483647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44"/>
              <a:gd name="T31" fmla="*/ 0 h 143"/>
              <a:gd name="T32" fmla="*/ 3844 w 3844"/>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44" h="143">
                <a:moveTo>
                  <a:pt x="0" y="143"/>
                </a:moveTo>
                <a:cubicBezTo>
                  <a:pt x="94" y="129"/>
                  <a:pt x="189" y="116"/>
                  <a:pt x="296" y="103"/>
                </a:cubicBezTo>
                <a:cubicBezTo>
                  <a:pt x="403" y="90"/>
                  <a:pt x="504" y="76"/>
                  <a:pt x="640" y="63"/>
                </a:cubicBezTo>
                <a:cubicBezTo>
                  <a:pt x="776" y="50"/>
                  <a:pt x="941" y="37"/>
                  <a:pt x="1112" y="27"/>
                </a:cubicBezTo>
                <a:cubicBezTo>
                  <a:pt x="1283" y="17"/>
                  <a:pt x="1511" y="6"/>
                  <a:pt x="1668" y="3"/>
                </a:cubicBezTo>
                <a:cubicBezTo>
                  <a:pt x="1825" y="0"/>
                  <a:pt x="1911" y="4"/>
                  <a:pt x="2056" y="7"/>
                </a:cubicBezTo>
                <a:cubicBezTo>
                  <a:pt x="2201" y="10"/>
                  <a:pt x="2395" y="14"/>
                  <a:pt x="2540" y="19"/>
                </a:cubicBezTo>
                <a:cubicBezTo>
                  <a:pt x="2685" y="24"/>
                  <a:pt x="2776" y="25"/>
                  <a:pt x="2928" y="35"/>
                </a:cubicBezTo>
                <a:cubicBezTo>
                  <a:pt x="3080" y="45"/>
                  <a:pt x="3299" y="63"/>
                  <a:pt x="3452" y="79"/>
                </a:cubicBezTo>
                <a:cubicBezTo>
                  <a:pt x="3605" y="95"/>
                  <a:pt x="3783" y="118"/>
                  <a:pt x="3844" y="131"/>
                </a:cubicBezTo>
              </a:path>
            </a:pathLst>
          </a:custGeom>
          <a:noFill/>
          <a:ln w="127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15" name="Text Box 161"/>
          <p:cNvSpPr txBox="1">
            <a:spLocks noChangeArrowheads="1"/>
          </p:cNvSpPr>
          <p:nvPr/>
        </p:nvSpPr>
        <p:spPr bwMode="auto">
          <a:xfrm>
            <a:off x="9291638" y="4244975"/>
            <a:ext cx="392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3600" baseline="-25000">
                <a:solidFill>
                  <a:schemeClr val="bg1"/>
                </a:solidFill>
                <a:latin typeface="Symbol" panose="05050102010706020507" pitchFamily="18" charset="2"/>
              </a:rPr>
              <a:t>d</a:t>
            </a:r>
          </a:p>
        </p:txBody>
      </p:sp>
      <p:sp>
        <p:nvSpPr>
          <p:cNvPr id="53" name="TextBox 52"/>
          <p:cNvSpPr txBox="1"/>
          <p:nvPr/>
        </p:nvSpPr>
        <p:spPr>
          <a:xfrm>
            <a:off x="2195513" y="5339706"/>
            <a:ext cx="81407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Cambered beam counteracts service dead load deflection.</a:t>
            </a:r>
          </a:p>
        </p:txBody>
      </p:sp>
      <p:sp>
        <p:nvSpPr>
          <p:cNvPr id="62517" name="Line 79"/>
          <p:cNvSpPr>
            <a:spLocks noChangeShapeType="1"/>
          </p:cNvSpPr>
          <p:nvPr/>
        </p:nvSpPr>
        <p:spPr bwMode="auto">
          <a:xfrm>
            <a:off x="5646738" y="1839913"/>
            <a:ext cx="3700462"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18" name="Line 81"/>
          <p:cNvSpPr>
            <a:spLocks noChangeShapeType="1"/>
          </p:cNvSpPr>
          <p:nvPr/>
        </p:nvSpPr>
        <p:spPr bwMode="auto">
          <a:xfrm>
            <a:off x="9069389" y="1619250"/>
            <a:ext cx="27622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19" name="Line 82"/>
          <p:cNvSpPr>
            <a:spLocks noChangeShapeType="1"/>
          </p:cNvSpPr>
          <p:nvPr/>
        </p:nvSpPr>
        <p:spPr bwMode="auto">
          <a:xfrm>
            <a:off x="9223376" y="1612901"/>
            <a:ext cx="3175" cy="238125"/>
          </a:xfrm>
          <a:prstGeom prst="line">
            <a:avLst/>
          </a:prstGeom>
          <a:noFill/>
          <a:ln w="19050">
            <a:solidFill>
              <a:schemeClr val="bg1"/>
            </a:solidFill>
            <a:round/>
            <a:headEnd type="arrow" w="med" len="sm"/>
            <a:tailEnd type="arrow" w="med" len="sm"/>
          </a:ln>
          <a:extLst>
            <a:ext uri="{909E8E84-426E-40DD-AFC4-6F175D3DCCD1}">
              <a14:hiddenFill xmlns:a14="http://schemas.microsoft.com/office/drawing/2010/main">
                <a:noFill/>
              </a14:hiddenFill>
            </a:ext>
          </a:extLst>
        </p:spPr>
        <p:txBody>
          <a:bodyPr/>
          <a:lstStyle/>
          <a:p>
            <a:endParaRPr lang="en-US"/>
          </a:p>
        </p:txBody>
      </p:sp>
      <p:sp>
        <p:nvSpPr>
          <p:cNvPr id="62520" name="Line 127"/>
          <p:cNvSpPr>
            <a:spLocks noChangeShapeType="1"/>
          </p:cNvSpPr>
          <p:nvPr/>
        </p:nvSpPr>
        <p:spPr bwMode="auto">
          <a:xfrm>
            <a:off x="5683250" y="4533900"/>
            <a:ext cx="363220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21" name="Line 129"/>
          <p:cNvSpPr>
            <a:spLocks noChangeShapeType="1"/>
          </p:cNvSpPr>
          <p:nvPr/>
        </p:nvSpPr>
        <p:spPr bwMode="auto">
          <a:xfrm>
            <a:off x="9013825" y="4746625"/>
            <a:ext cx="298450"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22" name="Line 130"/>
          <p:cNvSpPr>
            <a:spLocks noChangeShapeType="1"/>
          </p:cNvSpPr>
          <p:nvPr/>
        </p:nvSpPr>
        <p:spPr bwMode="auto">
          <a:xfrm flipH="1">
            <a:off x="9182101" y="4524375"/>
            <a:ext cx="3175" cy="234950"/>
          </a:xfrm>
          <a:prstGeom prst="line">
            <a:avLst/>
          </a:prstGeom>
          <a:noFill/>
          <a:ln w="19050">
            <a:solidFill>
              <a:schemeClr val="bg1"/>
            </a:solidFill>
            <a:round/>
            <a:headEnd type="arrow" w="med" len="sm"/>
            <a:tailEnd type="arrow" w="med" len="sm"/>
          </a:ln>
          <a:extLst>
            <a:ext uri="{909E8E84-426E-40DD-AFC4-6F175D3DCCD1}">
              <a14:hiddenFill xmlns:a14="http://schemas.microsoft.com/office/drawing/2010/main">
                <a:noFill/>
              </a14:hiddenFill>
            </a:ext>
          </a:extLst>
        </p:spPr>
        <p:txBody>
          <a:bodyPr/>
          <a:lstStyle/>
          <a:p>
            <a:endParaRPr lang="en-US"/>
          </a:p>
        </p:txBody>
      </p:sp>
      <p:sp>
        <p:nvSpPr>
          <p:cNvPr id="4" name="Footer Placeholder 3">
            <a:extLst>
              <a:ext uri="{FF2B5EF4-FFF2-40B4-BE49-F238E27FC236}">
                <a16:creationId xmlns:a16="http://schemas.microsoft.com/office/drawing/2014/main" id="{B6AF3A0F-6A2A-862F-1563-174DE1D5A28E}"/>
              </a:ext>
            </a:extLst>
          </p:cNvPr>
          <p:cNvSpPr>
            <a:spLocks noGrp="1"/>
          </p:cNvSpPr>
          <p:nvPr>
            <p:ph type="ftr" sz="quarter" idx="10"/>
          </p:nvPr>
        </p:nvSpPr>
        <p:spPr/>
        <p:txBody>
          <a:bodyPr/>
          <a:lstStyle/>
          <a:p>
            <a:pPr>
              <a:defRPr/>
            </a:pPr>
            <a:r>
              <a:rPr lang="en-US"/>
              <a:t>Beam Theory</a:t>
            </a:r>
            <a:endParaRPr lang="en-US" dirty="0"/>
          </a:p>
        </p:txBody>
      </p:sp>
      <p:sp>
        <p:nvSpPr>
          <p:cNvPr id="5" name="Slide Number Placeholder 4">
            <a:extLst>
              <a:ext uri="{FF2B5EF4-FFF2-40B4-BE49-F238E27FC236}">
                <a16:creationId xmlns:a16="http://schemas.microsoft.com/office/drawing/2014/main" id="{E64A4DC1-232A-A6F1-58DF-C8C2EB17D52D}"/>
              </a:ext>
            </a:extLst>
          </p:cNvPr>
          <p:cNvSpPr>
            <a:spLocks noGrp="1"/>
          </p:cNvSpPr>
          <p:nvPr>
            <p:ph type="sldNum" sz="quarter" idx="11"/>
          </p:nvPr>
        </p:nvSpPr>
        <p:spPr/>
        <p:txBody>
          <a:bodyPr/>
          <a:lstStyle/>
          <a:p>
            <a:fld id="{31AE6B6B-2CDA-4FF8-9B78-BC59D7E9A502}" type="slidenum">
              <a:rPr lang="en-US" altLang="en-US" smtClean="0"/>
              <a:pPr/>
              <a:t>59</a:t>
            </a:fld>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524000" y="1"/>
            <a:ext cx="9144000" cy="5764213"/>
          </a:xfrm>
          <a:prstGeom prst="rect">
            <a:avLst/>
          </a:prstGeom>
          <a:solidFill>
            <a:schemeClr val="tx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chemeClr val="bg1"/>
              </a:solidFill>
              <a:latin typeface="Symbol" pitchFamily="18" charset="2"/>
            </a:endParaRPr>
          </a:p>
        </p:txBody>
      </p:sp>
      <p:sp>
        <p:nvSpPr>
          <p:cNvPr id="8195" name="Text Box 17"/>
          <p:cNvSpPr txBox="1">
            <a:spLocks noChangeArrowheads="1"/>
          </p:cNvSpPr>
          <p:nvPr/>
        </p:nvSpPr>
        <p:spPr bwMode="auto">
          <a:xfrm>
            <a:off x="6073776" y="5148263"/>
            <a:ext cx="91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Strain</a:t>
            </a:r>
          </a:p>
        </p:txBody>
      </p:sp>
      <p:sp>
        <p:nvSpPr>
          <p:cNvPr id="8196" name="Text Box 21"/>
          <p:cNvSpPr txBox="1">
            <a:spLocks noChangeArrowheads="1"/>
          </p:cNvSpPr>
          <p:nvPr/>
        </p:nvSpPr>
        <p:spPr bwMode="auto">
          <a:xfrm>
            <a:off x="6308725" y="5280026"/>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p:txBody>
      </p:sp>
      <p:sp>
        <p:nvSpPr>
          <p:cNvPr id="3094" name="Text Box 22"/>
          <p:cNvSpPr txBox="1">
            <a:spLocks noChangeArrowheads="1"/>
          </p:cNvSpPr>
          <p:nvPr/>
        </p:nvSpPr>
        <p:spPr bwMode="auto">
          <a:xfrm>
            <a:off x="1731818" y="1461654"/>
            <a:ext cx="553998" cy="2348345"/>
          </a:xfrm>
          <a:prstGeom prst="rect">
            <a:avLst/>
          </a:prstGeom>
          <a:noFill/>
          <a:ln w="50800">
            <a:noFill/>
            <a:miter lim="800000"/>
            <a:headEnd/>
            <a:tailEnd/>
          </a:ln>
          <a:effectLst/>
        </p:spPr>
        <p:txBody>
          <a:bodyPr vert="vert270">
            <a:spAutoFit/>
          </a:bodyPr>
          <a:lstStyle/>
          <a:p>
            <a:pPr eaLnBrk="0" hangingPunct="0">
              <a:defRPr/>
            </a:pPr>
            <a:r>
              <a:rPr lang="en-US" dirty="0">
                <a:solidFill>
                  <a:schemeClr val="bg1"/>
                </a:solidFill>
                <a:cs typeface="+mn-cs"/>
              </a:rPr>
              <a:t>Stress</a:t>
            </a:r>
          </a:p>
        </p:txBody>
      </p:sp>
      <p:sp>
        <p:nvSpPr>
          <p:cNvPr id="8198" name="Text Box 27"/>
          <p:cNvSpPr txBox="1">
            <a:spLocks noChangeArrowheads="1"/>
          </p:cNvSpPr>
          <p:nvPr/>
        </p:nvSpPr>
        <p:spPr bwMode="auto">
          <a:xfrm>
            <a:off x="2628900" y="369093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endParaRPr lang="en-US" altLang="en-US" i="1" baseline="-25000">
              <a:solidFill>
                <a:schemeClr val="bg1"/>
              </a:solidFill>
            </a:endParaRPr>
          </a:p>
        </p:txBody>
      </p:sp>
      <p:sp>
        <p:nvSpPr>
          <p:cNvPr id="8199" name="Text Box 31"/>
          <p:cNvSpPr txBox="1">
            <a:spLocks noChangeArrowheads="1"/>
          </p:cNvSpPr>
          <p:nvPr/>
        </p:nvSpPr>
        <p:spPr bwMode="auto">
          <a:xfrm>
            <a:off x="2276476" y="4833939"/>
            <a:ext cx="1800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rPr>
              <a:t>y</a:t>
            </a:r>
          </a:p>
          <a:p>
            <a:r>
              <a:rPr lang="en-US" altLang="en-US">
                <a:solidFill>
                  <a:schemeClr val="bg1"/>
                </a:solidFill>
              </a:rPr>
              <a:t>.001 to .002</a:t>
            </a:r>
            <a:endParaRPr lang="en-US" altLang="en-US" baseline="-25000">
              <a:solidFill>
                <a:schemeClr val="bg1"/>
              </a:solidFill>
            </a:endParaRPr>
          </a:p>
        </p:txBody>
      </p:sp>
      <p:sp>
        <p:nvSpPr>
          <p:cNvPr id="8200" name="Text Box 33"/>
          <p:cNvSpPr txBox="1">
            <a:spLocks noChangeArrowheads="1"/>
          </p:cNvSpPr>
          <p:nvPr/>
        </p:nvSpPr>
        <p:spPr bwMode="auto">
          <a:xfrm>
            <a:off x="8181976" y="4852989"/>
            <a:ext cx="1209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u</a:t>
            </a:r>
          </a:p>
          <a:p>
            <a:r>
              <a:rPr lang="en-US" altLang="en-US">
                <a:solidFill>
                  <a:schemeClr val="bg1"/>
                </a:solidFill>
              </a:rPr>
              <a:t>.1 to .2</a:t>
            </a:r>
            <a:endParaRPr lang="en-US" altLang="en-US" baseline="-25000">
              <a:solidFill>
                <a:schemeClr val="bg1"/>
              </a:solidFill>
            </a:endParaRPr>
          </a:p>
        </p:txBody>
      </p:sp>
      <p:sp>
        <p:nvSpPr>
          <p:cNvPr id="8201" name="Text Box 34"/>
          <p:cNvSpPr txBox="1">
            <a:spLocks noChangeArrowheads="1"/>
          </p:cNvSpPr>
          <p:nvPr/>
        </p:nvSpPr>
        <p:spPr bwMode="auto">
          <a:xfrm>
            <a:off x="4038601" y="4814889"/>
            <a:ext cx="1514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Symbol" panose="05050102010706020507" pitchFamily="18" charset="2"/>
              </a:rPr>
              <a:t>e</a:t>
            </a:r>
            <a:r>
              <a:rPr lang="en-US" altLang="en-US" baseline="-25000">
                <a:solidFill>
                  <a:schemeClr val="bg1"/>
                </a:solidFill>
              </a:rPr>
              <a:t>sh</a:t>
            </a:r>
          </a:p>
          <a:p>
            <a:r>
              <a:rPr lang="en-US" altLang="en-US">
                <a:solidFill>
                  <a:schemeClr val="bg1"/>
                </a:solidFill>
              </a:rPr>
              <a:t>.01 to .03</a:t>
            </a:r>
            <a:endParaRPr lang="en-US" altLang="en-US" baseline="-25000">
              <a:solidFill>
                <a:schemeClr val="bg1"/>
              </a:solidFill>
            </a:endParaRPr>
          </a:p>
        </p:txBody>
      </p:sp>
      <p:sp>
        <p:nvSpPr>
          <p:cNvPr id="8202" name="Text Box 35"/>
          <p:cNvSpPr txBox="1">
            <a:spLocks noChangeArrowheads="1"/>
          </p:cNvSpPr>
          <p:nvPr/>
        </p:nvSpPr>
        <p:spPr bwMode="auto">
          <a:xfrm>
            <a:off x="9296400" y="4824414"/>
            <a:ext cx="1371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r</a:t>
            </a:r>
          </a:p>
          <a:p>
            <a:r>
              <a:rPr lang="en-US" altLang="en-US">
                <a:solidFill>
                  <a:schemeClr val="bg1"/>
                </a:solidFill>
              </a:rPr>
              <a:t>  .2 to .3</a:t>
            </a:r>
            <a:endParaRPr lang="en-US" altLang="en-US" baseline="-25000">
              <a:solidFill>
                <a:schemeClr val="bg1"/>
              </a:solidFill>
            </a:endParaRPr>
          </a:p>
        </p:txBody>
      </p:sp>
      <p:sp>
        <p:nvSpPr>
          <p:cNvPr id="35" name="TextBox 34"/>
          <p:cNvSpPr txBox="1"/>
          <p:nvPr/>
        </p:nvSpPr>
        <p:spPr>
          <a:xfrm>
            <a:off x="3913188" y="5879198"/>
            <a:ext cx="4011612" cy="646331"/>
          </a:xfrm>
          <a:prstGeom prst="rect">
            <a:avLst/>
          </a:prstGeom>
          <a:solidFill>
            <a:schemeClr val="tx1">
              <a:lumMod val="95000"/>
              <a:alpha val="62000"/>
            </a:schemeClr>
          </a:solidFill>
          <a:ln w="38100" cap="flat">
            <a:solidFill>
              <a:schemeClr val="bg1"/>
            </a:solidFill>
            <a:bevel/>
          </a:ln>
        </p:spPr>
        <p:txBody>
          <a:bodyPr wrap="square" anchor="ctr" anchorCtr="1">
            <a:spAutoFit/>
          </a:bodyPr>
          <a:lstStyle/>
          <a:p>
            <a:pPr eaLnBrk="0" hangingPunct="0">
              <a:defRPr/>
            </a:pPr>
            <a:r>
              <a:rPr lang="en-US" sz="3600" dirty="0">
                <a:solidFill>
                  <a:schemeClr val="bg1"/>
                </a:solidFill>
                <a:cs typeface="+mn-cs"/>
              </a:rPr>
              <a:t>Stress-strain law </a:t>
            </a:r>
          </a:p>
        </p:txBody>
      </p:sp>
      <p:sp>
        <p:nvSpPr>
          <p:cNvPr id="8206" name="Freeform 16"/>
          <p:cNvSpPr>
            <a:spLocks/>
          </p:cNvSpPr>
          <p:nvPr/>
        </p:nvSpPr>
        <p:spPr bwMode="auto">
          <a:xfrm>
            <a:off x="2400300" y="442913"/>
            <a:ext cx="7702550" cy="4337050"/>
          </a:xfrm>
          <a:custGeom>
            <a:avLst/>
            <a:gdLst>
              <a:gd name="T0" fmla="*/ 0 w 4852"/>
              <a:gd name="T1" fmla="*/ 0 h 2732"/>
              <a:gd name="T2" fmla="*/ 0 w 4852"/>
              <a:gd name="T3" fmla="*/ 2147483647 h 2732"/>
              <a:gd name="T4" fmla="*/ 2147483647 w 4852"/>
              <a:gd name="T5" fmla="*/ 2147483647 h 2732"/>
              <a:gd name="T6" fmla="*/ 0 60000 65536"/>
              <a:gd name="T7" fmla="*/ 0 60000 65536"/>
              <a:gd name="T8" fmla="*/ 0 60000 65536"/>
              <a:gd name="T9" fmla="*/ 0 w 4852"/>
              <a:gd name="T10" fmla="*/ 0 h 2732"/>
              <a:gd name="T11" fmla="*/ 4852 w 4852"/>
              <a:gd name="T12" fmla="*/ 2732 h 2732"/>
            </a:gdLst>
            <a:ahLst/>
            <a:cxnLst>
              <a:cxn ang="T6">
                <a:pos x="T0" y="T1"/>
              </a:cxn>
              <a:cxn ang="T7">
                <a:pos x="T2" y="T3"/>
              </a:cxn>
              <a:cxn ang="T8">
                <a:pos x="T4" y="T5"/>
              </a:cxn>
            </a:cxnLst>
            <a:rect l="T9" t="T10" r="T11" b="T12"/>
            <a:pathLst>
              <a:path w="4852" h="2732">
                <a:moveTo>
                  <a:pt x="0" y="0"/>
                </a:moveTo>
                <a:lnTo>
                  <a:pt x="0" y="2732"/>
                </a:lnTo>
                <a:lnTo>
                  <a:pt x="4852" y="273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7" name="Freeform 17"/>
          <p:cNvSpPr>
            <a:spLocks/>
          </p:cNvSpPr>
          <p:nvPr/>
        </p:nvSpPr>
        <p:spPr bwMode="auto">
          <a:xfrm>
            <a:off x="2409826" y="1941514"/>
            <a:ext cx="1876425" cy="2828925"/>
          </a:xfrm>
          <a:custGeom>
            <a:avLst/>
            <a:gdLst>
              <a:gd name="T0" fmla="*/ 0 w 1182"/>
              <a:gd name="T1" fmla="*/ 2147483647 h 1782"/>
              <a:gd name="T2" fmla="*/ 2147483647 w 1182"/>
              <a:gd name="T3" fmla="*/ 0 h 1782"/>
              <a:gd name="T4" fmla="*/ 2147483647 w 1182"/>
              <a:gd name="T5" fmla="*/ 2147483647 h 1782"/>
              <a:gd name="T6" fmla="*/ 2147483647 w 1182"/>
              <a:gd name="T7" fmla="*/ 2147483647 h 1782"/>
              <a:gd name="T8" fmla="*/ 0 60000 65536"/>
              <a:gd name="T9" fmla="*/ 0 60000 65536"/>
              <a:gd name="T10" fmla="*/ 0 60000 65536"/>
              <a:gd name="T11" fmla="*/ 0 60000 65536"/>
              <a:gd name="T12" fmla="*/ 0 w 1182"/>
              <a:gd name="T13" fmla="*/ 0 h 1782"/>
              <a:gd name="T14" fmla="*/ 1182 w 1182"/>
              <a:gd name="T15" fmla="*/ 1782 h 1782"/>
            </a:gdLst>
            <a:ahLst/>
            <a:cxnLst>
              <a:cxn ang="T8">
                <a:pos x="T0" y="T1"/>
              </a:cxn>
              <a:cxn ang="T9">
                <a:pos x="T2" y="T3"/>
              </a:cxn>
              <a:cxn ang="T10">
                <a:pos x="T4" y="T5"/>
              </a:cxn>
              <a:cxn ang="T11">
                <a:pos x="T6" y="T7"/>
              </a:cxn>
            </a:cxnLst>
            <a:rect l="T12" t="T13" r="T14" b="T15"/>
            <a:pathLst>
              <a:path w="1182" h="1782">
                <a:moveTo>
                  <a:pt x="0" y="1782"/>
                </a:moveTo>
                <a:lnTo>
                  <a:pt x="351" y="0"/>
                </a:lnTo>
                <a:lnTo>
                  <a:pt x="404" y="66"/>
                </a:lnTo>
                <a:lnTo>
                  <a:pt x="1182" y="66"/>
                </a:lnTo>
              </a:path>
            </a:pathLst>
          </a:custGeom>
          <a:noFill/>
          <a:ln w="635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 name="Line 20"/>
          <p:cNvSpPr>
            <a:spLocks noChangeShapeType="1"/>
          </p:cNvSpPr>
          <p:nvPr/>
        </p:nvSpPr>
        <p:spPr bwMode="auto">
          <a:xfrm flipH="1">
            <a:off x="2287588" y="2055813"/>
            <a:ext cx="50006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09" name="Line 21"/>
          <p:cNvSpPr>
            <a:spLocks noChangeShapeType="1"/>
          </p:cNvSpPr>
          <p:nvPr/>
        </p:nvSpPr>
        <p:spPr bwMode="auto">
          <a:xfrm>
            <a:off x="2962275" y="2286001"/>
            <a:ext cx="0" cy="2638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0" name="Line 22"/>
          <p:cNvSpPr>
            <a:spLocks noChangeShapeType="1"/>
          </p:cNvSpPr>
          <p:nvPr/>
        </p:nvSpPr>
        <p:spPr bwMode="auto">
          <a:xfrm>
            <a:off x="8772525" y="1162051"/>
            <a:ext cx="0" cy="3781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1" name="Line 23"/>
          <p:cNvSpPr>
            <a:spLocks noChangeShapeType="1"/>
          </p:cNvSpPr>
          <p:nvPr/>
        </p:nvSpPr>
        <p:spPr bwMode="auto">
          <a:xfrm>
            <a:off x="9886950" y="1400175"/>
            <a:ext cx="0" cy="35433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2" name="Line 24"/>
          <p:cNvSpPr>
            <a:spLocks noChangeShapeType="1"/>
          </p:cNvSpPr>
          <p:nvPr/>
        </p:nvSpPr>
        <p:spPr bwMode="auto">
          <a:xfrm>
            <a:off x="4305300" y="2238375"/>
            <a:ext cx="0" cy="26670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13" name="Freeform 25"/>
          <p:cNvSpPr>
            <a:spLocks/>
          </p:cNvSpPr>
          <p:nvPr/>
        </p:nvSpPr>
        <p:spPr bwMode="auto">
          <a:xfrm>
            <a:off x="2505075" y="3419476"/>
            <a:ext cx="190500" cy="942975"/>
          </a:xfrm>
          <a:custGeom>
            <a:avLst/>
            <a:gdLst>
              <a:gd name="T0" fmla="*/ 2147483647 w 120"/>
              <a:gd name="T1" fmla="*/ 0 h 594"/>
              <a:gd name="T2" fmla="*/ 2147483647 w 120"/>
              <a:gd name="T3" fmla="*/ 2147483647 h 594"/>
              <a:gd name="T4" fmla="*/ 0 w 120"/>
              <a:gd name="T5" fmla="*/ 2147483647 h 594"/>
              <a:gd name="T6" fmla="*/ 0 60000 65536"/>
              <a:gd name="T7" fmla="*/ 0 60000 65536"/>
              <a:gd name="T8" fmla="*/ 0 60000 65536"/>
              <a:gd name="T9" fmla="*/ 0 w 120"/>
              <a:gd name="T10" fmla="*/ 0 h 594"/>
              <a:gd name="T11" fmla="*/ 120 w 120"/>
              <a:gd name="T12" fmla="*/ 594 h 594"/>
            </a:gdLst>
            <a:ahLst/>
            <a:cxnLst>
              <a:cxn ang="T6">
                <a:pos x="T0" y="T1"/>
              </a:cxn>
              <a:cxn ang="T7">
                <a:pos x="T2" y="T3"/>
              </a:cxn>
              <a:cxn ang="T8">
                <a:pos x="T4" y="T5"/>
              </a:cxn>
            </a:cxnLst>
            <a:rect l="T9" t="T10" r="T11" b="T12"/>
            <a:pathLst>
              <a:path w="120" h="594">
                <a:moveTo>
                  <a:pt x="120" y="0"/>
                </a:moveTo>
                <a:lnTo>
                  <a:pt x="120" y="594"/>
                </a:lnTo>
                <a:lnTo>
                  <a:pt x="0" y="594"/>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 name="Freeform 26"/>
          <p:cNvSpPr>
            <a:spLocks/>
          </p:cNvSpPr>
          <p:nvPr/>
        </p:nvSpPr>
        <p:spPr bwMode="auto">
          <a:xfrm>
            <a:off x="5000626" y="1724025"/>
            <a:ext cx="695325" cy="190500"/>
          </a:xfrm>
          <a:custGeom>
            <a:avLst/>
            <a:gdLst>
              <a:gd name="T0" fmla="*/ 0 w 438"/>
              <a:gd name="T1" fmla="*/ 2147483647 h 120"/>
              <a:gd name="T2" fmla="*/ 2147483647 w 438"/>
              <a:gd name="T3" fmla="*/ 2147483647 h 120"/>
              <a:gd name="T4" fmla="*/ 2147483647 w 438"/>
              <a:gd name="T5" fmla="*/ 0 h 120"/>
              <a:gd name="T6" fmla="*/ 0 60000 65536"/>
              <a:gd name="T7" fmla="*/ 0 60000 65536"/>
              <a:gd name="T8" fmla="*/ 0 60000 65536"/>
              <a:gd name="T9" fmla="*/ 0 w 438"/>
              <a:gd name="T10" fmla="*/ 0 h 120"/>
              <a:gd name="T11" fmla="*/ 438 w 438"/>
              <a:gd name="T12" fmla="*/ 120 h 120"/>
            </a:gdLst>
            <a:ahLst/>
            <a:cxnLst>
              <a:cxn ang="T6">
                <a:pos x="T0" y="T1"/>
              </a:cxn>
              <a:cxn ang="T7">
                <a:pos x="T2" y="T3"/>
              </a:cxn>
              <a:cxn ang="T8">
                <a:pos x="T4" y="T5"/>
              </a:cxn>
            </a:cxnLst>
            <a:rect l="T9" t="T10" r="T11" b="T12"/>
            <a:pathLst>
              <a:path w="438" h="120">
                <a:moveTo>
                  <a:pt x="0" y="120"/>
                </a:moveTo>
                <a:lnTo>
                  <a:pt x="438" y="120"/>
                </a:lnTo>
                <a:lnTo>
                  <a:pt x="438"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 name="Text Box 27"/>
          <p:cNvSpPr txBox="1">
            <a:spLocks noChangeArrowheads="1"/>
          </p:cNvSpPr>
          <p:nvPr/>
        </p:nvSpPr>
        <p:spPr bwMode="auto">
          <a:xfrm>
            <a:off x="5734050" y="1585913"/>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r>
              <a:rPr lang="en-US" altLang="en-US" i="1" baseline="-25000">
                <a:solidFill>
                  <a:schemeClr val="bg1"/>
                </a:solidFill>
              </a:rPr>
              <a:t>sh</a:t>
            </a:r>
          </a:p>
        </p:txBody>
      </p:sp>
      <p:sp>
        <p:nvSpPr>
          <p:cNvPr id="8216" name="Text Box 37"/>
          <p:cNvSpPr txBox="1">
            <a:spLocks noChangeArrowheads="1"/>
          </p:cNvSpPr>
          <p:nvPr/>
        </p:nvSpPr>
        <p:spPr bwMode="auto">
          <a:xfrm>
            <a:off x="5354639" y="2098676"/>
            <a:ext cx="3127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Elastic-Perfectly Plastic</a:t>
            </a:r>
          </a:p>
          <a:p>
            <a:r>
              <a:rPr lang="en-US" altLang="en-US">
                <a:solidFill>
                  <a:schemeClr val="bg1"/>
                </a:solidFill>
              </a:rPr>
              <a:t>Assumed in Design</a:t>
            </a:r>
          </a:p>
        </p:txBody>
      </p:sp>
      <p:sp>
        <p:nvSpPr>
          <p:cNvPr id="8217" name="Text Box 23"/>
          <p:cNvSpPr txBox="1">
            <a:spLocks noChangeArrowheads="1"/>
          </p:cNvSpPr>
          <p:nvPr/>
        </p:nvSpPr>
        <p:spPr bwMode="auto">
          <a:xfrm>
            <a:off x="1857375" y="777875"/>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u</a:t>
            </a:r>
          </a:p>
        </p:txBody>
      </p:sp>
      <p:sp>
        <p:nvSpPr>
          <p:cNvPr id="8218" name="Text Box 24"/>
          <p:cNvSpPr txBox="1">
            <a:spLocks noChangeArrowheads="1"/>
          </p:cNvSpPr>
          <p:nvPr/>
        </p:nvSpPr>
        <p:spPr bwMode="auto">
          <a:xfrm>
            <a:off x="1838325" y="180498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y</a:t>
            </a:r>
          </a:p>
        </p:txBody>
      </p:sp>
      <p:sp>
        <p:nvSpPr>
          <p:cNvPr id="8219" name="Freeform 34"/>
          <p:cNvSpPr>
            <a:spLocks/>
          </p:cNvSpPr>
          <p:nvPr/>
        </p:nvSpPr>
        <p:spPr bwMode="auto">
          <a:xfrm>
            <a:off x="4267201" y="949325"/>
            <a:ext cx="5667375" cy="1098550"/>
          </a:xfrm>
          <a:custGeom>
            <a:avLst/>
            <a:gdLst>
              <a:gd name="T0" fmla="*/ 0 w 3570"/>
              <a:gd name="T1" fmla="*/ 2147483647 h 692"/>
              <a:gd name="T2" fmla="*/ 2147483647 w 3570"/>
              <a:gd name="T3" fmla="*/ 2147483647 h 692"/>
              <a:gd name="T4" fmla="*/ 2147483647 w 3570"/>
              <a:gd name="T5" fmla="*/ 2147483647 h 692"/>
              <a:gd name="T6" fmla="*/ 2147483647 w 3570"/>
              <a:gd name="T7" fmla="*/ 2147483647 h 692"/>
              <a:gd name="T8" fmla="*/ 2147483647 w 3570"/>
              <a:gd name="T9" fmla="*/ 2147483647 h 692"/>
              <a:gd name="T10" fmla="*/ 2147483647 w 3570"/>
              <a:gd name="T11" fmla="*/ 2147483647 h 692"/>
              <a:gd name="T12" fmla="*/ 2147483647 w 3570"/>
              <a:gd name="T13" fmla="*/ 2147483647 h 692"/>
              <a:gd name="T14" fmla="*/ 2147483647 w 3570"/>
              <a:gd name="T15" fmla="*/ 2147483647 h 692"/>
              <a:gd name="T16" fmla="*/ 0 60000 65536"/>
              <a:gd name="T17" fmla="*/ 0 60000 65536"/>
              <a:gd name="T18" fmla="*/ 0 60000 65536"/>
              <a:gd name="T19" fmla="*/ 0 60000 65536"/>
              <a:gd name="T20" fmla="*/ 0 60000 65536"/>
              <a:gd name="T21" fmla="*/ 0 60000 65536"/>
              <a:gd name="T22" fmla="*/ 0 60000 65536"/>
              <a:gd name="T23" fmla="*/ 0 60000 65536"/>
              <a:gd name="T24" fmla="*/ 0 w 3570"/>
              <a:gd name="T25" fmla="*/ 0 h 692"/>
              <a:gd name="T26" fmla="*/ 3570 w 3570"/>
              <a:gd name="T27" fmla="*/ 692 h 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70" h="692">
                <a:moveTo>
                  <a:pt x="0" y="692"/>
                </a:moveTo>
                <a:cubicBezTo>
                  <a:pt x="348" y="617"/>
                  <a:pt x="696" y="542"/>
                  <a:pt x="936" y="476"/>
                </a:cubicBezTo>
                <a:cubicBezTo>
                  <a:pt x="1176" y="410"/>
                  <a:pt x="1286" y="350"/>
                  <a:pt x="1440" y="296"/>
                </a:cubicBezTo>
                <a:cubicBezTo>
                  <a:pt x="1594" y="242"/>
                  <a:pt x="1678" y="197"/>
                  <a:pt x="1860" y="152"/>
                </a:cubicBezTo>
                <a:cubicBezTo>
                  <a:pt x="2042" y="107"/>
                  <a:pt x="2338" y="51"/>
                  <a:pt x="2532" y="26"/>
                </a:cubicBezTo>
                <a:cubicBezTo>
                  <a:pt x="2726" y="1"/>
                  <a:pt x="2879" y="0"/>
                  <a:pt x="3024" y="2"/>
                </a:cubicBezTo>
                <a:cubicBezTo>
                  <a:pt x="3169" y="4"/>
                  <a:pt x="3311" y="3"/>
                  <a:pt x="3402" y="38"/>
                </a:cubicBezTo>
                <a:cubicBezTo>
                  <a:pt x="3493" y="73"/>
                  <a:pt x="3531" y="142"/>
                  <a:pt x="3570" y="212"/>
                </a:cubicBezTo>
              </a:path>
            </a:pathLst>
          </a:custGeom>
          <a:noFill/>
          <a:ln w="63500" cap="flat">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0" name="Freeform 30"/>
          <p:cNvSpPr>
            <a:spLocks/>
          </p:cNvSpPr>
          <p:nvPr/>
        </p:nvSpPr>
        <p:spPr bwMode="auto">
          <a:xfrm>
            <a:off x="2400301" y="2057400"/>
            <a:ext cx="7858125" cy="2724150"/>
          </a:xfrm>
          <a:custGeom>
            <a:avLst/>
            <a:gdLst>
              <a:gd name="T0" fmla="*/ 0 w 4950"/>
              <a:gd name="T1" fmla="*/ 2147483647 h 1716"/>
              <a:gd name="T2" fmla="*/ 2147483647 w 4950"/>
              <a:gd name="T3" fmla="*/ 0 h 1716"/>
              <a:gd name="T4" fmla="*/ 2147483647 w 4950"/>
              <a:gd name="T5" fmla="*/ 0 h 1716"/>
              <a:gd name="T6" fmla="*/ 0 60000 65536"/>
              <a:gd name="T7" fmla="*/ 0 60000 65536"/>
              <a:gd name="T8" fmla="*/ 0 60000 65536"/>
              <a:gd name="T9" fmla="*/ 0 w 4950"/>
              <a:gd name="T10" fmla="*/ 0 h 1716"/>
              <a:gd name="T11" fmla="*/ 4950 w 4950"/>
              <a:gd name="T12" fmla="*/ 1716 h 1716"/>
            </a:gdLst>
            <a:ahLst/>
            <a:cxnLst>
              <a:cxn ang="T6">
                <a:pos x="T0" y="T1"/>
              </a:cxn>
              <a:cxn ang="T7">
                <a:pos x="T2" y="T3"/>
              </a:cxn>
              <a:cxn ang="T8">
                <a:pos x="T4" y="T5"/>
              </a:cxn>
            </a:cxnLst>
            <a:rect l="T9" t="T10" r="T11" b="T12"/>
            <a:pathLst>
              <a:path w="4950" h="1716">
                <a:moveTo>
                  <a:pt x="0" y="1716"/>
                </a:moveTo>
                <a:lnTo>
                  <a:pt x="336" y="0"/>
                </a:lnTo>
                <a:lnTo>
                  <a:pt x="4950" y="0"/>
                </a:lnTo>
              </a:path>
            </a:pathLst>
          </a:custGeom>
          <a:noFill/>
          <a:ln w="63500">
            <a:solidFill>
              <a:srgbClr val="FF0000"/>
            </a:solidFill>
            <a:round/>
            <a:headEn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21" name="Line 35"/>
          <p:cNvSpPr>
            <a:spLocks noChangeShapeType="1"/>
          </p:cNvSpPr>
          <p:nvPr/>
        </p:nvSpPr>
        <p:spPr bwMode="auto">
          <a:xfrm flipH="1">
            <a:off x="2297114" y="952500"/>
            <a:ext cx="5735637"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Footer Placeholder 1">
            <a:extLst>
              <a:ext uri="{FF2B5EF4-FFF2-40B4-BE49-F238E27FC236}">
                <a16:creationId xmlns:a16="http://schemas.microsoft.com/office/drawing/2014/main" id="{F946BCF1-C9BD-6B88-7EE9-637DD9BE7582}"/>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B039948B-7E95-3A4B-813A-4269751FB297}"/>
              </a:ext>
            </a:extLst>
          </p:cNvPr>
          <p:cNvSpPr>
            <a:spLocks noGrp="1"/>
          </p:cNvSpPr>
          <p:nvPr>
            <p:ph type="sldNum" sz="quarter" idx="11"/>
          </p:nvPr>
        </p:nvSpPr>
        <p:spPr/>
        <p:txBody>
          <a:bodyPr/>
          <a:lstStyle/>
          <a:p>
            <a:fld id="{31AE6B6B-2CDA-4FF8-9B78-BC59D7E9A502}" type="slidenum">
              <a:rPr lang="en-US" altLang="en-US" smtClean="0"/>
              <a:pPr/>
              <a:t>6</a:t>
            </a:fld>
            <a:endParaRPr lang="en-US"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6365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600" b="1">
                <a:solidFill>
                  <a:schemeClr val="bg1"/>
                </a:solidFill>
              </a:rPr>
              <a:t>Beam Vibrations</a:t>
            </a:r>
            <a:endParaRPr lang="en-US" b="1">
              <a:solidFill>
                <a:schemeClr val="bg1"/>
              </a:solidFill>
            </a:endParaRPr>
          </a:p>
        </p:txBody>
      </p:sp>
      <p:sp>
        <p:nvSpPr>
          <p:cNvPr id="3" name="Slide Number Placeholder 2"/>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22ED411A-806C-49AB-B90A-A28BD0E03F01}" type="slidenum">
              <a:rPr lang="en-US" altLang="en-US" sz="1200">
                <a:solidFill>
                  <a:srgbClr val="BCBCBC"/>
                </a:solidFill>
              </a:rPr>
              <a:pPr eaLnBrk="1" hangingPunct="1"/>
              <a:t>60</a:t>
            </a:fld>
            <a:endParaRPr lang="en-US" altLang="en-US" sz="1200">
              <a:solidFill>
                <a:srgbClr val="BCBCBC"/>
              </a:solidFill>
            </a:endParaRPr>
          </a:p>
        </p:txBody>
      </p:sp>
      <p:sp>
        <p:nvSpPr>
          <p:cNvPr id="4" name="Footer Placeholder 3"/>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28"/>
          <p:cNvSpPr txBox="1">
            <a:spLocks noChangeArrowheads="1"/>
          </p:cNvSpPr>
          <p:nvPr/>
        </p:nvSpPr>
        <p:spPr bwMode="auto">
          <a:xfrm>
            <a:off x="1970088" y="1309689"/>
            <a:ext cx="8140700" cy="2308225"/>
          </a:xfrm>
          <a:prstGeom prst="rect">
            <a:avLst/>
          </a:prstGeom>
          <a:solidFill>
            <a:schemeClr val="tx1"/>
          </a:solidFill>
          <a:ln w="38100">
            <a:solidFill>
              <a:schemeClr val="bg1"/>
            </a:solidFill>
            <a:bevel/>
            <a:headEnd/>
            <a:tailEnd/>
          </a:ln>
        </p:spPr>
        <p:txBody>
          <a:bodyPr anchor="ctr" anchorCtr="1">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sz="3600">
                <a:solidFill>
                  <a:srgbClr val="FF0000"/>
                </a:solidFill>
              </a:rPr>
              <a:t>INCLUDE REFERENCE MATERIAL:</a:t>
            </a:r>
          </a:p>
          <a:p>
            <a:r>
              <a:rPr lang="en-US" altLang="en-US" sz="3600">
                <a:solidFill>
                  <a:srgbClr val="FF0000"/>
                </a:solidFill>
              </a:rPr>
              <a:t>AISC DESIGN GUIDE#11: Floor Vibration Due to Human Activity </a:t>
            </a:r>
          </a:p>
          <a:p>
            <a:endParaRPr lang="en-US" altLang="en-US" sz="3600">
              <a:solidFill>
                <a:srgbClr val="FF0000"/>
              </a:solidFill>
            </a:endParaRPr>
          </a:p>
        </p:txBody>
      </p:sp>
      <p:grpSp>
        <p:nvGrpSpPr>
          <p:cNvPr id="64515" name="Group 2"/>
          <p:cNvGrpSpPr>
            <a:grpSpLocks/>
          </p:cNvGrpSpPr>
          <p:nvPr/>
        </p:nvGrpSpPr>
        <p:grpSpPr bwMode="auto">
          <a:xfrm>
            <a:off x="7564438" y="3727450"/>
            <a:ext cx="3103562" cy="3130550"/>
            <a:chOff x="762000" y="-304800"/>
            <a:chExt cx="7924800" cy="7162800"/>
          </a:xfrm>
        </p:grpSpPr>
        <p:pic>
          <p:nvPicPr>
            <p:cNvPr id="64518" name="Picture 2" descr="C:\Documents and Settings\David Fortin\Local Settings\Temporary Internet Files\Content.IE5\05AVGDUF\MCj043256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4800"/>
              <a:ext cx="71628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4" descr="C:\Documents and Settings\David Fortin\Local Settings\Temporary Internet Files\Content.IE5\CDA7ST6F\MCj043382900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7200"/>
              <a:ext cx="6172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Slide Number Placeholder 5"/>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57661273-21F8-480F-BE5D-39BB093902DF}" type="slidenum">
              <a:rPr lang="en-US" altLang="en-US" sz="1200">
                <a:solidFill>
                  <a:srgbClr val="BCBCBC"/>
                </a:solidFill>
              </a:rPr>
              <a:pPr eaLnBrk="1" hangingPunct="1"/>
              <a:t>61</a:t>
            </a:fld>
            <a:endParaRPr lang="en-US" altLang="en-US" sz="1200">
              <a:solidFill>
                <a:srgbClr val="BCBCBC"/>
              </a:solidFill>
            </a:endParaRPr>
          </a:p>
        </p:txBody>
      </p:sp>
      <p:sp>
        <p:nvSpPr>
          <p:cNvPr id="7" name="Footer Placeholder 6"/>
          <p:cNvSpPr>
            <a:spLocks noGrp="1"/>
          </p:cNvSpPr>
          <p:nvPr>
            <p:ph type="ftr" sz="quarter" idx="10"/>
          </p:nvPr>
        </p:nvSpPr>
        <p:spPr/>
        <p:txBody>
          <a:bodyPr/>
          <a:lstStyle/>
          <a:p>
            <a:pPr>
              <a:defRPr/>
            </a:pPr>
            <a:r>
              <a:rPr lang="en-US"/>
              <a:t>Beam Theory</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524000" y="1"/>
            <a:ext cx="9144000" cy="5764213"/>
          </a:xfrm>
          <a:prstGeom prst="rect">
            <a:avLst/>
          </a:prstGeom>
          <a:solidFill>
            <a:schemeClr val="tx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chemeClr val="bg1"/>
              </a:solidFill>
              <a:latin typeface="Symbol" pitchFamily="18" charset="2"/>
            </a:endParaRPr>
          </a:p>
        </p:txBody>
      </p:sp>
      <p:sp>
        <p:nvSpPr>
          <p:cNvPr id="9219" name="Text Box 17"/>
          <p:cNvSpPr txBox="1">
            <a:spLocks noChangeArrowheads="1"/>
          </p:cNvSpPr>
          <p:nvPr/>
        </p:nvSpPr>
        <p:spPr bwMode="auto">
          <a:xfrm>
            <a:off x="6073776" y="5148263"/>
            <a:ext cx="91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Strain</a:t>
            </a:r>
          </a:p>
        </p:txBody>
      </p:sp>
      <p:sp>
        <p:nvSpPr>
          <p:cNvPr id="9220" name="Text Box 21"/>
          <p:cNvSpPr txBox="1">
            <a:spLocks noChangeArrowheads="1"/>
          </p:cNvSpPr>
          <p:nvPr/>
        </p:nvSpPr>
        <p:spPr bwMode="auto">
          <a:xfrm>
            <a:off x="6308725" y="5280026"/>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endParaRPr>
          </a:p>
        </p:txBody>
      </p:sp>
      <p:sp>
        <p:nvSpPr>
          <p:cNvPr id="3094" name="Text Box 22"/>
          <p:cNvSpPr txBox="1">
            <a:spLocks noChangeArrowheads="1"/>
          </p:cNvSpPr>
          <p:nvPr/>
        </p:nvSpPr>
        <p:spPr bwMode="auto">
          <a:xfrm>
            <a:off x="1731818" y="1461654"/>
            <a:ext cx="553998" cy="2348345"/>
          </a:xfrm>
          <a:prstGeom prst="rect">
            <a:avLst/>
          </a:prstGeom>
          <a:noFill/>
          <a:ln w="50800">
            <a:noFill/>
            <a:miter lim="800000"/>
            <a:headEnd/>
            <a:tailEnd/>
          </a:ln>
          <a:effectLst/>
        </p:spPr>
        <p:txBody>
          <a:bodyPr vert="vert270">
            <a:spAutoFit/>
          </a:bodyPr>
          <a:lstStyle/>
          <a:p>
            <a:pPr eaLnBrk="0" hangingPunct="0">
              <a:defRPr/>
            </a:pPr>
            <a:r>
              <a:rPr lang="en-US" dirty="0">
                <a:solidFill>
                  <a:schemeClr val="bg1"/>
                </a:solidFill>
                <a:cs typeface="+mn-cs"/>
              </a:rPr>
              <a:t>Stress</a:t>
            </a:r>
          </a:p>
        </p:txBody>
      </p:sp>
      <p:sp>
        <p:nvSpPr>
          <p:cNvPr id="9222" name="Text Box 27"/>
          <p:cNvSpPr txBox="1">
            <a:spLocks noChangeArrowheads="1"/>
          </p:cNvSpPr>
          <p:nvPr/>
        </p:nvSpPr>
        <p:spPr bwMode="auto">
          <a:xfrm>
            <a:off x="2628900" y="369093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endParaRPr lang="en-US" altLang="en-US" i="1" baseline="-25000">
              <a:solidFill>
                <a:schemeClr val="bg1"/>
              </a:solidFill>
            </a:endParaRPr>
          </a:p>
        </p:txBody>
      </p:sp>
      <p:sp>
        <p:nvSpPr>
          <p:cNvPr id="9223" name="Text Box 31"/>
          <p:cNvSpPr txBox="1">
            <a:spLocks noChangeArrowheads="1"/>
          </p:cNvSpPr>
          <p:nvPr/>
        </p:nvSpPr>
        <p:spPr bwMode="auto">
          <a:xfrm>
            <a:off x="2276476" y="4833939"/>
            <a:ext cx="1800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rPr>
              <a:t>y</a:t>
            </a:r>
          </a:p>
          <a:p>
            <a:r>
              <a:rPr lang="en-US" altLang="en-US">
                <a:solidFill>
                  <a:schemeClr val="bg1"/>
                </a:solidFill>
              </a:rPr>
              <a:t>.001 to .002</a:t>
            </a:r>
            <a:endParaRPr lang="en-US" altLang="en-US" baseline="-25000">
              <a:solidFill>
                <a:schemeClr val="bg1"/>
              </a:solidFill>
            </a:endParaRPr>
          </a:p>
        </p:txBody>
      </p:sp>
      <p:sp>
        <p:nvSpPr>
          <p:cNvPr id="9224" name="Text Box 33"/>
          <p:cNvSpPr txBox="1">
            <a:spLocks noChangeArrowheads="1"/>
          </p:cNvSpPr>
          <p:nvPr/>
        </p:nvSpPr>
        <p:spPr bwMode="auto">
          <a:xfrm>
            <a:off x="8181976" y="4852989"/>
            <a:ext cx="1209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u</a:t>
            </a:r>
          </a:p>
          <a:p>
            <a:r>
              <a:rPr lang="en-US" altLang="en-US">
                <a:solidFill>
                  <a:schemeClr val="bg1"/>
                </a:solidFill>
              </a:rPr>
              <a:t>.1 to .2</a:t>
            </a:r>
            <a:endParaRPr lang="en-US" altLang="en-US" baseline="-25000">
              <a:solidFill>
                <a:schemeClr val="bg1"/>
              </a:solidFill>
            </a:endParaRPr>
          </a:p>
        </p:txBody>
      </p:sp>
      <p:sp>
        <p:nvSpPr>
          <p:cNvPr id="9225" name="Text Box 34"/>
          <p:cNvSpPr txBox="1">
            <a:spLocks noChangeArrowheads="1"/>
          </p:cNvSpPr>
          <p:nvPr/>
        </p:nvSpPr>
        <p:spPr bwMode="auto">
          <a:xfrm>
            <a:off x="4038601" y="4814889"/>
            <a:ext cx="1514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Symbol" panose="05050102010706020507" pitchFamily="18" charset="2"/>
              </a:rPr>
              <a:t>e</a:t>
            </a:r>
            <a:r>
              <a:rPr lang="en-US" altLang="en-US" baseline="-25000">
                <a:solidFill>
                  <a:schemeClr val="bg1"/>
                </a:solidFill>
              </a:rPr>
              <a:t>sh</a:t>
            </a:r>
          </a:p>
          <a:p>
            <a:r>
              <a:rPr lang="en-US" altLang="en-US">
                <a:solidFill>
                  <a:schemeClr val="bg1"/>
                </a:solidFill>
              </a:rPr>
              <a:t>.01 to .03</a:t>
            </a:r>
            <a:endParaRPr lang="en-US" altLang="en-US" baseline="-25000">
              <a:solidFill>
                <a:schemeClr val="bg1"/>
              </a:solidFill>
            </a:endParaRPr>
          </a:p>
        </p:txBody>
      </p:sp>
      <p:sp>
        <p:nvSpPr>
          <p:cNvPr id="9226" name="Text Box 35"/>
          <p:cNvSpPr txBox="1">
            <a:spLocks noChangeArrowheads="1"/>
          </p:cNvSpPr>
          <p:nvPr/>
        </p:nvSpPr>
        <p:spPr bwMode="auto">
          <a:xfrm>
            <a:off x="9296400" y="4824414"/>
            <a:ext cx="1371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latin typeface="GreekS" pitchFamily="2" charset="0"/>
              </a:rPr>
              <a:t>  </a:t>
            </a:r>
            <a:r>
              <a:rPr lang="en-US" altLang="en-US">
                <a:solidFill>
                  <a:schemeClr val="bg1"/>
                </a:solidFill>
                <a:latin typeface="Symbol" panose="05050102010706020507" pitchFamily="18" charset="2"/>
              </a:rPr>
              <a:t>e</a:t>
            </a:r>
            <a:r>
              <a:rPr lang="en-US" altLang="en-US" baseline="-25000">
                <a:solidFill>
                  <a:schemeClr val="bg1"/>
                </a:solidFill>
                <a:latin typeface="CG Times (W1)"/>
              </a:rPr>
              <a:t>r</a:t>
            </a:r>
          </a:p>
          <a:p>
            <a:r>
              <a:rPr lang="en-US" altLang="en-US">
                <a:solidFill>
                  <a:schemeClr val="bg1"/>
                </a:solidFill>
              </a:rPr>
              <a:t>  .2 to .3</a:t>
            </a:r>
            <a:endParaRPr lang="en-US" altLang="en-US" baseline="-25000">
              <a:solidFill>
                <a:schemeClr val="bg1"/>
              </a:solidFill>
            </a:endParaRPr>
          </a:p>
        </p:txBody>
      </p:sp>
      <p:sp>
        <p:nvSpPr>
          <p:cNvPr id="35" name="TextBox 34"/>
          <p:cNvSpPr txBox="1"/>
          <p:nvPr/>
        </p:nvSpPr>
        <p:spPr>
          <a:xfrm>
            <a:off x="3913188" y="5879198"/>
            <a:ext cx="4011612" cy="646331"/>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3600" dirty="0">
                <a:solidFill>
                  <a:schemeClr val="bg1"/>
                </a:solidFill>
                <a:cs typeface="+mn-cs"/>
              </a:rPr>
              <a:t>Stress-strain law </a:t>
            </a:r>
          </a:p>
        </p:txBody>
      </p:sp>
      <p:sp>
        <p:nvSpPr>
          <p:cNvPr id="9230" name="Freeform 16"/>
          <p:cNvSpPr>
            <a:spLocks/>
          </p:cNvSpPr>
          <p:nvPr/>
        </p:nvSpPr>
        <p:spPr bwMode="auto">
          <a:xfrm>
            <a:off x="2400300" y="442913"/>
            <a:ext cx="7702550" cy="4337050"/>
          </a:xfrm>
          <a:custGeom>
            <a:avLst/>
            <a:gdLst>
              <a:gd name="T0" fmla="*/ 0 w 4852"/>
              <a:gd name="T1" fmla="*/ 0 h 2732"/>
              <a:gd name="T2" fmla="*/ 0 w 4852"/>
              <a:gd name="T3" fmla="*/ 2147483647 h 2732"/>
              <a:gd name="T4" fmla="*/ 2147483647 w 4852"/>
              <a:gd name="T5" fmla="*/ 2147483647 h 2732"/>
              <a:gd name="T6" fmla="*/ 0 60000 65536"/>
              <a:gd name="T7" fmla="*/ 0 60000 65536"/>
              <a:gd name="T8" fmla="*/ 0 60000 65536"/>
              <a:gd name="T9" fmla="*/ 0 w 4852"/>
              <a:gd name="T10" fmla="*/ 0 h 2732"/>
              <a:gd name="T11" fmla="*/ 4852 w 4852"/>
              <a:gd name="T12" fmla="*/ 2732 h 2732"/>
            </a:gdLst>
            <a:ahLst/>
            <a:cxnLst>
              <a:cxn ang="T6">
                <a:pos x="T0" y="T1"/>
              </a:cxn>
              <a:cxn ang="T7">
                <a:pos x="T2" y="T3"/>
              </a:cxn>
              <a:cxn ang="T8">
                <a:pos x="T4" y="T5"/>
              </a:cxn>
            </a:cxnLst>
            <a:rect l="T9" t="T10" r="T11" b="T12"/>
            <a:pathLst>
              <a:path w="4852" h="2732">
                <a:moveTo>
                  <a:pt x="0" y="0"/>
                </a:moveTo>
                <a:lnTo>
                  <a:pt x="0" y="2732"/>
                </a:lnTo>
                <a:lnTo>
                  <a:pt x="4852" y="2732"/>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1" name="Freeform 17"/>
          <p:cNvSpPr>
            <a:spLocks/>
          </p:cNvSpPr>
          <p:nvPr/>
        </p:nvSpPr>
        <p:spPr bwMode="auto">
          <a:xfrm>
            <a:off x="2409826" y="1941514"/>
            <a:ext cx="1876425" cy="2828925"/>
          </a:xfrm>
          <a:custGeom>
            <a:avLst/>
            <a:gdLst>
              <a:gd name="T0" fmla="*/ 0 w 1182"/>
              <a:gd name="T1" fmla="*/ 2147483647 h 1782"/>
              <a:gd name="T2" fmla="*/ 2147483647 w 1182"/>
              <a:gd name="T3" fmla="*/ 0 h 1782"/>
              <a:gd name="T4" fmla="*/ 2147483647 w 1182"/>
              <a:gd name="T5" fmla="*/ 2147483647 h 1782"/>
              <a:gd name="T6" fmla="*/ 2147483647 w 1182"/>
              <a:gd name="T7" fmla="*/ 2147483647 h 1782"/>
              <a:gd name="T8" fmla="*/ 0 60000 65536"/>
              <a:gd name="T9" fmla="*/ 0 60000 65536"/>
              <a:gd name="T10" fmla="*/ 0 60000 65536"/>
              <a:gd name="T11" fmla="*/ 0 60000 65536"/>
              <a:gd name="T12" fmla="*/ 0 w 1182"/>
              <a:gd name="T13" fmla="*/ 0 h 1782"/>
              <a:gd name="T14" fmla="*/ 1182 w 1182"/>
              <a:gd name="T15" fmla="*/ 1782 h 1782"/>
            </a:gdLst>
            <a:ahLst/>
            <a:cxnLst>
              <a:cxn ang="T8">
                <a:pos x="T0" y="T1"/>
              </a:cxn>
              <a:cxn ang="T9">
                <a:pos x="T2" y="T3"/>
              </a:cxn>
              <a:cxn ang="T10">
                <a:pos x="T4" y="T5"/>
              </a:cxn>
              <a:cxn ang="T11">
                <a:pos x="T6" y="T7"/>
              </a:cxn>
            </a:cxnLst>
            <a:rect l="T12" t="T13" r="T14" b="T15"/>
            <a:pathLst>
              <a:path w="1182" h="1782">
                <a:moveTo>
                  <a:pt x="0" y="1782"/>
                </a:moveTo>
                <a:lnTo>
                  <a:pt x="351" y="0"/>
                </a:lnTo>
                <a:lnTo>
                  <a:pt x="404" y="66"/>
                </a:lnTo>
                <a:lnTo>
                  <a:pt x="1182" y="66"/>
                </a:lnTo>
              </a:path>
            </a:pathLst>
          </a:custGeom>
          <a:noFill/>
          <a:ln w="635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2" name="Line 20"/>
          <p:cNvSpPr>
            <a:spLocks noChangeShapeType="1"/>
          </p:cNvSpPr>
          <p:nvPr/>
        </p:nvSpPr>
        <p:spPr bwMode="auto">
          <a:xfrm flipH="1">
            <a:off x="2287588" y="2055813"/>
            <a:ext cx="50006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3" name="Line 21"/>
          <p:cNvSpPr>
            <a:spLocks noChangeShapeType="1"/>
          </p:cNvSpPr>
          <p:nvPr/>
        </p:nvSpPr>
        <p:spPr bwMode="auto">
          <a:xfrm>
            <a:off x="2962275" y="2286001"/>
            <a:ext cx="0" cy="2638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4" name="Line 22"/>
          <p:cNvSpPr>
            <a:spLocks noChangeShapeType="1"/>
          </p:cNvSpPr>
          <p:nvPr/>
        </p:nvSpPr>
        <p:spPr bwMode="auto">
          <a:xfrm>
            <a:off x="8772525" y="1162051"/>
            <a:ext cx="0" cy="378142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5" name="Line 23"/>
          <p:cNvSpPr>
            <a:spLocks noChangeShapeType="1"/>
          </p:cNvSpPr>
          <p:nvPr/>
        </p:nvSpPr>
        <p:spPr bwMode="auto">
          <a:xfrm>
            <a:off x="9886950" y="1400175"/>
            <a:ext cx="0" cy="35433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6" name="Line 24"/>
          <p:cNvSpPr>
            <a:spLocks noChangeShapeType="1"/>
          </p:cNvSpPr>
          <p:nvPr/>
        </p:nvSpPr>
        <p:spPr bwMode="auto">
          <a:xfrm>
            <a:off x="4305300" y="2238375"/>
            <a:ext cx="0" cy="26670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7" name="Freeform 25"/>
          <p:cNvSpPr>
            <a:spLocks/>
          </p:cNvSpPr>
          <p:nvPr/>
        </p:nvSpPr>
        <p:spPr bwMode="auto">
          <a:xfrm>
            <a:off x="2505075" y="3419476"/>
            <a:ext cx="190500" cy="942975"/>
          </a:xfrm>
          <a:custGeom>
            <a:avLst/>
            <a:gdLst>
              <a:gd name="T0" fmla="*/ 2147483647 w 120"/>
              <a:gd name="T1" fmla="*/ 0 h 594"/>
              <a:gd name="T2" fmla="*/ 2147483647 w 120"/>
              <a:gd name="T3" fmla="*/ 2147483647 h 594"/>
              <a:gd name="T4" fmla="*/ 0 w 120"/>
              <a:gd name="T5" fmla="*/ 2147483647 h 594"/>
              <a:gd name="T6" fmla="*/ 0 60000 65536"/>
              <a:gd name="T7" fmla="*/ 0 60000 65536"/>
              <a:gd name="T8" fmla="*/ 0 60000 65536"/>
              <a:gd name="T9" fmla="*/ 0 w 120"/>
              <a:gd name="T10" fmla="*/ 0 h 594"/>
              <a:gd name="T11" fmla="*/ 120 w 120"/>
              <a:gd name="T12" fmla="*/ 594 h 594"/>
            </a:gdLst>
            <a:ahLst/>
            <a:cxnLst>
              <a:cxn ang="T6">
                <a:pos x="T0" y="T1"/>
              </a:cxn>
              <a:cxn ang="T7">
                <a:pos x="T2" y="T3"/>
              </a:cxn>
              <a:cxn ang="T8">
                <a:pos x="T4" y="T5"/>
              </a:cxn>
            </a:cxnLst>
            <a:rect l="T9" t="T10" r="T11" b="T12"/>
            <a:pathLst>
              <a:path w="120" h="594">
                <a:moveTo>
                  <a:pt x="120" y="0"/>
                </a:moveTo>
                <a:lnTo>
                  <a:pt x="120" y="594"/>
                </a:lnTo>
                <a:lnTo>
                  <a:pt x="0" y="594"/>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8" name="Freeform 26"/>
          <p:cNvSpPr>
            <a:spLocks/>
          </p:cNvSpPr>
          <p:nvPr/>
        </p:nvSpPr>
        <p:spPr bwMode="auto">
          <a:xfrm>
            <a:off x="5000626" y="1724025"/>
            <a:ext cx="695325" cy="190500"/>
          </a:xfrm>
          <a:custGeom>
            <a:avLst/>
            <a:gdLst>
              <a:gd name="T0" fmla="*/ 0 w 438"/>
              <a:gd name="T1" fmla="*/ 2147483647 h 120"/>
              <a:gd name="T2" fmla="*/ 2147483647 w 438"/>
              <a:gd name="T3" fmla="*/ 2147483647 h 120"/>
              <a:gd name="T4" fmla="*/ 2147483647 w 438"/>
              <a:gd name="T5" fmla="*/ 0 h 120"/>
              <a:gd name="T6" fmla="*/ 0 60000 65536"/>
              <a:gd name="T7" fmla="*/ 0 60000 65536"/>
              <a:gd name="T8" fmla="*/ 0 60000 65536"/>
              <a:gd name="T9" fmla="*/ 0 w 438"/>
              <a:gd name="T10" fmla="*/ 0 h 120"/>
              <a:gd name="T11" fmla="*/ 438 w 438"/>
              <a:gd name="T12" fmla="*/ 120 h 120"/>
            </a:gdLst>
            <a:ahLst/>
            <a:cxnLst>
              <a:cxn ang="T6">
                <a:pos x="T0" y="T1"/>
              </a:cxn>
              <a:cxn ang="T7">
                <a:pos x="T2" y="T3"/>
              </a:cxn>
              <a:cxn ang="T8">
                <a:pos x="T4" y="T5"/>
              </a:cxn>
            </a:cxnLst>
            <a:rect l="T9" t="T10" r="T11" b="T12"/>
            <a:pathLst>
              <a:path w="438" h="120">
                <a:moveTo>
                  <a:pt x="0" y="120"/>
                </a:moveTo>
                <a:lnTo>
                  <a:pt x="438" y="120"/>
                </a:lnTo>
                <a:lnTo>
                  <a:pt x="438"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39" name="Text Box 27"/>
          <p:cNvSpPr txBox="1">
            <a:spLocks noChangeArrowheads="1"/>
          </p:cNvSpPr>
          <p:nvPr/>
        </p:nvSpPr>
        <p:spPr bwMode="auto">
          <a:xfrm>
            <a:off x="5734050" y="1585913"/>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E</a:t>
            </a:r>
            <a:r>
              <a:rPr lang="en-US" altLang="en-US" i="1" baseline="-25000">
                <a:solidFill>
                  <a:schemeClr val="bg1"/>
                </a:solidFill>
              </a:rPr>
              <a:t>sh</a:t>
            </a:r>
          </a:p>
        </p:txBody>
      </p:sp>
      <p:sp>
        <p:nvSpPr>
          <p:cNvPr id="9240" name="Text Box 37"/>
          <p:cNvSpPr txBox="1">
            <a:spLocks noChangeArrowheads="1"/>
          </p:cNvSpPr>
          <p:nvPr/>
        </p:nvSpPr>
        <p:spPr bwMode="auto">
          <a:xfrm>
            <a:off x="5354639" y="2098676"/>
            <a:ext cx="3127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a:solidFill>
                  <a:schemeClr val="bg1"/>
                </a:solidFill>
              </a:rPr>
              <a:t>Elastic-Perfectly Plastic</a:t>
            </a:r>
          </a:p>
          <a:p>
            <a:r>
              <a:rPr lang="en-US" altLang="en-US">
                <a:solidFill>
                  <a:schemeClr val="bg1"/>
                </a:solidFill>
              </a:rPr>
              <a:t>Assumed in Design</a:t>
            </a:r>
          </a:p>
        </p:txBody>
      </p:sp>
      <p:sp>
        <p:nvSpPr>
          <p:cNvPr id="37" name="Oval 36"/>
          <p:cNvSpPr/>
          <p:nvPr/>
        </p:nvSpPr>
        <p:spPr>
          <a:xfrm>
            <a:off x="2149475" y="1565276"/>
            <a:ext cx="1163638" cy="3865563"/>
          </a:xfrm>
          <a:prstGeom prst="ellipse">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9242" name="Text Box 23"/>
          <p:cNvSpPr txBox="1">
            <a:spLocks noChangeArrowheads="1"/>
          </p:cNvSpPr>
          <p:nvPr/>
        </p:nvSpPr>
        <p:spPr bwMode="auto">
          <a:xfrm>
            <a:off x="1857375" y="777875"/>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u</a:t>
            </a:r>
          </a:p>
        </p:txBody>
      </p:sp>
      <p:sp>
        <p:nvSpPr>
          <p:cNvPr id="9243" name="Text Box 24"/>
          <p:cNvSpPr txBox="1">
            <a:spLocks noChangeArrowheads="1"/>
          </p:cNvSpPr>
          <p:nvPr/>
        </p:nvSpPr>
        <p:spPr bwMode="auto">
          <a:xfrm>
            <a:off x="1838325" y="1804988"/>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F</a:t>
            </a:r>
            <a:r>
              <a:rPr lang="en-US" altLang="en-US" i="1" baseline="-25000">
                <a:solidFill>
                  <a:schemeClr val="bg1"/>
                </a:solidFill>
              </a:rPr>
              <a:t>y</a:t>
            </a:r>
          </a:p>
        </p:txBody>
      </p:sp>
      <p:sp>
        <p:nvSpPr>
          <p:cNvPr id="9244" name="Freeform 39"/>
          <p:cNvSpPr>
            <a:spLocks/>
          </p:cNvSpPr>
          <p:nvPr/>
        </p:nvSpPr>
        <p:spPr bwMode="auto">
          <a:xfrm>
            <a:off x="4267201" y="949325"/>
            <a:ext cx="5667375" cy="1098550"/>
          </a:xfrm>
          <a:custGeom>
            <a:avLst/>
            <a:gdLst>
              <a:gd name="T0" fmla="*/ 0 w 3570"/>
              <a:gd name="T1" fmla="*/ 2147483647 h 692"/>
              <a:gd name="T2" fmla="*/ 2147483647 w 3570"/>
              <a:gd name="T3" fmla="*/ 2147483647 h 692"/>
              <a:gd name="T4" fmla="*/ 2147483647 w 3570"/>
              <a:gd name="T5" fmla="*/ 2147483647 h 692"/>
              <a:gd name="T6" fmla="*/ 2147483647 w 3570"/>
              <a:gd name="T7" fmla="*/ 2147483647 h 692"/>
              <a:gd name="T8" fmla="*/ 2147483647 w 3570"/>
              <a:gd name="T9" fmla="*/ 2147483647 h 692"/>
              <a:gd name="T10" fmla="*/ 2147483647 w 3570"/>
              <a:gd name="T11" fmla="*/ 2147483647 h 692"/>
              <a:gd name="T12" fmla="*/ 2147483647 w 3570"/>
              <a:gd name="T13" fmla="*/ 2147483647 h 692"/>
              <a:gd name="T14" fmla="*/ 2147483647 w 3570"/>
              <a:gd name="T15" fmla="*/ 2147483647 h 692"/>
              <a:gd name="T16" fmla="*/ 0 60000 65536"/>
              <a:gd name="T17" fmla="*/ 0 60000 65536"/>
              <a:gd name="T18" fmla="*/ 0 60000 65536"/>
              <a:gd name="T19" fmla="*/ 0 60000 65536"/>
              <a:gd name="T20" fmla="*/ 0 60000 65536"/>
              <a:gd name="T21" fmla="*/ 0 60000 65536"/>
              <a:gd name="T22" fmla="*/ 0 60000 65536"/>
              <a:gd name="T23" fmla="*/ 0 60000 65536"/>
              <a:gd name="T24" fmla="*/ 0 w 3570"/>
              <a:gd name="T25" fmla="*/ 0 h 692"/>
              <a:gd name="T26" fmla="*/ 3570 w 3570"/>
              <a:gd name="T27" fmla="*/ 692 h 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70" h="692">
                <a:moveTo>
                  <a:pt x="0" y="692"/>
                </a:moveTo>
                <a:cubicBezTo>
                  <a:pt x="348" y="617"/>
                  <a:pt x="696" y="542"/>
                  <a:pt x="936" y="476"/>
                </a:cubicBezTo>
                <a:cubicBezTo>
                  <a:pt x="1176" y="410"/>
                  <a:pt x="1286" y="350"/>
                  <a:pt x="1440" y="296"/>
                </a:cubicBezTo>
                <a:cubicBezTo>
                  <a:pt x="1594" y="242"/>
                  <a:pt x="1678" y="197"/>
                  <a:pt x="1860" y="152"/>
                </a:cubicBezTo>
                <a:cubicBezTo>
                  <a:pt x="2042" y="107"/>
                  <a:pt x="2338" y="51"/>
                  <a:pt x="2532" y="26"/>
                </a:cubicBezTo>
                <a:cubicBezTo>
                  <a:pt x="2726" y="1"/>
                  <a:pt x="2879" y="0"/>
                  <a:pt x="3024" y="2"/>
                </a:cubicBezTo>
                <a:cubicBezTo>
                  <a:pt x="3169" y="4"/>
                  <a:pt x="3311" y="3"/>
                  <a:pt x="3402" y="38"/>
                </a:cubicBezTo>
                <a:cubicBezTo>
                  <a:pt x="3493" y="73"/>
                  <a:pt x="3531" y="142"/>
                  <a:pt x="3570" y="212"/>
                </a:cubicBezTo>
              </a:path>
            </a:pathLst>
          </a:custGeom>
          <a:noFill/>
          <a:ln w="63500" cap="flat">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5" name="Freeform 29"/>
          <p:cNvSpPr>
            <a:spLocks/>
          </p:cNvSpPr>
          <p:nvPr/>
        </p:nvSpPr>
        <p:spPr bwMode="auto">
          <a:xfrm>
            <a:off x="2400301" y="2057400"/>
            <a:ext cx="7858125" cy="2724150"/>
          </a:xfrm>
          <a:custGeom>
            <a:avLst/>
            <a:gdLst>
              <a:gd name="T0" fmla="*/ 0 w 4950"/>
              <a:gd name="T1" fmla="*/ 2147483647 h 1716"/>
              <a:gd name="T2" fmla="*/ 2147483647 w 4950"/>
              <a:gd name="T3" fmla="*/ 0 h 1716"/>
              <a:gd name="T4" fmla="*/ 2147483647 w 4950"/>
              <a:gd name="T5" fmla="*/ 0 h 1716"/>
              <a:gd name="T6" fmla="*/ 0 60000 65536"/>
              <a:gd name="T7" fmla="*/ 0 60000 65536"/>
              <a:gd name="T8" fmla="*/ 0 60000 65536"/>
              <a:gd name="T9" fmla="*/ 0 w 4950"/>
              <a:gd name="T10" fmla="*/ 0 h 1716"/>
              <a:gd name="T11" fmla="*/ 4950 w 4950"/>
              <a:gd name="T12" fmla="*/ 1716 h 1716"/>
            </a:gdLst>
            <a:ahLst/>
            <a:cxnLst>
              <a:cxn ang="T6">
                <a:pos x="T0" y="T1"/>
              </a:cxn>
              <a:cxn ang="T7">
                <a:pos x="T2" y="T3"/>
              </a:cxn>
              <a:cxn ang="T8">
                <a:pos x="T4" y="T5"/>
              </a:cxn>
            </a:cxnLst>
            <a:rect l="T9" t="T10" r="T11" b="T12"/>
            <a:pathLst>
              <a:path w="4950" h="1716">
                <a:moveTo>
                  <a:pt x="0" y="1716"/>
                </a:moveTo>
                <a:lnTo>
                  <a:pt x="336" y="0"/>
                </a:lnTo>
                <a:lnTo>
                  <a:pt x="4950" y="0"/>
                </a:lnTo>
              </a:path>
            </a:pathLst>
          </a:custGeom>
          <a:noFill/>
          <a:ln w="63500">
            <a:solidFill>
              <a:srgbClr val="FF0000"/>
            </a:solidFill>
            <a:round/>
            <a:headEn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6" name="Line 40"/>
          <p:cNvSpPr>
            <a:spLocks noChangeShapeType="1"/>
          </p:cNvSpPr>
          <p:nvPr/>
        </p:nvSpPr>
        <p:spPr bwMode="auto">
          <a:xfrm flipH="1">
            <a:off x="2297114" y="952500"/>
            <a:ext cx="5735637"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Text Box 37"/>
          <p:cNvSpPr txBox="1">
            <a:spLocks noChangeArrowheads="1"/>
          </p:cNvSpPr>
          <p:nvPr/>
        </p:nvSpPr>
        <p:spPr bwMode="auto">
          <a:xfrm>
            <a:off x="2736850" y="727076"/>
            <a:ext cx="2319338" cy="1200329"/>
          </a:xfrm>
          <a:prstGeom prst="rect">
            <a:avLst/>
          </a:prstGeom>
          <a:solidFill>
            <a:schemeClr val="accent1"/>
          </a:solidFill>
          <a:ln w="50800">
            <a:noFill/>
            <a:miter lim="800000"/>
            <a:headEnd/>
            <a:tailEnd/>
          </a:ln>
          <a:effectLst/>
        </p:spPr>
        <p:txBody>
          <a:bodyPr>
            <a:spAutoFit/>
          </a:bodyPr>
          <a:lstStyle/>
          <a:p>
            <a:pPr eaLnBrk="0" hangingPunct="0">
              <a:defRPr/>
            </a:pPr>
            <a:r>
              <a:rPr lang="en-US" dirty="0">
                <a:solidFill>
                  <a:schemeClr val="tx1">
                    <a:lumMod val="95000"/>
                  </a:schemeClr>
                </a:solidFill>
                <a:cs typeface="+mn-cs"/>
              </a:rPr>
              <a:t>Initially we will review behavior in this range</a:t>
            </a:r>
          </a:p>
        </p:txBody>
      </p:sp>
      <p:sp>
        <p:nvSpPr>
          <p:cNvPr id="2" name="Footer Placeholder 1">
            <a:extLst>
              <a:ext uri="{FF2B5EF4-FFF2-40B4-BE49-F238E27FC236}">
                <a16:creationId xmlns:a16="http://schemas.microsoft.com/office/drawing/2014/main" id="{425880D3-B163-CEAC-B66A-224646A17F06}"/>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7DDCF9DD-08F5-6397-DB75-1AEA3C6FD72D}"/>
              </a:ext>
            </a:extLst>
          </p:cNvPr>
          <p:cNvSpPr>
            <a:spLocks noGrp="1"/>
          </p:cNvSpPr>
          <p:nvPr>
            <p:ph type="sldNum" sz="quarter" idx="11"/>
          </p:nvPr>
        </p:nvSpPr>
        <p:spPr/>
        <p:txBody>
          <a:bodyPr/>
          <a:lstStyle/>
          <a:p>
            <a:fld id="{31AE6B6B-2CDA-4FF8-9B78-BC59D7E9A502}" type="slidenum">
              <a:rPr lang="en-US" altLang="en-US" smtClean="0"/>
              <a:pPr/>
              <a:t>7</a:t>
            </a:fld>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2728913" y="1731964"/>
            <a:ext cx="6831012" cy="1855787"/>
          </a:xfrm>
          <a:prstGeom prst="rect">
            <a:avLst/>
          </a:prstGeom>
          <a:solidFill>
            <a:schemeClr val="tx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10243" name="Freeform 57"/>
          <p:cNvSpPr>
            <a:spLocks/>
          </p:cNvSpPr>
          <p:nvPr/>
        </p:nvSpPr>
        <p:spPr bwMode="auto">
          <a:xfrm>
            <a:off x="6672263" y="1852614"/>
            <a:ext cx="2690812" cy="966787"/>
          </a:xfrm>
          <a:custGeom>
            <a:avLst/>
            <a:gdLst>
              <a:gd name="T0" fmla="*/ 2147483647 w 1695"/>
              <a:gd name="T1" fmla="*/ 2147483647 h 609"/>
              <a:gd name="T2" fmla="*/ 2147483647 w 1695"/>
              <a:gd name="T3" fmla="*/ 2147483647 h 609"/>
              <a:gd name="T4" fmla="*/ 2147483647 w 1695"/>
              <a:gd name="T5" fmla="*/ 2147483647 h 609"/>
              <a:gd name="T6" fmla="*/ 2147483647 w 1695"/>
              <a:gd name="T7" fmla="*/ 2147483647 h 609"/>
              <a:gd name="T8" fmla="*/ 2147483647 w 1695"/>
              <a:gd name="T9" fmla="*/ 2147483647 h 609"/>
              <a:gd name="T10" fmla="*/ 2147483647 w 1695"/>
              <a:gd name="T11" fmla="*/ 2147483647 h 609"/>
              <a:gd name="T12" fmla="*/ 2147483647 w 1695"/>
              <a:gd name="T13" fmla="*/ 2147483647 h 609"/>
              <a:gd name="T14" fmla="*/ 2147483647 w 1695"/>
              <a:gd name="T15" fmla="*/ 2147483647 h 609"/>
              <a:gd name="T16" fmla="*/ 2147483647 w 1695"/>
              <a:gd name="T17" fmla="*/ 2147483647 h 609"/>
              <a:gd name="T18" fmla="*/ 2147483647 w 1695"/>
              <a:gd name="T19" fmla="*/ 2147483647 h 609"/>
              <a:gd name="T20" fmla="*/ 2147483647 w 1695"/>
              <a:gd name="T21" fmla="*/ 0 h 609"/>
              <a:gd name="T22" fmla="*/ 2147483647 w 1695"/>
              <a:gd name="T23" fmla="*/ 2147483647 h 609"/>
              <a:gd name="T24" fmla="*/ 2147483647 w 1695"/>
              <a:gd name="T25" fmla="*/ 2147483647 h 609"/>
              <a:gd name="T26" fmla="*/ 2147483647 w 1695"/>
              <a:gd name="T27" fmla="*/ 2147483647 h 609"/>
              <a:gd name="T28" fmla="*/ 2147483647 w 1695"/>
              <a:gd name="T29" fmla="*/ 2147483647 h 609"/>
              <a:gd name="T30" fmla="*/ 2147483647 w 1695"/>
              <a:gd name="T31" fmla="*/ 2147483647 h 609"/>
              <a:gd name="T32" fmla="*/ 2147483647 w 1695"/>
              <a:gd name="T33" fmla="*/ 2147483647 h 609"/>
              <a:gd name="T34" fmla="*/ 2147483647 w 1695"/>
              <a:gd name="T35" fmla="*/ 2147483647 h 609"/>
              <a:gd name="T36" fmla="*/ 2147483647 w 1695"/>
              <a:gd name="T37" fmla="*/ 2147483647 h 609"/>
              <a:gd name="T38" fmla="*/ 2147483647 w 1695"/>
              <a:gd name="T39" fmla="*/ 2147483647 h 609"/>
              <a:gd name="T40" fmla="*/ 0 w 1695"/>
              <a:gd name="T41" fmla="*/ 2147483647 h 609"/>
              <a:gd name="T42" fmla="*/ 2147483647 w 1695"/>
              <a:gd name="T43" fmla="*/ 2147483647 h 6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95"/>
              <a:gd name="T67" fmla="*/ 0 h 609"/>
              <a:gd name="T68" fmla="*/ 1695 w 1695"/>
              <a:gd name="T69" fmla="*/ 609 h 6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95" h="609">
                <a:moveTo>
                  <a:pt x="6" y="609"/>
                </a:moveTo>
                <a:lnTo>
                  <a:pt x="87" y="609"/>
                </a:lnTo>
                <a:lnTo>
                  <a:pt x="189" y="609"/>
                </a:lnTo>
                <a:lnTo>
                  <a:pt x="270" y="603"/>
                </a:lnTo>
                <a:lnTo>
                  <a:pt x="354" y="594"/>
                </a:lnTo>
                <a:lnTo>
                  <a:pt x="513" y="576"/>
                </a:lnTo>
                <a:lnTo>
                  <a:pt x="717" y="543"/>
                </a:lnTo>
                <a:lnTo>
                  <a:pt x="1119" y="465"/>
                </a:lnTo>
                <a:lnTo>
                  <a:pt x="1485" y="369"/>
                </a:lnTo>
                <a:lnTo>
                  <a:pt x="1695" y="309"/>
                </a:lnTo>
                <a:lnTo>
                  <a:pt x="1581" y="0"/>
                </a:lnTo>
                <a:lnTo>
                  <a:pt x="1443" y="36"/>
                </a:lnTo>
                <a:lnTo>
                  <a:pt x="1239" y="84"/>
                </a:lnTo>
                <a:lnTo>
                  <a:pt x="1020" y="135"/>
                </a:lnTo>
                <a:lnTo>
                  <a:pt x="855" y="171"/>
                </a:lnTo>
                <a:lnTo>
                  <a:pt x="639" y="210"/>
                </a:lnTo>
                <a:lnTo>
                  <a:pt x="453" y="240"/>
                </a:lnTo>
                <a:lnTo>
                  <a:pt x="300" y="255"/>
                </a:lnTo>
                <a:lnTo>
                  <a:pt x="171" y="264"/>
                </a:lnTo>
                <a:lnTo>
                  <a:pt x="27" y="264"/>
                </a:lnTo>
                <a:lnTo>
                  <a:pt x="0" y="264"/>
                </a:lnTo>
                <a:lnTo>
                  <a:pt x="6" y="60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TextBox 25"/>
          <p:cNvSpPr txBox="1"/>
          <p:nvPr/>
        </p:nvSpPr>
        <p:spPr>
          <a:xfrm>
            <a:off x="2735263" y="3914776"/>
            <a:ext cx="6824662" cy="46037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dirty="0">
                <a:solidFill>
                  <a:schemeClr val="bg1"/>
                </a:solidFill>
                <a:cs typeface="+mn-cs"/>
              </a:rPr>
              <a:t>Plane sections remain plane.</a:t>
            </a:r>
          </a:p>
        </p:txBody>
      </p:sp>
      <p:sp>
        <p:nvSpPr>
          <p:cNvPr id="28" name="Footer Placeholder 27"/>
          <p:cNvSpPr txBox="1">
            <a:spLocks noGrp="1"/>
          </p:cNvSpPr>
          <p:nvPr/>
        </p:nvSpPr>
        <p:spPr>
          <a:xfrm>
            <a:off x="4648200" y="6416676"/>
            <a:ext cx="2895600" cy="365125"/>
          </a:xfrm>
          <a:prstGeom prst="rect">
            <a:avLst/>
          </a:prstGeom>
          <a:noFill/>
        </p:spPr>
        <p:txBody>
          <a:bodyPr anchor="b"/>
          <a:lstStyle/>
          <a:p>
            <a:pPr algn="ctr">
              <a:defRPr/>
            </a:pPr>
            <a:r>
              <a:rPr lang="en-US" sz="1200">
                <a:solidFill>
                  <a:schemeClr val="tx1">
                    <a:shade val="50000"/>
                  </a:schemeClr>
                </a:solidFill>
                <a:cs typeface="+mn-cs"/>
              </a:rPr>
              <a:t>Beam Theory</a:t>
            </a:r>
            <a:endParaRPr lang="en-US" sz="1200" dirty="0">
              <a:solidFill>
                <a:schemeClr val="tx1">
                  <a:shade val="50000"/>
                </a:schemeClr>
              </a:solidFill>
              <a:cs typeface="+mn-cs"/>
            </a:endParaRPr>
          </a:p>
        </p:txBody>
      </p:sp>
      <p:sp>
        <p:nvSpPr>
          <p:cNvPr id="10247" name="Rectangle 7"/>
          <p:cNvSpPr>
            <a:spLocks noChangeArrowheads="1"/>
          </p:cNvSpPr>
          <p:nvPr/>
        </p:nvSpPr>
        <p:spPr bwMode="auto">
          <a:xfrm>
            <a:off x="3100389" y="2290764"/>
            <a:ext cx="2676525" cy="542925"/>
          </a:xfrm>
          <a:prstGeom prst="rect">
            <a:avLst/>
          </a:prstGeom>
          <a:solidFill>
            <a:srgbClr val="C0C0C0"/>
          </a:solidFill>
          <a:ln w="2857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0248" name="Line 8"/>
          <p:cNvSpPr>
            <a:spLocks noChangeShapeType="1"/>
          </p:cNvSpPr>
          <p:nvPr/>
        </p:nvSpPr>
        <p:spPr bwMode="auto">
          <a:xfrm>
            <a:off x="3095625" y="2128839"/>
            <a:ext cx="0" cy="9048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9" name="Line 11"/>
          <p:cNvSpPr>
            <a:spLocks noChangeShapeType="1"/>
          </p:cNvSpPr>
          <p:nvPr/>
        </p:nvSpPr>
        <p:spPr bwMode="auto">
          <a:xfrm flipH="1">
            <a:off x="2881313" y="213836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0" name="Line 12"/>
          <p:cNvSpPr>
            <a:spLocks noChangeShapeType="1"/>
          </p:cNvSpPr>
          <p:nvPr/>
        </p:nvSpPr>
        <p:spPr bwMode="auto">
          <a:xfrm flipH="1">
            <a:off x="2890838" y="2343151"/>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1" name="Line 26"/>
          <p:cNvSpPr>
            <a:spLocks noChangeShapeType="1"/>
          </p:cNvSpPr>
          <p:nvPr/>
        </p:nvSpPr>
        <p:spPr bwMode="auto">
          <a:xfrm flipH="1">
            <a:off x="2871788" y="248126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2" name="Line 27"/>
          <p:cNvSpPr>
            <a:spLocks noChangeShapeType="1"/>
          </p:cNvSpPr>
          <p:nvPr/>
        </p:nvSpPr>
        <p:spPr bwMode="auto">
          <a:xfrm flipH="1">
            <a:off x="2876550" y="2586038"/>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3" name="Line 28"/>
          <p:cNvSpPr>
            <a:spLocks noChangeShapeType="1"/>
          </p:cNvSpPr>
          <p:nvPr/>
        </p:nvSpPr>
        <p:spPr bwMode="auto">
          <a:xfrm flipH="1">
            <a:off x="2881313" y="280511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4" name="Line 29"/>
          <p:cNvSpPr>
            <a:spLocks noChangeShapeType="1"/>
          </p:cNvSpPr>
          <p:nvPr/>
        </p:nvSpPr>
        <p:spPr bwMode="auto">
          <a:xfrm flipH="1">
            <a:off x="2881313" y="269081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5" name="Line 30"/>
          <p:cNvSpPr>
            <a:spLocks noChangeShapeType="1"/>
          </p:cNvSpPr>
          <p:nvPr/>
        </p:nvSpPr>
        <p:spPr bwMode="auto">
          <a:xfrm flipH="1">
            <a:off x="2871788" y="2924176"/>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6" name="Line 31"/>
          <p:cNvSpPr>
            <a:spLocks noChangeShapeType="1"/>
          </p:cNvSpPr>
          <p:nvPr/>
        </p:nvSpPr>
        <p:spPr bwMode="auto">
          <a:xfrm flipH="1">
            <a:off x="2886075" y="3028951"/>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7" name="Line 34"/>
          <p:cNvSpPr>
            <a:spLocks noChangeShapeType="1"/>
          </p:cNvSpPr>
          <p:nvPr/>
        </p:nvSpPr>
        <p:spPr bwMode="auto">
          <a:xfrm flipH="1">
            <a:off x="6467475" y="2000251"/>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8" name="Line 35"/>
          <p:cNvSpPr>
            <a:spLocks noChangeShapeType="1"/>
          </p:cNvSpPr>
          <p:nvPr/>
        </p:nvSpPr>
        <p:spPr bwMode="auto">
          <a:xfrm flipH="1">
            <a:off x="6467475" y="2124076"/>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59" name="Line 36"/>
          <p:cNvSpPr>
            <a:spLocks noChangeShapeType="1"/>
          </p:cNvSpPr>
          <p:nvPr/>
        </p:nvSpPr>
        <p:spPr bwMode="auto">
          <a:xfrm flipH="1">
            <a:off x="6477000" y="232886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0" name="Line 37"/>
          <p:cNvSpPr>
            <a:spLocks noChangeShapeType="1"/>
          </p:cNvSpPr>
          <p:nvPr/>
        </p:nvSpPr>
        <p:spPr bwMode="auto">
          <a:xfrm flipH="1">
            <a:off x="6457950" y="2466976"/>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1" name="Line 38"/>
          <p:cNvSpPr>
            <a:spLocks noChangeShapeType="1"/>
          </p:cNvSpPr>
          <p:nvPr/>
        </p:nvSpPr>
        <p:spPr bwMode="auto">
          <a:xfrm flipH="1">
            <a:off x="6462713" y="2571751"/>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2" name="Line 39"/>
          <p:cNvSpPr>
            <a:spLocks noChangeShapeType="1"/>
          </p:cNvSpPr>
          <p:nvPr/>
        </p:nvSpPr>
        <p:spPr bwMode="auto">
          <a:xfrm flipH="1">
            <a:off x="6467475" y="2790826"/>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3" name="Line 40"/>
          <p:cNvSpPr>
            <a:spLocks noChangeShapeType="1"/>
          </p:cNvSpPr>
          <p:nvPr/>
        </p:nvSpPr>
        <p:spPr bwMode="auto">
          <a:xfrm flipH="1">
            <a:off x="6467475" y="2676526"/>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4" name="Line 41"/>
          <p:cNvSpPr>
            <a:spLocks noChangeShapeType="1"/>
          </p:cNvSpPr>
          <p:nvPr/>
        </p:nvSpPr>
        <p:spPr bwMode="auto">
          <a:xfrm flipH="1">
            <a:off x="6457950" y="2909888"/>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5" name="Line 42"/>
          <p:cNvSpPr>
            <a:spLocks noChangeShapeType="1"/>
          </p:cNvSpPr>
          <p:nvPr/>
        </p:nvSpPr>
        <p:spPr bwMode="auto">
          <a:xfrm flipH="1">
            <a:off x="6472238" y="3014663"/>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6" name="Line 43"/>
          <p:cNvSpPr>
            <a:spLocks noChangeShapeType="1"/>
          </p:cNvSpPr>
          <p:nvPr/>
        </p:nvSpPr>
        <p:spPr bwMode="auto">
          <a:xfrm flipH="1">
            <a:off x="6462713" y="3138488"/>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7" name="Line 44"/>
          <p:cNvSpPr>
            <a:spLocks noChangeShapeType="1"/>
          </p:cNvSpPr>
          <p:nvPr/>
        </p:nvSpPr>
        <p:spPr bwMode="auto">
          <a:xfrm flipH="1">
            <a:off x="2881313" y="2247901"/>
            <a:ext cx="209550" cy="21431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8" name="Line 45"/>
          <p:cNvSpPr>
            <a:spLocks noChangeShapeType="1"/>
          </p:cNvSpPr>
          <p:nvPr/>
        </p:nvSpPr>
        <p:spPr bwMode="auto">
          <a:xfrm flipH="1">
            <a:off x="6453188" y="2243138"/>
            <a:ext cx="209550" cy="214312"/>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69" name="Line 46"/>
          <p:cNvSpPr>
            <a:spLocks noChangeShapeType="1"/>
          </p:cNvSpPr>
          <p:nvPr/>
        </p:nvSpPr>
        <p:spPr bwMode="auto">
          <a:xfrm>
            <a:off x="3095625" y="2566988"/>
            <a:ext cx="2681288" cy="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70" name="Rectangle 47"/>
          <p:cNvSpPr>
            <a:spLocks noChangeArrowheads="1"/>
          </p:cNvSpPr>
          <p:nvPr/>
        </p:nvSpPr>
        <p:spPr bwMode="auto">
          <a:xfrm>
            <a:off x="6686551" y="2286001"/>
            <a:ext cx="2676525" cy="542925"/>
          </a:xfrm>
          <a:prstGeom prst="rect">
            <a:avLst/>
          </a:prstGeom>
          <a:noFill/>
          <a:ln w="15875">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endParaRPr lang="en-US" altLang="en-US"/>
          </a:p>
        </p:txBody>
      </p:sp>
      <p:sp>
        <p:nvSpPr>
          <p:cNvPr id="10271" name="Line 33"/>
          <p:cNvSpPr>
            <a:spLocks noChangeShapeType="1"/>
          </p:cNvSpPr>
          <p:nvPr/>
        </p:nvSpPr>
        <p:spPr bwMode="auto">
          <a:xfrm>
            <a:off x="6681788" y="1976439"/>
            <a:ext cx="0" cy="12096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2" name="Line 49"/>
          <p:cNvSpPr>
            <a:spLocks noChangeShapeType="1"/>
          </p:cNvSpPr>
          <p:nvPr/>
        </p:nvSpPr>
        <p:spPr bwMode="auto">
          <a:xfrm>
            <a:off x="4595813" y="2290764"/>
            <a:ext cx="0" cy="54768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73" name="Freeform 50"/>
          <p:cNvSpPr>
            <a:spLocks/>
          </p:cNvSpPr>
          <p:nvPr/>
        </p:nvSpPr>
        <p:spPr bwMode="auto">
          <a:xfrm>
            <a:off x="6691314" y="2357438"/>
            <a:ext cx="2676525" cy="468312"/>
          </a:xfrm>
          <a:custGeom>
            <a:avLst/>
            <a:gdLst>
              <a:gd name="T0" fmla="*/ 0 w 1686"/>
              <a:gd name="T1" fmla="*/ 2147483647 h 295"/>
              <a:gd name="T2" fmla="*/ 2147483647 w 1686"/>
              <a:gd name="T3" fmla="*/ 2147483647 h 295"/>
              <a:gd name="T4" fmla="*/ 2147483647 w 1686"/>
              <a:gd name="T5" fmla="*/ 2147483647 h 295"/>
              <a:gd name="T6" fmla="*/ 2147483647 w 1686"/>
              <a:gd name="T7" fmla="*/ 2147483647 h 295"/>
              <a:gd name="T8" fmla="*/ 2147483647 w 1686"/>
              <a:gd name="T9" fmla="*/ 0 h 295"/>
              <a:gd name="T10" fmla="*/ 0 60000 65536"/>
              <a:gd name="T11" fmla="*/ 0 60000 65536"/>
              <a:gd name="T12" fmla="*/ 0 60000 65536"/>
              <a:gd name="T13" fmla="*/ 0 60000 65536"/>
              <a:gd name="T14" fmla="*/ 0 60000 65536"/>
              <a:gd name="T15" fmla="*/ 0 w 1686"/>
              <a:gd name="T16" fmla="*/ 0 h 295"/>
              <a:gd name="T17" fmla="*/ 1686 w 1686"/>
              <a:gd name="T18" fmla="*/ 295 h 295"/>
            </a:gdLst>
            <a:ahLst/>
            <a:cxnLst>
              <a:cxn ang="T10">
                <a:pos x="T0" y="T1"/>
              </a:cxn>
              <a:cxn ang="T11">
                <a:pos x="T2" y="T3"/>
              </a:cxn>
              <a:cxn ang="T12">
                <a:pos x="T4" y="T5"/>
              </a:cxn>
              <a:cxn ang="T13">
                <a:pos x="T6" y="T7"/>
              </a:cxn>
              <a:cxn ang="T14">
                <a:pos x="T8" y="T9"/>
              </a:cxn>
            </a:cxnLst>
            <a:rect l="T15" t="T16" r="T17" b="T18"/>
            <a:pathLst>
              <a:path w="1686" h="295">
                <a:moveTo>
                  <a:pt x="0" y="294"/>
                </a:moveTo>
                <a:cubicBezTo>
                  <a:pt x="54" y="294"/>
                  <a:pt x="109" y="295"/>
                  <a:pt x="186" y="291"/>
                </a:cubicBezTo>
                <a:cubicBezTo>
                  <a:pt x="263" y="287"/>
                  <a:pt x="336" y="285"/>
                  <a:pt x="465" y="267"/>
                </a:cubicBezTo>
                <a:cubicBezTo>
                  <a:pt x="594" y="249"/>
                  <a:pt x="757" y="224"/>
                  <a:pt x="960" y="180"/>
                </a:cubicBezTo>
                <a:cubicBezTo>
                  <a:pt x="1163" y="136"/>
                  <a:pt x="1424" y="68"/>
                  <a:pt x="1686"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74" name="Freeform 51"/>
          <p:cNvSpPr>
            <a:spLocks/>
          </p:cNvSpPr>
          <p:nvPr/>
        </p:nvSpPr>
        <p:spPr bwMode="auto">
          <a:xfrm>
            <a:off x="6686551" y="1857376"/>
            <a:ext cx="2500313" cy="415925"/>
          </a:xfrm>
          <a:custGeom>
            <a:avLst/>
            <a:gdLst>
              <a:gd name="T0" fmla="*/ 0 w 1686"/>
              <a:gd name="T1" fmla="*/ 2147483647 h 295"/>
              <a:gd name="T2" fmla="*/ 2147483647 w 1686"/>
              <a:gd name="T3" fmla="*/ 2147483647 h 295"/>
              <a:gd name="T4" fmla="*/ 2147483647 w 1686"/>
              <a:gd name="T5" fmla="*/ 2147483647 h 295"/>
              <a:gd name="T6" fmla="*/ 2147483647 w 1686"/>
              <a:gd name="T7" fmla="*/ 2147483647 h 295"/>
              <a:gd name="T8" fmla="*/ 2147483647 w 1686"/>
              <a:gd name="T9" fmla="*/ 0 h 295"/>
              <a:gd name="T10" fmla="*/ 0 60000 65536"/>
              <a:gd name="T11" fmla="*/ 0 60000 65536"/>
              <a:gd name="T12" fmla="*/ 0 60000 65536"/>
              <a:gd name="T13" fmla="*/ 0 60000 65536"/>
              <a:gd name="T14" fmla="*/ 0 60000 65536"/>
              <a:gd name="T15" fmla="*/ 0 w 1686"/>
              <a:gd name="T16" fmla="*/ 0 h 295"/>
              <a:gd name="T17" fmla="*/ 1686 w 1686"/>
              <a:gd name="T18" fmla="*/ 295 h 295"/>
            </a:gdLst>
            <a:ahLst/>
            <a:cxnLst>
              <a:cxn ang="T10">
                <a:pos x="T0" y="T1"/>
              </a:cxn>
              <a:cxn ang="T11">
                <a:pos x="T2" y="T3"/>
              </a:cxn>
              <a:cxn ang="T12">
                <a:pos x="T4" y="T5"/>
              </a:cxn>
              <a:cxn ang="T13">
                <a:pos x="T6" y="T7"/>
              </a:cxn>
              <a:cxn ang="T14">
                <a:pos x="T8" y="T9"/>
              </a:cxn>
            </a:cxnLst>
            <a:rect l="T15" t="T16" r="T17" b="T18"/>
            <a:pathLst>
              <a:path w="1686" h="295">
                <a:moveTo>
                  <a:pt x="0" y="294"/>
                </a:moveTo>
                <a:cubicBezTo>
                  <a:pt x="54" y="294"/>
                  <a:pt x="109" y="295"/>
                  <a:pt x="186" y="291"/>
                </a:cubicBezTo>
                <a:cubicBezTo>
                  <a:pt x="263" y="287"/>
                  <a:pt x="336" y="285"/>
                  <a:pt x="465" y="267"/>
                </a:cubicBezTo>
                <a:cubicBezTo>
                  <a:pt x="594" y="249"/>
                  <a:pt x="757" y="224"/>
                  <a:pt x="960" y="180"/>
                </a:cubicBezTo>
                <a:cubicBezTo>
                  <a:pt x="1163" y="136"/>
                  <a:pt x="1424" y="68"/>
                  <a:pt x="1686"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75" name="Freeform 53"/>
          <p:cNvSpPr>
            <a:spLocks/>
          </p:cNvSpPr>
          <p:nvPr/>
        </p:nvSpPr>
        <p:spPr bwMode="auto">
          <a:xfrm>
            <a:off x="6691313" y="2095500"/>
            <a:ext cx="2571750" cy="444500"/>
          </a:xfrm>
          <a:custGeom>
            <a:avLst/>
            <a:gdLst>
              <a:gd name="T0" fmla="*/ 0 w 1686"/>
              <a:gd name="T1" fmla="*/ 2147483647 h 295"/>
              <a:gd name="T2" fmla="*/ 2147483647 w 1686"/>
              <a:gd name="T3" fmla="*/ 2147483647 h 295"/>
              <a:gd name="T4" fmla="*/ 2147483647 w 1686"/>
              <a:gd name="T5" fmla="*/ 2147483647 h 295"/>
              <a:gd name="T6" fmla="*/ 2147483647 w 1686"/>
              <a:gd name="T7" fmla="*/ 2147483647 h 295"/>
              <a:gd name="T8" fmla="*/ 2147483647 w 1686"/>
              <a:gd name="T9" fmla="*/ 0 h 295"/>
              <a:gd name="T10" fmla="*/ 0 60000 65536"/>
              <a:gd name="T11" fmla="*/ 0 60000 65536"/>
              <a:gd name="T12" fmla="*/ 0 60000 65536"/>
              <a:gd name="T13" fmla="*/ 0 60000 65536"/>
              <a:gd name="T14" fmla="*/ 0 60000 65536"/>
              <a:gd name="T15" fmla="*/ 0 w 1686"/>
              <a:gd name="T16" fmla="*/ 0 h 295"/>
              <a:gd name="T17" fmla="*/ 1686 w 1686"/>
              <a:gd name="T18" fmla="*/ 295 h 295"/>
            </a:gdLst>
            <a:ahLst/>
            <a:cxnLst>
              <a:cxn ang="T10">
                <a:pos x="T0" y="T1"/>
              </a:cxn>
              <a:cxn ang="T11">
                <a:pos x="T2" y="T3"/>
              </a:cxn>
              <a:cxn ang="T12">
                <a:pos x="T4" y="T5"/>
              </a:cxn>
              <a:cxn ang="T13">
                <a:pos x="T6" y="T7"/>
              </a:cxn>
              <a:cxn ang="T14">
                <a:pos x="T8" y="T9"/>
              </a:cxn>
            </a:cxnLst>
            <a:rect l="T15" t="T16" r="T17" b="T18"/>
            <a:pathLst>
              <a:path w="1686" h="295">
                <a:moveTo>
                  <a:pt x="0" y="294"/>
                </a:moveTo>
                <a:cubicBezTo>
                  <a:pt x="54" y="294"/>
                  <a:pt x="109" y="295"/>
                  <a:pt x="186" y="291"/>
                </a:cubicBezTo>
                <a:cubicBezTo>
                  <a:pt x="263" y="287"/>
                  <a:pt x="336" y="285"/>
                  <a:pt x="465" y="267"/>
                </a:cubicBezTo>
                <a:cubicBezTo>
                  <a:pt x="594" y="249"/>
                  <a:pt x="757" y="224"/>
                  <a:pt x="960" y="180"/>
                </a:cubicBezTo>
                <a:cubicBezTo>
                  <a:pt x="1163" y="136"/>
                  <a:pt x="1424" y="68"/>
                  <a:pt x="1686" y="0"/>
                </a:cubicBezTo>
              </a:path>
            </a:pathLst>
          </a:custGeom>
          <a:noFill/>
          <a:ln w="1905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76" name="Line 55"/>
          <p:cNvSpPr>
            <a:spLocks noChangeShapeType="1"/>
          </p:cNvSpPr>
          <p:nvPr/>
        </p:nvSpPr>
        <p:spPr bwMode="auto">
          <a:xfrm>
            <a:off x="8162925" y="2100264"/>
            <a:ext cx="147638" cy="5238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277" name="Line 56"/>
          <p:cNvSpPr>
            <a:spLocks noChangeShapeType="1"/>
          </p:cNvSpPr>
          <p:nvPr/>
        </p:nvSpPr>
        <p:spPr bwMode="auto">
          <a:xfrm flipH="1" flipV="1">
            <a:off x="9186864" y="1843089"/>
            <a:ext cx="166687" cy="509587"/>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8"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
        <p:nvSpPr>
          <p:cNvPr id="2" name="Footer Placeholder 1">
            <a:extLst>
              <a:ext uri="{FF2B5EF4-FFF2-40B4-BE49-F238E27FC236}">
                <a16:creationId xmlns:a16="http://schemas.microsoft.com/office/drawing/2014/main" id="{18A86174-B270-6575-0CCB-BAC660EFADB2}"/>
              </a:ext>
            </a:extLst>
          </p:cNvPr>
          <p:cNvSpPr>
            <a:spLocks noGrp="1"/>
          </p:cNvSpPr>
          <p:nvPr>
            <p:ph type="ftr" sz="quarter" idx="10"/>
          </p:nvPr>
        </p:nvSpPr>
        <p:spPr/>
        <p:txBody>
          <a:bodyPr/>
          <a:lstStyle/>
          <a:p>
            <a:pPr>
              <a:defRPr/>
            </a:pPr>
            <a:r>
              <a:rPr lang="en-US"/>
              <a:t>Beam Theory</a:t>
            </a:r>
            <a:endParaRPr lang="en-US" dirty="0"/>
          </a:p>
        </p:txBody>
      </p:sp>
      <p:sp>
        <p:nvSpPr>
          <p:cNvPr id="3" name="Slide Number Placeholder 2">
            <a:extLst>
              <a:ext uri="{FF2B5EF4-FFF2-40B4-BE49-F238E27FC236}">
                <a16:creationId xmlns:a16="http://schemas.microsoft.com/office/drawing/2014/main" id="{18B15BD8-E5D9-4647-4411-298B8AA81994}"/>
              </a:ext>
            </a:extLst>
          </p:cNvPr>
          <p:cNvSpPr>
            <a:spLocks noGrp="1"/>
          </p:cNvSpPr>
          <p:nvPr>
            <p:ph type="sldNum" sz="quarter" idx="11"/>
          </p:nvPr>
        </p:nvSpPr>
        <p:spPr/>
        <p:txBody>
          <a:bodyPr/>
          <a:lstStyle/>
          <a:p>
            <a:fld id="{31AE6B6B-2CDA-4FF8-9B78-BC59D7E9A502}" type="slidenum">
              <a:rPr lang="en-US" altLang="en-US" smtClean="0"/>
              <a:pPr/>
              <a:t>8</a:t>
            </a:fld>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028825" y="788988"/>
            <a:ext cx="8140700" cy="50292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endParaRPr lang="en-US" dirty="0">
              <a:solidFill>
                <a:schemeClr val="bg1"/>
              </a:solidFill>
              <a:cs typeface="+mn-cs"/>
            </a:endParaRPr>
          </a:p>
        </p:txBody>
      </p:sp>
      <p:sp>
        <p:nvSpPr>
          <p:cNvPr id="11267" name="Rectangle 2"/>
          <p:cNvSpPr>
            <a:spLocks noChangeArrowheads="1"/>
          </p:cNvSpPr>
          <p:nvPr/>
        </p:nvSpPr>
        <p:spPr bwMode="auto">
          <a:xfrm>
            <a:off x="2465388" y="1573213"/>
            <a:ext cx="316706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628650" algn="l"/>
                <a:tab pos="971550" algn="l"/>
                <a:tab pos="1828800" algn="l"/>
                <a:tab pos="2114550" algn="l"/>
              </a:tabLst>
              <a:defRPr sz="2400">
                <a:solidFill>
                  <a:schemeClr val="tx1"/>
                </a:solidFill>
                <a:latin typeface="Times New Roman" panose="02020603050405020304" pitchFamily="18" charset="0"/>
                <a:cs typeface="Arial" panose="020B0604020202020204" pitchFamily="34" charset="0"/>
              </a:defRPr>
            </a:lvl9pPr>
          </a:lstStyle>
          <a:p>
            <a:r>
              <a:rPr lang="en-US" altLang="en-US" sz="3200" i="1">
                <a:solidFill>
                  <a:schemeClr val="bg1"/>
                </a:solidFill>
              </a:rPr>
              <a:t>P	</a:t>
            </a:r>
            <a:r>
              <a:rPr lang="en-US" altLang="en-US" sz="3200">
                <a:solidFill>
                  <a:schemeClr val="bg1"/>
                </a:solidFill>
              </a:rPr>
              <a:t>=	</a:t>
            </a:r>
            <a:r>
              <a:rPr lang="en-US" altLang="en-US" sz="3200">
                <a:solidFill>
                  <a:schemeClr val="bg1"/>
                </a:solidFill>
                <a:sym typeface="Symbol" panose="05050102010706020507" pitchFamily="18" charset="2"/>
              </a:rPr>
              <a:t></a:t>
            </a:r>
            <a:r>
              <a:rPr lang="en-US" altLang="en-US" sz="3200" i="1">
                <a:solidFill>
                  <a:schemeClr val="bg1"/>
                </a:solidFill>
                <a:sym typeface="Symbol" panose="05050102010706020507" pitchFamily="18" charset="2"/>
              </a:rPr>
              <a:t>A	</a:t>
            </a:r>
            <a:r>
              <a:rPr lang="en-US" altLang="en-US" sz="3200">
                <a:solidFill>
                  <a:schemeClr val="bg1"/>
                </a:solidFill>
                <a:sym typeface="Symbol" panose="05050102010706020507" pitchFamily="18" charset="2"/>
              </a:rPr>
              <a:t>=	0</a:t>
            </a:r>
          </a:p>
          <a:p>
            <a:r>
              <a:rPr lang="en-US" altLang="en-US" sz="3200" i="1">
                <a:solidFill>
                  <a:schemeClr val="bg1"/>
                </a:solidFill>
                <a:sym typeface="Symbol" panose="05050102010706020507" pitchFamily="18" charset="2"/>
              </a:rPr>
              <a:t>F</a:t>
            </a:r>
            <a:r>
              <a:rPr lang="en-US" altLang="en-US" sz="3200" i="1" baseline="-25000">
                <a:solidFill>
                  <a:schemeClr val="bg1"/>
                </a:solidFill>
                <a:sym typeface="Symbol" panose="05050102010706020507" pitchFamily="18" charset="2"/>
              </a:rPr>
              <a:t>i	</a:t>
            </a:r>
            <a:r>
              <a:rPr lang="en-US" altLang="en-US" sz="3200">
                <a:solidFill>
                  <a:schemeClr val="bg1"/>
                </a:solidFill>
                <a:sym typeface="Symbol" panose="05050102010706020507" pitchFamily="18" charset="2"/>
              </a:rPr>
              <a:t>=	</a:t>
            </a:r>
            <a:r>
              <a:rPr lang="en-US" altLang="en-US" sz="3200" i="1">
                <a:solidFill>
                  <a:schemeClr val="bg1"/>
                </a:solidFill>
                <a:sym typeface="Symbol" panose="05050102010706020507" pitchFamily="18" charset="2"/>
              </a:rPr>
              <a:t>A</a:t>
            </a:r>
          </a:p>
          <a:p>
            <a:r>
              <a:rPr lang="en-US" altLang="en-US" sz="3200">
                <a:solidFill>
                  <a:schemeClr val="bg1"/>
                </a:solidFill>
                <a:sym typeface="Symbol" panose="05050102010706020507" pitchFamily="18" charset="2"/>
              </a:rPr>
              <a:t></a:t>
            </a:r>
            <a:r>
              <a:rPr lang="en-US" altLang="en-US" sz="3200" i="1">
                <a:solidFill>
                  <a:schemeClr val="bg1"/>
                </a:solidFill>
                <a:sym typeface="Symbol" panose="05050102010706020507" pitchFamily="18" charset="2"/>
              </a:rPr>
              <a:t>F</a:t>
            </a:r>
            <a:r>
              <a:rPr lang="en-US" altLang="en-US" sz="3200" i="1" baseline="-25000">
                <a:solidFill>
                  <a:schemeClr val="bg1"/>
                </a:solidFill>
                <a:sym typeface="Symbol" panose="05050102010706020507" pitchFamily="18" charset="2"/>
              </a:rPr>
              <a:t>i	</a:t>
            </a:r>
            <a:r>
              <a:rPr lang="en-US" altLang="en-US" sz="3200">
                <a:solidFill>
                  <a:schemeClr val="bg1"/>
                </a:solidFill>
                <a:sym typeface="Symbol" panose="05050102010706020507" pitchFamily="18" charset="2"/>
              </a:rPr>
              <a:t>=	0</a:t>
            </a:r>
          </a:p>
          <a:p>
            <a:endParaRPr lang="en-US" altLang="en-US" sz="3200">
              <a:solidFill>
                <a:schemeClr val="bg1"/>
              </a:solidFill>
            </a:endParaRPr>
          </a:p>
          <a:p>
            <a:r>
              <a:rPr lang="en-US" altLang="en-US" sz="3200" i="1">
                <a:solidFill>
                  <a:schemeClr val="bg1"/>
                </a:solidFill>
              </a:rPr>
              <a:t>M	</a:t>
            </a:r>
            <a:r>
              <a:rPr lang="en-US" altLang="en-US" sz="3200">
                <a:solidFill>
                  <a:schemeClr val="bg1"/>
                </a:solidFill>
              </a:rPr>
              <a:t>=	</a:t>
            </a:r>
            <a:r>
              <a:rPr lang="en-US" altLang="en-US" sz="3200">
                <a:solidFill>
                  <a:schemeClr val="bg1"/>
                </a:solidFill>
                <a:sym typeface="Symbol" panose="05050102010706020507" pitchFamily="18" charset="2"/>
              </a:rPr>
              <a:t>y</a:t>
            </a:r>
            <a:r>
              <a:rPr lang="en-US" altLang="en-US" sz="3200" i="1">
                <a:solidFill>
                  <a:schemeClr val="bg1"/>
                </a:solidFill>
                <a:sym typeface="Symbol" panose="05050102010706020507" pitchFamily="18" charset="2"/>
              </a:rPr>
              <a:t>A</a:t>
            </a:r>
          </a:p>
          <a:p>
            <a:r>
              <a:rPr lang="en-US" altLang="en-US" sz="3200" i="1">
                <a:solidFill>
                  <a:schemeClr val="bg1"/>
                </a:solidFill>
                <a:sym typeface="Symbol" panose="05050102010706020507" pitchFamily="18" charset="2"/>
              </a:rPr>
              <a:t>M	</a:t>
            </a:r>
            <a:r>
              <a:rPr lang="en-US" altLang="en-US" sz="3200">
                <a:solidFill>
                  <a:schemeClr val="bg1"/>
                </a:solidFill>
                <a:sym typeface="Symbol" panose="05050102010706020507" pitchFamily="18" charset="2"/>
              </a:rPr>
              <a:t>=	</a:t>
            </a:r>
            <a:r>
              <a:rPr lang="en-US" altLang="en-US" sz="3200" i="1">
                <a:solidFill>
                  <a:schemeClr val="bg1"/>
                </a:solidFill>
                <a:sym typeface="Symbol" panose="05050102010706020507" pitchFamily="18" charset="2"/>
              </a:rPr>
              <a:t>y</a:t>
            </a:r>
            <a:r>
              <a:rPr lang="en-US" altLang="en-US" sz="3200" i="1" baseline="-25000">
                <a:solidFill>
                  <a:schemeClr val="bg1"/>
                </a:solidFill>
                <a:sym typeface="Symbol" panose="05050102010706020507" pitchFamily="18" charset="2"/>
              </a:rPr>
              <a:t>i</a:t>
            </a:r>
            <a:r>
              <a:rPr lang="en-US" altLang="en-US" sz="3200" i="1">
                <a:solidFill>
                  <a:schemeClr val="bg1"/>
                </a:solidFill>
                <a:sym typeface="Symbol" panose="05050102010706020507" pitchFamily="18" charset="2"/>
              </a:rPr>
              <a:t>F</a:t>
            </a:r>
            <a:r>
              <a:rPr lang="en-US" altLang="en-US" sz="3200" i="1" baseline="-25000">
                <a:solidFill>
                  <a:schemeClr val="bg1"/>
                </a:solidFill>
                <a:sym typeface="Symbol" panose="05050102010706020507" pitchFamily="18" charset="2"/>
              </a:rPr>
              <a:t>i</a:t>
            </a:r>
            <a:endParaRPr lang="en-US" altLang="en-US" sz="3200" i="1">
              <a:solidFill>
                <a:schemeClr val="bg1"/>
              </a:solidFill>
              <a:sym typeface="Symbol" panose="05050102010706020507" pitchFamily="18" charset="2"/>
            </a:endParaRPr>
          </a:p>
        </p:txBody>
      </p:sp>
      <p:sp>
        <p:nvSpPr>
          <p:cNvPr id="11268" name="Freeform 4"/>
          <p:cNvSpPr>
            <a:spLocks/>
          </p:cNvSpPr>
          <p:nvPr/>
        </p:nvSpPr>
        <p:spPr bwMode="auto">
          <a:xfrm>
            <a:off x="4997451" y="2817814"/>
            <a:ext cx="3711575" cy="2636837"/>
          </a:xfrm>
          <a:custGeom>
            <a:avLst/>
            <a:gdLst>
              <a:gd name="T0" fmla="*/ 0 w 2338"/>
              <a:gd name="T1" fmla="*/ 2147483647 h 1661"/>
              <a:gd name="T2" fmla="*/ 2147483647 w 2338"/>
              <a:gd name="T3" fmla="*/ 2147483647 h 1661"/>
              <a:gd name="T4" fmla="*/ 2147483647 w 2338"/>
              <a:gd name="T5" fmla="*/ 2147483647 h 1661"/>
              <a:gd name="T6" fmla="*/ 2147483647 w 2338"/>
              <a:gd name="T7" fmla="*/ 2147483647 h 1661"/>
              <a:gd name="T8" fmla="*/ 2147483647 w 2338"/>
              <a:gd name="T9" fmla="*/ 0 h 1661"/>
              <a:gd name="T10" fmla="*/ 2147483647 w 2338"/>
              <a:gd name="T11" fmla="*/ 2147483647 h 1661"/>
              <a:gd name="T12" fmla="*/ 2147483647 w 2338"/>
              <a:gd name="T13" fmla="*/ 2147483647 h 1661"/>
              <a:gd name="T14" fmla="*/ 2147483647 w 2338"/>
              <a:gd name="T15" fmla="*/ 2147483647 h 1661"/>
              <a:gd name="T16" fmla="*/ 2147483647 w 2338"/>
              <a:gd name="T17" fmla="*/ 2147483647 h 1661"/>
              <a:gd name="T18" fmla="*/ 2147483647 w 2338"/>
              <a:gd name="T19" fmla="*/ 2147483647 h 1661"/>
              <a:gd name="T20" fmla="*/ 2147483647 w 2338"/>
              <a:gd name="T21" fmla="*/ 2147483647 h 1661"/>
              <a:gd name="T22" fmla="*/ 2147483647 w 2338"/>
              <a:gd name="T23" fmla="*/ 2147483647 h 1661"/>
              <a:gd name="T24" fmla="*/ 2147483647 w 2338"/>
              <a:gd name="T25" fmla="*/ 2147483647 h 1661"/>
              <a:gd name="T26" fmla="*/ 2147483647 w 2338"/>
              <a:gd name="T27" fmla="*/ 2147483647 h 1661"/>
              <a:gd name="T28" fmla="*/ 2147483647 w 2338"/>
              <a:gd name="T29" fmla="*/ 2147483647 h 1661"/>
              <a:gd name="T30" fmla="*/ 0 w 2338"/>
              <a:gd name="T31" fmla="*/ 2147483647 h 16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38"/>
              <a:gd name="T49" fmla="*/ 0 h 1661"/>
              <a:gd name="T50" fmla="*/ 2338 w 2338"/>
              <a:gd name="T51" fmla="*/ 1661 h 16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38" h="1661">
                <a:moveTo>
                  <a:pt x="0" y="847"/>
                </a:moveTo>
                <a:lnTo>
                  <a:pt x="79" y="430"/>
                </a:lnTo>
                <a:lnTo>
                  <a:pt x="858" y="305"/>
                </a:lnTo>
                <a:lnTo>
                  <a:pt x="1389" y="170"/>
                </a:lnTo>
                <a:lnTo>
                  <a:pt x="1717" y="0"/>
                </a:lnTo>
                <a:lnTo>
                  <a:pt x="2338" y="407"/>
                </a:lnTo>
                <a:lnTo>
                  <a:pt x="1829" y="972"/>
                </a:lnTo>
                <a:lnTo>
                  <a:pt x="1954" y="1401"/>
                </a:lnTo>
                <a:lnTo>
                  <a:pt x="1457" y="1661"/>
                </a:lnTo>
                <a:cubicBezTo>
                  <a:pt x="1023" y="1577"/>
                  <a:pt x="1183" y="1621"/>
                  <a:pt x="971" y="1559"/>
                </a:cubicBezTo>
                <a:cubicBezTo>
                  <a:pt x="891" y="1506"/>
                  <a:pt x="870" y="1508"/>
                  <a:pt x="779" y="1480"/>
                </a:cubicBezTo>
                <a:cubicBezTo>
                  <a:pt x="756" y="1473"/>
                  <a:pt x="711" y="1457"/>
                  <a:pt x="711" y="1457"/>
                </a:cubicBezTo>
                <a:lnTo>
                  <a:pt x="542" y="1175"/>
                </a:lnTo>
                <a:lnTo>
                  <a:pt x="497" y="1017"/>
                </a:lnTo>
                <a:lnTo>
                  <a:pt x="147" y="915"/>
                </a:lnTo>
                <a:lnTo>
                  <a:pt x="0" y="847"/>
                </a:lnTo>
                <a:close/>
              </a:path>
            </a:pathLst>
          </a:custGeom>
          <a:solidFill>
            <a:schemeClr val="accent1"/>
          </a:solidFill>
          <a:ln w="22225">
            <a:solidFill>
              <a:schemeClr val="bg1"/>
            </a:solidFill>
            <a:round/>
            <a:headEnd/>
            <a:tailEnd/>
          </a:ln>
        </p:spPr>
        <p:txBody>
          <a:bodyPr/>
          <a:lstStyle/>
          <a:p>
            <a:endParaRPr lang="en-US"/>
          </a:p>
        </p:txBody>
      </p:sp>
      <p:sp>
        <p:nvSpPr>
          <p:cNvPr id="11269" name="Rectangle 5"/>
          <p:cNvSpPr>
            <a:spLocks noChangeArrowheads="1"/>
          </p:cNvSpPr>
          <p:nvPr/>
        </p:nvSpPr>
        <p:spPr bwMode="auto">
          <a:xfrm>
            <a:off x="6861176" y="3535363"/>
            <a:ext cx="144463" cy="144462"/>
          </a:xfrm>
          <a:prstGeom prst="rect">
            <a:avLst/>
          </a:prstGeom>
          <a:solidFill>
            <a:schemeClr val="bg1"/>
          </a:solidFill>
          <a:ln w="22225">
            <a:solidFill>
              <a:schemeClr val="bg1"/>
            </a:solidFill>
            <a:miter lim="800000"/>
            <a:headEnd/>
            <a:tailEnd/>
          </a:ln>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endParaRPr lang="en-US" altLang="en-US">
              <a:solidFill>
                <a:schemeClr val="bg1"/>
              </a:solidFill>
              <a:latin typeface="Arial" panose="020B0604020202020204" pitchFamily="34" charset="0"/>
            </a:endParaRPr>
          </a:p>
        </p:txBody>
      </p:sp>
      <p:sp>
        <p:nvSpPr>
          <p:cNvPr id="11270" name="Line 47"/>
          <p:cNvSpPr>
            <a:spLocks noChangeShapeType="1"/>
          </p:cNvSpPr>
          <p:nvPr/>
        </p:nvSpPr>
        <p:spPr bwMode="auto">
          <a:xfrm>
            <a:off x="4656138" y="3965575"/>
            <a:ext cx="5289550" cy="0"/>
          </a:xfrm>
          <a:prstGeom prst="line">
            <a:avLst/>
          </a:prstGeom>
          <a:noFill/>
          <a:ln w="22225">
            <a:solidFill>
              <a:schemeClr val="bg1"/>
            </a:solidFill>
            <a:prstDash val="dashDot"/>
            <a:round/>
            <a:headEnd/>
            <a:tailEnd/>
          </a:ln>
          <a:extLst>
            <a:ext uri="{909E8E84-426E-40DD-AFC4-6F175D3DCCD1}">
              <a14:hiddenFill xmlns:a14="http://schemas.microsoft.com/office/drawing/2010/main">
                <a:noFill/>
              </a14:hiddenFill>
            </a:ext>
          </a:extLst>
        </p:spPr>
        <p:txBody>
          <a:bodyPr/>
          <a:lstStyle/>
          <a:p>
            <a:endParaRPr lang="en-US"/>
          </a:p>
        </p:txBody>
      </p:sp>
      <p:sp>
        <p:nvSpPr>
          <p:cNvPr id="11271" name="Text Box 50"/>
          <p:cNvSpPr txBox="1">
            <a:spLocks noChangeArrowheads="1"/>
          </p:cNvSpPr>
          <p:nvPr/>
        </p:nvSpPr>
        <p:spPr bwMode="auto">
          <a:xfrm>
            <a:off x="7478714" y="3505200"/>
            <a:ext cx="363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r>
              <a:rPr lang="en-US" altLang="en-US" i="1">
                <a:solidFill>
                  <a:schemeClr val="bg1"/>
                </a:solidFill>
              </a:rPr>
              <a:t>y</a:t>
            </a:r>
            <a:r>
              <a:rPr lang="en-US" altLang="en-US" i="1" baseline="-25000">
                <a:solidFill>
                  <a:schemeClr val="bg1"/>
                </a:solidFill>
                <a:latin typeface="Arial" panose="020B0604020202020204" pitchFamily="34" charset="0"/>
              </a:rPr>
              <a:t>i</a:t>
            </a:r>
          </a:p>
        </p:txBody>
      </p:sp>
      <p:sp>
        <p:nvSpPr>
          <p:cNvPr id="11272" name="Text Box 51"/>
          <p:cNvSpPr txBox="1">
            <a:spLocks noChangeArrowheads="1"/>
          </p:cNvSpPr>
          <p:nvPr/>
        </p:nvSpPr>
        <p:spPr bwMode="auto">
          <a:xfrm>
            <a:off x="7131050" y="3087688"/>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a:solidFill>
                  <a:schemeClr val="bg1"/>
                </a:solidFill>
                <a:latin typeface="Symbol" panose="05050102010706020507" pitchFamily="18" charset="2"/>
              </a:rPr>
              <a:t>d</a:t>
            </a:r>
            <a:r>
              <a:rPr lang="en-US" altLang="en-US" i="1">
                <a:solidFill>
                  <a:schemeClr val="bg1"/>
                </a:solidFill>
              </a:rPr>
              <a:t>A</a:t>
            </a:r>
          </a:p>
        </p:txBody>
      </p:sp>
      <p:sp>
        <p:nvSpPr>
          <p:cNvPr id="11273" name="Text Box 53"/>
          <p:cNvSpPr txBox="1">
            <a:spLocks noChangeArrowheads="1"/>
          </p:cNvSpPr>
          <p:nvPr/>
        </p:nvSpPr>
        <p:spPr bwMode="auto">
          <a:xfrm>
            <a:off x="8532813" y="3581401"/>
            <a:ext cx="1416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000">
                <a:solidFill>
                  <a:schemeClr val="bg1"/>
                </a:solidFill>
                <a:latin typeface="Arial" panose="020B0604020202020204" pitchFamily="34" charset="0"/>
              </a:rPr>
              <a:t>Centroid</a:t>
            </a:r>
          </a:p>
        </p:txBody>
      </p:sp>
      <p:sp>
        <p:nvSpPr>
          <p:cNvPr id="14" name="Slide Number Placeholder 13"/>
          <p:cNvSpPr>
            <a:spLocks noGrp="1"/>
          </p:cNvSpPr>
          <p:nvPr>
            <p:ph type="sldNum" sz="quarter" idx="11"/>
          </p:nvPr>
        </p:nvSpPr>
        <p:spPr/>
        <p:txBody>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fld id="{791BD6F8-C9D6-49E0-B921-D29420ED912C}" type="slidenum">
              <a:rPr lang="en-US" altLang="en-US" sz="1200">
                <a:solidFill>
                  <a:srgbClr val="BCBCBC"/>
                </a:solidFill>
              </a:rPr>
              <a:pPr eaLnBrk="1" hangingPunct="1"/>
              <a:t>9</a:t>
            </a:fld>
            <a:endParaRPr lang="en-US" altLang="en-US" sz="1200">
              <a:solidFill>
                <a:srgbClr val="BCBCBC"/>
              </a:solidFill>
            </a:endParaRPr>
          </a:p>
        </p:txBody>
      </p:sp>
      <p:sp>
        <p:nvSpPr>
          <p:cNvPr id="15" name="Footer Placeholder 14"/>
          <p:cNvSpPr>
            <a:spLocks noGrp="1"/>
          </p:cNvSpPr>
          <p:nvPr>
            <p:ph type="ftr" sz="quarter" idx="10"/>
          </p:nvPr>
        </p:nvSpPr>
        <p:spPr/>
        <p:txBody>
          <a:bodyPr/>
          <a:lstStyle/>
          <a:p>
            <a:pPr>
              <a:defRPr/>
            </a:pPr>
            <a:r>
              <a:rPr lang="en-US"/>
              <a:t>Beam Theory</a:t>
            </a:r>
            <a:endParaRPr lang="en-US" dirty="0"/>
          </a:p>
        </p:txBody>
      </p:sp>
      <p:sp>
        <p:nvSpPr>
          <p:cNvPr id="11276" name="Line 17"/>
          <p:cNvSpPr>
            <a:spLocks noChangeShapeType="1"/>
          </p:cNvSpPr>
          <p:nvPr/>
        </p:nvSpPr>
        <p:spPr bwMode="auto">
          <a:xfrm>
            <a:off x="7067551" y="3600450"/>
            <a:ext cx="638175"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7" name="Line 18"/>
          <p:cNvSpPr>
            <a:spLocks noChangeShapeType="1"/>
          </p:cNvSpPr>
          <p:nvPr/>
        </p:nvSpPr>
        <p:spPr bwMode="auto">
          <a:xfrm>
            <a:off x="7362825" y="3594100"/>
            <a:ext cx="0" cy="37465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11278" name="Line 19"/>
          <p:cNvSpPr>
            <a:spLocks noChangeShapeType="1"/>
          </p:cNvSpPr>
          <p:nvPr/>
        </p:nvSpPr>
        <p:spPr bwMode="auto">
          <a:xfrm flipH="1">
            <a:off x="6915151" y="3305175"/>
            <a:ext cx="271463" cy="223838"/>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1279" name="Text Box 53"/>
          <p:cNvSpPr txBox="1">
            <a:spLocks noChangeArrowheads="1"/>
          </p:cNvSpPr>
          <p:nvPr/>
        </p:nvSpPr>
        <p:spPr bwMode="auto">
          <a:xfrm>
            <a:off x="8485188" y="4029076"/>
            <a:ext cx="17970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spcBef>
                <a:spcPct val="50000"/>
              </a:spcBef>
            </a:pPr>
            <a:r>
              <a:rPr lang="en-US" altLang="en-US" sz="2000">
                <a:solidFill>
                  <a:schemeClr val="bg1"/>
                </a:solidFill>
                <a:latin typeface="Arial" panose="020B0604020202020204" pitchFamily="34" charset="0"/>
              </a:rPr>
              <a:t>Elastic Neutral Axis, ENA</a:t>
            </a:r>
          </a:p>
        </p:txBody>
      </p:sp>
      <p:sp>
        <p:nvSpPr>
          <p:cNvPr id="11280" name="TextBox 28"/>
          <p:cNvSpPr txBox="1">
            <a:spLocks noChangeArrowheads="1"/>
          </p:cNvSpPr>
          <p:nvPr/>
        </p:nvSpPr>
        <p:spPr bwMode="auto">
          <a:xfrm>
            <a:off x="3032125" y="170806"/>
            <a:ext cx="5949950"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a:r>
              <a:rPr lang="en-US" altLang="en-US" b="1">
                <a:solidFill>
                  <a:schemeClr val="bg1"/>
                </a:solidFill>
              </a:rPr>
              <a:t>Yield and Plastic Moments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1490593801</TotalTime>
  <Pages>1237561</Pages>
  <Words>3475</Words>
  <Application>Microsoft Office PowerPoint</Application>
  <PresentationFormat>Widescreen</PresentationFormat>
  <Paragraphs>720</Paragraphs>
  <Slides>61</Slides>
  <Notes>61</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74" baseType="lpstr">
      <vt:lpstr>Arial</vt:lpstr>
      <vt:lpstr>Book Antiqua</vt:lpstr>
      <vt:lpstr>CG Times (W1)</vt:lpstr>
      <vt:lpstr>GreekS</vt:lpstr>
      <vt:lpstr>Lucida Sans</vt:lpstr>
      <vt:lpstr>Symbol</vt:lpstr>
      <vt:lpstr>Tahoma</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1346190755</cp:revision>
  <cp:lastPrinted>2001-05-09T19:19:51Z</cp:lastPrinted>
  <dcterms:created xsi:type="dcterms:W3CDTF">1998-02-18T16:27:01Z</dcterms:created>
  <dcterms:modified xsi:type="dcterms:W3CDTF">2024-08-19T21:03:05Z</dcterms:modified>
</cp:coreProperties>
</file>