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9" r:id="rId1"/>
  </p:sldMasterIdLst>
  <p:notesMasterIdLst>
    <p:notesMasterId r:id="rId30"/>
  </p:notesMasterIdLst>
  <p:handoutMasterIdLst>
    <p:handoutMasterId r:id="rId31"/>
  </p:handoutMasterIdLst>
  <p:sldIdLst>
    <p:sldId id="350" r:id="rId2"/>
    <p:sldId id="327" r:id="rId3"/>
    <p:sldId id="344" r:id="rId4"/>
    <p:sldId id="357" r:id="rId5"/>
    <p:sldId id="345" r:id="rId6"/>
    <p:sldId id="333" r:id="rId7"/>
    <p:sldId id="334" r:id="rId8"/>
    <p:sldId id="336" r:id="rId9"/>
    <p:sldId id="331" r:id="rId10"/>
    <p:sldId id="349" r:id="rId11"/>
    <p:sldId id="341" r:id="rId12"/>
    <p:sldId id="338" r:id="rId13"/>
    <p:sldId id="332" r:id="rId14"/>
    <p:sldId id="346" r:id="rId15"/>
    <p:sldId id="343" r:id="rId16"/>
    <p:sldId id="348" r:id="rId17"/>
    <p:sldId id="347" r:id="rId18"/>
    <p:sldId id="342" r:id="rId19"/>
    <p:sldId id="337" r:id="rId20"/>
    <p:sldId id="340" r:id="rId21"/>
    <p:sldId id="339" r:id="rId22"/>
    <p:sldId id="330" r:id="rId23"/>
    <p:sldId id="335" r:id="rId24"/>
    <p:sldId id="351" r:id="rId25"/>
    <p:sldId id="352" r:id="rId26"/>
    <p:sldId id="355" r:id="rId27"/>
    <p:sldId id="358" r:id="rId28"/>
    <p:sldId id="354" r:id="rId29"/>
  </p:sldIdLst>
  <p:sldSz cx="12192000" cy="6858000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CCFF"/>
    <a:srgbClr val="FF9933"/>
    <a:srgbClr val="FFFF99"/>
    <a:srgbClr val="A9CEEF"/>
    <a:srgbClr val="BBD8F3"/>
    <a:srgbClr val="A2CAEE"/>
    <a:srgbClr val="FFFF00"/>
    <a:srgbClr val="5B16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617" autoAdjust="0"/>
  </p:normalViewPr>
  <p:slideViewPr>
    <p:cSldViewPr snapToGrid="0">
      <p:cViewPr varScale="1">
        <p:scale>
          <a:sx n="90" d="100"/>
          <a:sy n="90" d="100"/>
        </p:scale>
        <p:origin x="1356" y="84"/>
      </p:cViewPr>
      <p:guideLst>
        <p:guide orient="horz" pos="2160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-1588" y="-1588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761" tIns="0" rIns="19761" bIns="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000" i="1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-1588"/>
            <a:ext cx="3170237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761" tIns="0" rIns="19761" bIns="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000" i="1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-1588" y="9120188"/>
            <a:ext cx="3170238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761" tIns="0" rIns="19761" bIns="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000" i="1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761" tIns="0" rIns="19761" bIns="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000" i="1">
                <a:cs typeface="+mn-cs"/>
              </a:defRPr>
            </a:lvl1pPr>
          </a:lstStyle>
          <a:p>
            <a:pPr>
              <a:defRPr/>
            </a:pPr>
            <a:fld id="{158FC82A-9295-4AFB-A670-AEA7756C20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6235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-1588" y="-1588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761" tIns="0" rIns="19761" bIns="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000" i="1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-1588"/>
            <a:ext cx="3170237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761" tIns="0" rIns="19761" bIns="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000" i="1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-1588" y="9120188"/>
            <a:ext cx="3170238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761" tIns="0" rIns="19761" bIns="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000" i="1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761" tIns="0" rIns="19761" bIns="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000" i="1">
                <a:cs typeface="+mn-cs"/>
              </a:defRPr>
            </a:lvl1pPr>
          </a:lstStyle>
          <a:p>
            <a:pPr>
              <a:defRPr/>
            </a:pPr>
            <a:fld id="{D5B0D3FB-FC67-4D89-97EC-F446A0B933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4163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09" tIns="47755" rIns="95509" bIns="4775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2775" name="Rectangle 7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69900" y="727075"/>
            <a:ext cx="6373813" cy="35861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  <p:extLst>
      <p:ext uri="{BB962C8B-B14F-4D97-AF65-F5344CB8AC3E}">
        <p14:creationId xmlns:p14="http://schemas.microsoft.com/office/powerpoint/2010/main" val="3456827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0614204-0C76-4CF9-9F16-182424E8E848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46508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D176996-0DDC-4CC4-BC98-D2156DB0AC33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7134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04E93AE-6613-4565-B33C-EF7931FF2C15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9850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5FDB6AE-8FB9-4081-86D1-22761D9D8513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718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/>
              <a:t>Note that this indicates that push-out of a stud through a rib could be minimized by increasing </a:t>
            </a:r>
            <a:r>
              <a:rPr lang="en-US" altLang="en-US" i="1" dirty="0"/>
              <a:t>F</a:t>
            </a:r>
            <a:r>
              <a:rPr lang="en-US" altLang="en-US" i="1" baseline="-25000" dirty="0"/>
              <a:t>u</a:t>
            </a:r>
            <a:r>
              <a:rPr lang="en-US" altLang="en-US" dirty="0"/>
              <a:t> of the stud, which is not realistic. The equations assume standard materials.</a:t>
            </a:r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5092CB2-12CE-4759-AD91-8356726E6BFE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5287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138055-87D9-4854-8776-EAA5F3F848FE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6907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66AA00-4BE9-451E-9A7C-E5B6AF4ED859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9897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932F835-C9FB-4EF9-B164-6AF4AA9CB856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7830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93FA792-6E6F-4DB9-B541-877CF198FEF9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6290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2DF8A32-8423-4219-999C-01F5FC365CB1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6905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F46B35E-C81A-44CC-A764-E883CA919A46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2150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31C590F-A136-4794-9C79-D553F4FA1494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830447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AE6EDD8-8300-4FDF-A9EA-4AFDFD4B365E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6106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170CE46-0500-47DD-A420-D154BCFF6AE1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35452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B3983C-06AE-4FDD-8BE2-DC115FA03903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7868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E363EED-AC62-49E1-83B5-7DB457DCFB01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04413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42E770F-0BCE-4D8E-BBEA-11ECDA80F1B5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70401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8EF2919-E995-4570-B1EC-1F0C6ACEB9E5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56806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4148864-1D01-42CF-8FEA-DC573BF3E74D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45170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5AD536C-50FB-4F34-9DA7-2BA42CC35936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19962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E7F01E7-7713-4AF4-8B21-43259A44F1AA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9241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52E078F-40B5-4A6D-A0F7-3A39E02F6D91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08225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6868" name="Slide Number Placeholder 3"/>
          <p:cNvSpPr txBox="1">
            <a:spLocks noGrp="1"/>
          </p:cNvSpPr>
          <p:nvPr/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19761" tIns="0" rIns="19761" bIns="0" anchor="b"/>
          <a:lstStyle/>
          <a:p>
            <a:pPr algn="r" eaLnBrk="0" hangingPunct="0">
              <a:defRPr/>
            </a:pPr>
            <a:fld id="{E2B65F3C-0E04-4E81-935C-F7ACDB5272DF}" type="slidenum">
              <a:rPr lang="en-US" sz="1000" i="1">
                <a:cs typeface="+mn-cs"/>
              </a:rPr>
              <a:pPr algn="r" eaLnBrk="0" hangingPunct="0">
                <a:defRPr/>
              </a:pPr>
              <a:t>4</a:t>
            </a:fld>
            <a:endParaRPr lang="en-US" sz="1000" i="1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98678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6783DE0-17BD-438C-B729-138A8D541519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2357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05165CB-55D1-4725-B052-38B891395AEB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8364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A14CA72-A680-4DFA-B6FE-6C9EAE3EAC28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4916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CC4641C-4332-469A-91DD-798E81A5C338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5173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D28CE9D-03AA-40C5-98F3-2EBB6CCD7AE6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800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4165601" y="6416676"/>
            <a:ext cx="45085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Composite Beam - AISC Manual 16th Ed &amp; ANSI/AISC 360-22</a:t>
            </a:r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46BAB7-8F37-498F-AED5-E43903BBAE4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9090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Composite Beam - AISC Manual 16th Ed &amp; ANSI/AISC 360-22</a:t>
            </a:r>
          </a:p>
        </p:txBody>
      </p:sp>
      <p:sp>
        <p:nvSpPr>
          <p:cNvPr id="3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847C20-374F-4B1D-BBE9-439212C4F7E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1764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165600" y="6416676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BCBCBC"/>
                </a:solidFill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Composite Beam - AISC Manual 16th Ed &amp; ANSI/AISC 360-22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0566400" y="6416676"/>
            <a:ext cx="1016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A15494D4-8D98-4C6A-9FFE-363401439DE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Date Placeholder 13"/>
          <p:cNvSpPr>
            <a:spLocks noGrp="1"/>
          </p:cNvSpPr>
          <p:nvPr>
            <p:ph type="dt" sz="half" idx="2"/>
          </p:nvPr>
        </p:nvSpPr>
        <p:spPr>
          <a:xfrm>
            <a:off x="1367367" y="6416676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BCBCBC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2CD4F22-DB5E-89E7-321A-AD979DD5F57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68462" y="5760720"/>
            <a:ext cx="920376" cy="914400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4001" r:id="rId1"/>
    <p:sldLayoutId id="2147484002" r:id="rId2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8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w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w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wm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5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774826" y="2708726"/>
            <a:ext cx="8629650" cy="2272145"/>
          </a:xfrm>
          <a:prstGeom prst="rect">
            <a:avLst/>
          </a:prstGeom>
          <a:solidFill>
            <a:schemeClr val="bg1">
              <a:lumMod val="65000"/>
              <a:lumOff val="35000"/>
              <a:alpha val="62000"/>
            </a:schemeClr>
          </a:solidFill>
          <a:ln w="101600">
            <a:solidFill>
              <a:schemeClr val="tx1"/>
            </a:solidFill>
          </a:ln>
          <a:effectLst>
            <a:innerShdw blurRad="63500" dist="50800" dir="2700000">
              <a:schemeClr val="tx1">
                <a:lumMod val="50000"/>
                <a:alpha val="50000"/>
              </a:schemeClr>
            </a:innerShdw>
          </a:effectLst>
          <a:scene3d>
            <a:camera prst="orthographicFront"/>
            <a:lightRig rig="soft" dir="t">
              <a:rot lat="0" lon="0" rev="16800000"/>
            </a:lightRig>
          </a:scene3d>
          <a:sp3d prstMaterial="plastic">
            <a:bevelT w="25400"/>
          </a:sp3d>
        </p:spPr>
        <p:txBody>
          <a:bodyPr anchor="ctr">
            <a:sp3d prstMaterial="softEdge">
              <a:bevelT w="38100" h="38100"/>
            </a:sp3d>
          </a:bodyPr>
          <a:lstStyle/>
          <a:p>
            <a:pPr algn="ctr" eaLnBrk="0" fontAlgn="auto" hangingPunct="0">
              <a:spcAft>
                <a:spcPts val="0"/>
              </a:spcAft>
              <a:defRPr/>
            </a:pPr>
            <a:r>
              <a:rPr lang="en-US" sz="4800" b="1" dirty="0">
                <a:ln w="6350">
                  <a:noFill/>
                </a:ln>
                <a:solidFill>
                  <a:schemeClr val="tx1">
                    <a:lumMod val="9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Advanced Beam  Design</a:t>
            </a:r>
          </a:p>
          <a:p>
            <a:pPr algn="ctr" eaLnBrk="0" fontAlgn="auto" hangingPunct="0">
              <a:spcAft>
                <a:spcPts val="0"/>
              </a:spcAft>
              <a:defRPr/>
            </a:pPr>
            <a:r>
              <a:rPr lang="en-US" sz="4800" b="1" dirty="0">
                <a:ln w="6350">
                  <a:noFill/>
                </a:ln>
                <a:solidFill>
                  <a:schemeClr val="tx1">
                    <a:lumMod val="9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COMPOSITE BEAM</a:t>
            </a:r>
          </a:p>
          <a:p>
            <a:pPr algn="ctr" eaLnBrk="0" fontAlgn="auto" hangingPunct="0">
              <a:spcAft>
                <a:spcPts val="0"/>
              </a:spcAft>
              <a:defRPr/>
            </a:pPr>
            <a:r>
              <a:rPr lang="en-US" sz="4800" b="1" dirty="0">
                <a:ln w="6350">
                  <a:noFill/>
                </a:ln>
                <a:solidFill>
                  <a:schemeClr val="tx1">
                    <a:lumMod val="9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AISC Manual -16</a:t>
            </a:r>
            <a:r>
              <a:rPr lang="en-US" sz="4800" b="1" baseline="30000" dirty="0">
                <a:ln w="6350">
                  <a:noFill/>
                </a:ln>
                <a:solidFill>
                  <a:schemeClr val="tx1">
                    <a:lumMod val="9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th</a:t>
            </a:r>
            <a:r>
              <a:rPr lang="en-US" sz="4800" b="1" dirty="0">
                <a:ln w="6350">
                  <a:noFill/>
                </a:ln>
                <a:solidFill>
                  <a:schemeClr val="tx1">
                    <a:lumMod val="9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Edition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F5A837-849D-4BCB-A5CB-C3B772B36242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966956" y="5527012"/>
            <a:ext cx="2536825" cy="4603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chemeClr val="bg1"/>
                </a:solidFill>
                <a:cs typeface="Arial" pitchFamily="34" charset="0"/>
              </a:rPr>
              <a:t>Developed by Scott Civjan</a:t>
            </a:r>
          </a:p>
          <a:p>
            <a:pPr>
              <a:defRPr/>
            </a:pPr>
            <a:r>
              <a:rPr lang="en-US" sz="1200" dirty="0">
                <a:solidFill>
                  <a:schemeClr val="bg1"/>
                </a:solidFill>
                <a:cs typeface="Arial" pitchFamily="34" charset="0"/>
              </a:rPr>
              <a:t>University of Massachusetts, Amherst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1974851" y="498474"/>
            <a:ext cx="8229600" cy="182880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innerShdw blurRad="63500" dist="50800" dir="2700000">
              <a:schemeClr val="tx1">
                <a:lumMod val="50000"/>
                <a:alpha val="50000"/>
              </a:schemeClr>
            </a:innerShdw>
          </a:effectLst>
          <a:scene3d>
            <a:camera prst="orthographicFront"/>
            <a:lightRig rig="soft" dir="t">
              <a:rot lat="0" lon="0" rev="16800000"/>
            </a:lightRig>
          </a:scene3d>
          <a:sp3d prstMaterial="plastic">
            <a:bevelT w="25400"/>
          </a:sp3d>
        </p:spPr>
        <p:txBody>
          <a:bodyPr anchor="ctr">
            <a:sp3d prstMaterial="softEdge">
              <a:bevelT w="38100" h="381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800" b="1" dirty="0">
                <a:ln w="6350">
                  <a:noFill/>
                </a:ln>
                <a:solidFill>
                  <a:schemeClr val="tx1">
                    <a:lumMod val="9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Teaching Modules for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en-US" sz="4800" b="1" dirty="0">
                <a:ln w="6350">
                  <a:noFill/>
                </a:ln>
                <a:solidFill>
                  <a:schemeClr val="tx1">
                    <a:lumMod val="9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Steel Instruction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893AE01-5EAE-91F4-41DE-3429D9474B3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Composite Beam - AISC Manual 16th Ed &amp; ANSI/AISC 360-22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extBox 64"/>
          <p:cNvSpPr txBox="1"/>
          <p:nvPr/>
        </p:nvSpPr>
        <p:spPr>
          <a:xfrm>
            <a:off x="5426076" y="133351"/>
            <a:ext cx="5241925" cy="2176463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endParaRPr lang="en-US">
              <a:solidFill>
                <a:schemeClr val="bg1"/>
              </a:solidFill>
              <a:cs typeface="+mn-cs"/>
            </a:endParaRPr>
          </a:p>
        </p:txBody>
      </p:sp>
      <p:sp>
        <p:nvSpPr>
          <p:cNvPr id="13316" name="TextBox 28"/>
          <p:cNvSpPr txBox="1">
            <a:spLocks noChangeArrowheads="1"/>
          </p:cNvSpPr>
          <p:nvPr/>
        </p:nvSpPr>
        <p:spPr bwMode="auto">
          <a:xfrm>
            <a:off x="1662113" y="430085"/>
            <a:ext cx="3517900" cy="1447800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altLang="en-US" sz="3200" dirty="0">
                <a:solidFill>
                  <a:schemeClr val="bg1"/>
                </a:solidFill>
              </a:rPr>
              <a:t>Table 3-18 Nomenclature</a:t>
            </a:r>
          </a:p>
          <a:p>
            <a:r>
              <a:rPr lang="en-US" altLang="en-US" dirty="0">
                <a:solidFill>
                  <a:schemeClr val="bg1"/>
                </a:solidFill>
              </a:rPr>
              <a:t>(page 3-15)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36838" y="2417764"/>
            <a:ext cx="8031162" cy="40735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endParaRPr lang="en-US">
              <a:solidFill>
                <a:schemeClr val="bg1"/>
              </a:solidFill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600451" y="3276601"/>
            <a:ext cx="3040063" cy="390525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13319" name="TextBox 27"/>
          <p:cNvSpPr txBox="1">
            <a:spLocks noChangeArrowheads="1"/>
          </p:cNvSpPr>
          <p:nvPr/>
        </p:nvSpPr>
        <p:spPr bwMode="auto">
          <a:xfrm>
            <a:off x="4886325" y="2598738"/>
            <a:ext cx="647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altLang="en-US" i="1">
                <a:solidFill>
                  <a:schemeClr val="bg1"/>
                </a:solidFill>
              </a:rPr>
              <a:t>b</a:t>
            </a:r>
            <a:r>
              <a:rPr lang="en-US" altLang="en-US" i="1" baseline="-25000">
                <a:solidFill>
                  <a:schemeClr val="bg1"/>
                </a:solidFill>
              </a:rPr>
              <a:t>e</a:t>
            </a:r>
          </a:p>
        </p:txBody>
      </p:sp>
      <p:sp>
        <p:nvSpPr>
          <p:cNvPr id="13320" name="TextBox 40"/>
          <p:cNvSpPr txBox="1">
            <a:spLocks noChangeArrowheads="1"/>
          </p:cNvSpPr>
          <p:nvPr/>
        </p:nvSpPr>
        <p:spPr bwMode="auto">
          <a:xfrm>
            <a:off x="3116263" y="3236913"/>
            <a:ext cx="3095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altLang="en-US" i="1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13321" name="TextBox 43"/>
          <p:cNvSpPr txBox="1">
            <a:spLocks noChangeArrowheads="1"/>
          </p:cNvSpPr>
          <p:nvPr/>
        </p:nvSpPr>
        <p:spPr bwMode="auto">
          <a:xfrm>
            <a:off x="2565401" y="3411539"/>
            <a:ext cx="8874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altLang="en-US" sz="2000" i="1">
                <a:solidFill>
                  <a:schemeClr val="bg1"/>
                </a:solidFill>
              </a:rPr>
              <a:t>Y</a:t>
            </a:r>
            <a:r>
              <a:rPr lang="en-US" altLang="en-US" sz="2000" i="1" baseline="-25000">
                <a:solidFill>
                  <a:schemeClr val="bg1"/>
                </a:solidFill>
              </a:rPr>
              <a:t>con</a:t>
            </a:r>
          </a:p>
        </p:txBody>
      </p:sp>
      <p:sp>
        <p:nvSpPr>
          <p:cNvPr id="46" name="Rectangle 45"/>
          <p:cNvSpPr/>
          <p:nvPr/>
        </p:nvSpPr>
        <p:spPr>
          <a:xfrm>
            <a:off x="4234657" y="3935413"/>
            <a:ext cx="1452563" cy="21590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838701" y="4164013"/>
            <a:ext cx="214313" cy="201612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4891088" y="4365625"/>
            <a:ext cx="95250" cy="1519238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4829176" y="5889626"/>
            <a:ext cx="214313" cy="201613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234656" y="6105526"/>
            <a:ext cx="1452562" cy="214313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13327" name="TextBox 61"/>
          <p:cNvSpPr txBox="1">
            <a:spLocks noChangeArrowheads="1"/>
          </p:cNvSpPr>
          <p:nvPr/>
        </p:nvSpPr>
        <p:spPr bwMode="auto">
          <a:xfrm>
            <a:off x="7070725" y="2698750"/>
            <a:ext cx="7254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altLang="en-US" i="1">
                <a:solidFill>
                  <a:schemeClr val="bg1"/>
                </a:solidFill>
              </a:rPr>
              <a:t>a</a:t>
            </a:r>
            <a:r>
              <a:rPr lang="en-US" altLang="en-US">
                <a:solidFill>
                  <a:schemeClr val="bg1"/>
                </a:solidFill>
              </a:rPr>
              <a:t>/2</a:t>
            </a:r>
          </a:p>
        </p:txBody>
      </p:sp>
      <p:sp>
        <p:nvSpPr>
          <p:cNvPr id="13328" name="TextBox 64"/>
          <p:cNvSpPr txBox="1">
            <a:spLocks noChangeArrowheads="1"/>
          </p:cNvSpPr>
          <p:nvPr/>
        </p:nvSpPr>
        <p:spPr bwMode="auto">
          <a:xfrm>
            <a:off x="7151688" y="3451225"/>
            <a:ext cx="6985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Y2</a:t>
            </a:r>
          </a:p>
        </p:txBody>
      </p:sp>
      <p:cxnSp>
        <p:nvCxnSpPr>
          <p:cNvPr id="13329" name="Straight Arrow Connector 72"/>
          <p:cNvCxnSpPr>
            <a:cxnSpLocks noChangeShapeType="1"/>
          </p:cNvCxnSpPr>
          <p:nvPr/>
        </p:nvCxnSpPr>
        <p:spPr bwMode="auto">
          <a:xfrm rot="5400000">
            <a:off x="7764463" y="3044826"/>
            <a:ext cx="528638" cy="325437"/>
          </a:xfrm>
          <a:prstGeom prst="straightConnector1">
            <a:avLst/>
          </a:prstGeom>
          <a:noFill/>
          <a:ln w="19050" algn="ctr">
            <a:solidFill>
              <a:schemeClr val="bg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30" name="TextBox 73"/>
          <p:cNvSpPr txBox="1">
            <a:spLocks noChangeArrowheads="1"/>
          </p:cNvSpPr>
          <p:nvPr/>
        </p:nvSpPr>
        <p:spPr bwMode="auto">
          <a:xfrm>
            <a:off x="8126414" y="2778126"/>
            <a:ext cx="2541587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altLang="en-US" sz="1600">
                <a:solidFill>
                  <a:schemeClr val="bg1"/>
                </a:solidFill>
              </a:rPr>
              <a:t>Location of effective concrete flange force (</a:t>
            </a:r>
            <a:r>
              <a:rPr lang="en-US" altLang="en-US" sz="1600">
                <a:solidFill>
                  <a:schemeClr val="bg1"/>
                </a:solidFill>
                <a:latin typeface="Symbol" pitchFamily="18" charset="2"/>
              </a:rPr>
              <a:t>S</a:t>
            </a:r>
            <a:r>
              <a:rPr lang="en-US" altLang="en-US" sz="1600" i="1">
                <a:solidFill>
                  <a:schemeClr val="bg1"/>
                </a:solidFill>
              </a:rPr>
              <a:t>Q</a:t>
            </a:r>
            <a:r>
              <a:rPr lang="en-US" altLang="en-US" sz="1600" i="1" baseline="-25000">
                <a:solidFill>
                  <a:schemeClr val="bg1"/>
                </a:solidFill>
              </a:rPr>
              <a:t>n</a:t>
            </a:r>
            <a:r>
              <a:rPr lang="en-US" altLang="en-US" sz="1600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13331" name="TextBox 81"/>
          <p:cNvSpPr txBox="1">
            <a:spLocks noChangeArrowheads="1"/>
          </p:cNvSpPr>
          <p:nvPr/>
        </p:nvSpPr>
        <p:spPr bwMode="auto">
          <a:xfrm>
            <a:off x="7791450" y="3644900"/>
            <a:ext cx="1479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TFL(pt.1)</a:t>
            </a:r>
          </a:p>
        </p:txBody>
      </p:sp>
      <p:sp>
        <p:nvSpPr>
          <p:cNvPr id="13332" name="TextBox 82"/>
          <p:cNvSpPr txBox="1">
            <a:spLocks noChangeArrowheads="1"/>
          </p:cNvSpPr>
          <p:nvPr/>
        </p:nvSpPr>
        <p:spPr bwMode="auto">
          <a:xfrm>
            <a:off x="7812089" y="4079875"/>
            <a:ext cx="14382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BFL(pt.5)</a:t>
            </a:r>
          </a:p>
        </p:txBody>
      </p:sp>
      <p:sp>
        <p:nvSpPr>
          <p:cNvPr id="95" name="Oval 94"/>
          <p:cNvSpPr/>
          <p:nvPr/>
        </p:nvSpPr>
        <p:spPr>
          <a:xfrm>
            <a:off x="5551488" y="4483101"/>
            <a:ext cx="336550" cy="307975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96" name="Oval 95"/>
          <p:cNvSpPr/>
          <p:nvPr/>
        </p:nvSpPr>
        <p:spPr>
          <a:xfrm>
            <a:off x="5556250" y="4849813"/>
            <a:ext cx="336550" cy="309562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13335" name="TextBox 96"/>
          <p:cNvSpPr txBox="1">
            <a:spLocks noChangeArrowheads="1"/>
          </p:cNvSpPr>
          <p:nvPr/>
        </p:nvSpPr>
        <p:spPr bwMode="auto">
          <a:xfrm>
            <a:off x="5565775" y="4429126"/>
            <a:ext cx="228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altLang="en-US" sz="200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3336" name="TextBox 97"/>
          <p:cNvSpPr txBox="1">
            <a:spLocks noChangeArrowheads="1"/>
          </p:cNvSpPr>
          <p:nvPr/>
        </p:nvSpPr>
        <p:spPr bwMode="auto">
          <a:xfrm>
            <a:off x="5565775" y="4791076"/>
            <a:ext cx="3889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altLang="en-US" sz="200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13337" name="TextBox 98"/>
          <p:cNvSpPr txBox="1">
            <a:spLocks noChangeArrowheads="1"/>
          </p:cNvSpPr>
          <p:nvPr/>
        </p:nvSpPr>
        <p:spPr bwMode="auto">
          <a:xfrm>
            <a:off x="6589714" y="4872039"/>
            <a:ext cx="4078287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5715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tabLst>
                <a:tab pos="5715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tabLst>
                <a:tab pos="5715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tabLst>
                <a:tab pos="5715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tabLst>
                <a:tab pos="5715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altLang="en-US" sz="2000">
                <a:solidFill>
                  <a:schemeClr val="bg1"/>
                </a:solidFill>
              </a:rPr>
              <a:t>Y1 = Distance from top of steel 	flange to any of the seven 	tabulated PNA locations</a:t>
            </a:r>
          </a:p>
        </p:txBody>
      </p:sp>
      <p:sp>
        <p:nvSpPr>
          <p:cNvPr id="13338" name="TextBox 41"/>
          <p:cNvSpPr txBox="1">
            <a:spLocks noChangeArrowheads="1"/>
          </p:cNvSpPr>
          <p:nvPr/>
        </p:nvSpPr>
        <p:spPr bwMode="auto">
          <a:xfrm rot="-5400000">
            <a:off x="6761958" y="921545"/>
            <a:ext cx="15763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en-US" altLang="en-US" sz="2000">
                <a:solidFill>
                  <a:schemeClr val="bg1"/>
                </a:solidFill>
              </a:rPr>
              <a:t>4 Eq. spaces</a:t>
            </a:r>
          </a:p>
        </p:txBody>
      </p:sp>
      <p:sp>
        <p:nvSpPr>
          <p:cNvPr id="78" name="Oval 77"/>
          <p:cNvSpPr/>
          <p:nvPr/>
        </p:nvSpPr>
        <p:spPr>
          <a:xfrm>
            <a:off x="9307513" y="306388"/>
            <a:ext cx="296862" cy="27305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79" name="Oval 78"/>
          <p:cNvSpPr/>
          <p:nvPr/>
        </p:nvSpPr>
        <p:spPr>
          <a:xfrm>
            <a:off x="9305926" y="652463"/>
            <a:ext cx="296863" cy="27305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82" name="Oval 81"/>
          <p:cNvSpPr/>
          <p:nvPr/>
        </p:nvSpPr>
        <p:spPr>
          <a:xfrm>
            <a:off x="9305926" y="1323975"/>
            <a:ext cx="296863" cy="27305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83" name="Oval 82"/>
          <p:cNvSpPr/>
          <p:nvPr/>
        </p:nvSpPr>
        <p:spPr>
          <a:xfrm>
            <a:off x="9305926" y="1660525"/>
            <a:ext cx="296863" cy="27305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13343" name="TextBox 51"/>
          <p:cNvSpPr txBox="1">
            <a:spLocks noChangeArrowheads="1"/>
          </p:cNvSpPr>
          <p:nvPr/>
        </p:nvSpPr>
        <p:spPr bwMode="auto">
          <a:xfrm>
            <a:off x="9302750" y="252413"/>
            <a:ext cx="2428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altLang="en-US" sz="180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3344" name="TextBox 52"/>
          <p:cNvSpPr txBox="1">
            <a:spLocks noChangeArrowheads="1"/>
          </p:cNvSpPr>
          <p:nvPr/>
        </p:nvSpPr>
        <p:spPr bwMode="auto">
          <a:xfrm>
            <a:off x="9304338" y="587376"/>
            <a:ext cx="3365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altLang="en-US" sz="1800">
                <a:solidFill>
                  <a:schemeClr val="bg1"/>
                </a:solidFill>
              </a:rPr>
              <a:t>2</a:t>
            </a:r>
          </a:p>
        </p:txBody>
      </p:sp>
      <p:grpSp>
        <p:nvGrpSpPr>
          <p:cNvPr id="13345" name="Group 134"/>
          <p:cNvGrpSpPr>
            <a:grpSpLocks/>
          </p:cNvGrpSpPr>
          <p:nvPr/>
        </p:nvGrpSpPr>
        <p:grpSpPr bwMode="auto">
          <a:xfrm>
            <a:off x="9305926" y="930275"/>
            <a:ext cx="354013" cy="368300"/>
            <a:chOff x="7787698" y="847005"/>
            <a:chExt cx="354012" cy="368300"/>
          </a:xfrm>
        </p:grpSpPr>
        <p:sp>
          <p:nvSpPr>
            <p:cNvPr id="80" name="Oval 79"/>
            <p:cNvSpPr/>
            <p:nvPr/>
          </p:nvSpPr>
          <p:spPr>
            <a:xfrm>
              <a:off x="7787698" y="891455"/>
              <a:ext cx="296862" cy="27305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/>
            </a:p>
          </p:txBody>
        </p:sp>
        <p:sp>
          <p:nvSpPr>
            <p:cNvPr id="13391" name="TextBox 53"/>
            <p:cNvSpPr txBox="1">
              <a:spLocks noChangeArrowheads="1"/>
            </p:cNvSpPr>
            <p:nvPr/>
          </p:nvSpPr>
          <p:spPr bwMode="auto">
            <a:xfrm>
              <a:off x="7792461" y="847005"/>
              <a:ext cx="349249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charset="0"/>
                </a:defRPr>
              </a:lvl9pPr>
            </a:lstStyle>
            <a:p>
              <a:r>
                <a:rPr lang="en-US" altLang="en-US" sz="1800">
                  <a:solidFill>
                    <a:schemeClr val="bg1"/>
                  </a:solidFill>
                </a:rPr>
                <a:t>3</a:t>
              </a:r>
            </a:p>
          </p:txBody>
        </p:sp>
      </p:grpSp>
      <p:sp>
        <p:nvSpPr>
          <p:cNvPr id="13346" name="TextBox 54"/>
          <p:cNvSpPr txBox="1">
            <a:spLocks noChangeArrowheads="1"/>
          </p:cNvSpPr>
          <p:nvPr/>
        </p:nvSpPr>
        <p:spPr bwMode="auto">
          <a:xfrm>
            <a:off x="9296401" y="1279525"/>
            <a:ext cx="3778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altLang="en-US" sz="180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3347" name="TextBox 55"/>
          <p:cNvSpPr txBox="1">
            <a:spLocks noChangeArrowheads="1"/>
          </p:cNvSpPr>
          <p:nvPr/>
        </p:nvSpPr>
        <p:spPr bwMode="auto">
          <a:xfrm>
            <a:off x="9310689" y="1616075"/>
            <a:ext cx="3889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altLang="en-US" sz="180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13348" name="TextBox 61"/>
          <p:cNvSpPr txBox="1">
            <a:spLocks noChangeArrowheads="1"/>
          </p:cNvSpPr>
          <p:nvPr/>
        </p:nvSpPr>
        <p:spPr bwMode="auto">
          <a:xfrm>
            <a:off x="9874250" y="209550"/>
            <a:ext cx="793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TFL</a:t>
            </a:r>
          </a:p>
        </p:txBody>
      </p:sp>
      <p:sp>
        <p:nvSpPr>
          <p:cNvPr id="13349" name="TextBox 62"/>
          <p:cNvSpPr txBox="1">
            <a:spLocks noChangeArrowheads="1"/>
          </p:cNvSpPr>
          <p:nvPr/>
        </p:nvSpPr>
        <p:spPr bwMode="auto">
          <a:xfrm>
            <a:off x="9915526" y="1535113"/>
            <a:ext cx="752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BFL</a:t>
            </a:r>
          </a:p>
        </p:txBody>
      </p:sp>
      <p:sp>
        <p:nvSpPr>
          <p:cNvPr id="13350" name="TextBox 63"/>
          <p:cNvSpPr txBox="1">
            <a:spLocks noChangeArrowheads="1"/>
          </p:cNvSpPr>
          <p:nvPr/>
        </p:nvSpPr>
        <p:spPr bwMode="auto">
          <a:xfrm>
            <a:off x="9736139" y="930275"/>
            <a:ext cx="415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altLang="en-US" i="1">
                <a:solidFill>
                  <a:schemeClr val="bg1"/>
                </a:solidFill>
              </a:rPr>
              <a:t>t</a:t>
            </a:r>
            <a:r>
              <a:rPr lang="en-US" altLang="en-US" i="1" baseline="-25000">
                <a:solidFill>
                  <a:schemeClr val="bg1"/>
                </a:solidFill>
              </a:rPr>
              <a:t>f</a:t>
            </a:r>
          </a:p>
        </p:txBody>
      </p:sp>
      <p:sp>
        <p:nvSpPr>
          <p:cNvPr id="89" name="Slide Number Placeholder 8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55E9C07-52E0-48A1-A215-B252B93577A6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13352" name="Freeform 97"/>
          <p:cNvSpPr>
            <a:spLocks/>
          </p:cNvSpPr>
          <p:nvPr/>
        </p:nvSpPr>
        <p:spPr bwMode="auto">
          <a:xfrm>
            <a:off x="5556250" y="444500"/>
            <a:ext cx="1771650" cy="1593850"/>
          </a:xfrm>
          <a:custGeom>
            <a:avLst/>
            <a:gdLst>
              <a:gd name="T0" fmla="*/ 2147483647 w 1116"/>
              <a:gd name="T1" fmla="*/ 2147483647 h 1004"/>
              <a:gd name="T2" fmla="*/ 2147483647 w 1116"/>
              <a:gd name="T3" fmla="*/ 2147483647 h 1004"/>
              <a:gd name="T4" fmla="*/ 2147483647 w 1116"/>
              <a:gd name="T5" fmla="*/ 0 h 1004"/>
              <a:gd name="T6" fmla="*/ 2147483647 w 1116"/>
              <a:gd name="T7" fmla="*/ 0 h 1004"/>
              <a:gd name="T8" fmla="*/ 2147483647 w 1116"/>
              <a:gd name="T9" fmla="*/ 2147483647 h 1004"/>
              <a:gd name="T10" fmla="*/ 0 w 1116"/>
              <a:gd name="T11" fmla="*/ 2147483647 h 1004"/>
              <a:gd name="T12" fmla="*/ 2147483647 w 1116"/>
              <a:gd name="T13" fmla="*/ 2147483647 h 1004"/>
              <a:gd name="T14" fmla="*/ 2147483647 w 1116"/>
              <a:gd name="T15" fmla="*/ 2147483647 h 1004"/>
              <a:gd name="T16" fmla="*/ 2147483647 w 1116"/>
              <a:gd name="T17" fmla="*/ 2147483647 h 10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16"/>
              <a:gd name="T28" fmla="*/ 0 h 1004"/>
              <a:gd name="T29" fmla="*/ 1116 w 1116"/>
              <a:gd name="T30" fmla="*/ 1004 h 100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16" h="1004">
                <a:moveTo>
                  <a:pt x="156" y="868"/>
                </a:moveTo>
                <a:lnTo>
                  <a:pt x="1116" y="868"/>
                </a:lnTo>
                <a:lnTo>
                  <a:pt x="1116" y="0"/>
                </a:lnTo>
                <a:lnTo>
                  <a:pt x="156" y="0"/>
                </a:lnTo>
                <a:lnTo>
                  <a:pt x="156" y="400"/>
                </a:lnTo>
                <a:lnTo>
                  <a:pt x="0" y="444"/>
                </a:lnTo>
                <a:lnTo>
                  <a:pt x="272" y="500"/>
                </a:lnTo>
                <a:lnTo>
                  <a:pt x="156" y="552"/>
                </a:lnTo>
                <a:lnTo>
                  <a:pt x="149" y="1004"/>
                </a:lnTo>
              </a:path>
            </a:pathLst>
          </a:custGeom>
          <a:solidFill>
            <a:srgbClr val="808080"/>
          </a:solidFill>
          <a:ln w="28575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53" name="Line 99"/>
          <p:cNvSpPr>
            <a:spLocks noChangeShapeType="1"/>
          </p:cNvSpPr>
          <p:nvPr/>
        </p:nvSpPr>
        <p:spPr bwMode="auto">
          <a:xfrm flipV="1">
            <a:off x="5803900" y="292100"/>
            <a:ext cx="0" cy="14605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54" name="Line 103"/>
          <p:cNvSpPr>
            <a:spLocks noChangeShapeType="1"/>
          </p:cNvSpPr>
          <p:nvPr/>
        </p:nvSpPr>
        <p:spPr bwMode="auto">
          <a:xfrm>
            <a:off x="7759700" y="18161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55" name="Line 108"/>
          <p:cNvSpPr>
            <a:spLocks noChangeShapeType="1"/>
          </p:cNvSpPr>
          <p:nvPr/>
        </p:nvSpPr>
        <p:spPr bwMode="auto">
          <a:xfrm>
            <a:off x="7734300" y="1466850"/>
            <a:ext cx="156845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56" name="Line 109"/>
          <p:cNvSpPr>
            <a:spLocks noChangeShapeType="1"/>
          </p:cNvSpPr>
          <p:nvPr/>
        </p:nvSpPr>
        <p:spPr bwMode="auto">
          <a:xfrm>
            <a:off x="7740650" y="1123950"/>
            <a:ext cx="15621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57" name="Line 110"/>
          <p:cNvSpPr>
            <a:spLocks noChangeShapeType="1"/>
          </p:cNvSpPr>
          <p:nvPr/>
        </p:nvSpPr>
        <p:spPr bwMode="auto">
          <a:xfrm>
            <a:off x="7740650" y="793750"/>
            <a:ext cx="155575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58" name="Line 111"/>
          <p:cNvSpPr>
            <a:spLocks noChangeShapeType="1"/>
          </p:cNvSpPr>
          <p:nvPr/>
        </p:nvSpPr>
        <p:spPr bwMode="auto">
          <a:xfrm>
            <a:off x="7388226" y="444500"/>
            <a:ext cx="190817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59" name="Line 112"/>
          <p:cNvSpPr>
            <a:spLocks noChangeShapeType="1"/>
          </p:cNvSpPr>
          <p:nvPr/>
        </p:nvSpPr>
        <p:spPr bwMode="auto">
          <a:xfrm>
            <a:off x="9658350" y="1816100"/>
            <a:ext cx="2159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60" name="Line 113"/>
          <p:cNvSpPr>
            <a:spLocks noChangeShapeType="1"/>
          </p:cNvSpPr>
          <p:nvPr/>
        </p:nvSpPr>
        <p:spPr bwMode="auto">
          <a:xfrm>
            <a:off x="9671050" y="444500"/>
            <a:ext cx="18415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61" name="Line 122"/>
          <p:cNvSpPr>
            <a:spLocks noChangeShapeType="1"/>
          </p:cNvSpPr>
          <p:nvPr/>
        </p:nvSpPr>
        <p:spPr bwMode="auto">
          <a:xfrm>
            <a:off x="7404100" y="1828800"/>
            <a:ext cx="19050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62" name="Line 123"/>
          <p:cNvSpPr>
            <a:spLocks noChangeShapeType="1"/>
          </p:cNvSpPr>
          <p:nvPr/>
        </p:nvSpPr>
        <p:spPr bwMode="auto">
          <a:xfrm>
            <a:off x="7886700" y="444500"/>
            <a:ext cx="0" cy="137795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arrow" w="lg" len="lg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63" name="Line 124"/>
          <p:cNvSpPr>
            <a:spLocks noChangeShapeType="1"/>
          </p:cNvSpPr>
          <p:nvPr/>
        </p:nvSpPr>
        <p:spPr bwMode="auto">
          <a:xfrm>
            <a:off x="9759950" y="438150"/>
            <a:ext cx="0" cy="137795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arrow" w="lg" len="lg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64" name="Line 126"/>
          <p:cNvSpPr>
            <a:spLocks noChangeShapeType="1"/>
          </p:cNvSpPr>
          <p:nvPr/>
        </p:nvSpPr>
        <p:spPr bwMode="auto">
          <a:xfrm>
            <a:off x="5329239" y="3476625"/>
            <a:ext cx="3781425" cy="0"/>
          </a:xfrm>
          <a:prstGeom prst="line">
            <a:avLst/>
          </a:prstGeom>
          <a:noFill/>
          <a:ln w="19050">
            <a:solidFill>
              <a:schemeClr val="bg1"/>
            </a:solidFill>
            <a:prstDash val="lg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65" name="TextBox 98"/>
          <p:cNvSpPr txBox="1">
            <a:spLocks noChangeArrowheads="1"/>
          </p:cNvSpPr>
          <p:nvPr/>
        </p:nvSpPr>
        <p:spPr bwMode="auto">
          <a:xfrm>
            <a:off x="6410325" y="1900239"/>
            <a:ext cx="32400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altLang="en-US" sz="2000">
                <a:solidFill>
                  <a:schemeClr val="bg1"/>
                </a:solidFill>
              </a:rPr>
              <a:t>Beam Flange Enlarged Detail</a:t>
            </a:r>
          </a:p>
        </p:txBody>
      </p:sp>
      <p:sp>
        <p:nvSpPr>
          <p:cNvPr id="13366" name="Line 128"/>
          <p:cNvSpPr>
            <a:spLocks noChangeShapeType="1"/>
          </p:cNvSpPr>
          <p:nvPr/>
        </p:nvSpPr>
        <p:spPr bwMode="auto">
          <a:xfrm flipH="1">
            <a:off x="2962276" y="4043363"/>
            <a:ext cx="120491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67" name="Line 129"/>
          <p:cNvSpPr>
            <a:spLocks noChangeShapeType="1"/>
          </p:cNvSpPr>
          <p:nvPr/>
        </p:nvSpPr>
        <p:spPr bwMode="auto">
          <a:xfrm flipH="1">
            <a:off x="3005138" y="3271838"/>
            <a:ext cx="55245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68" name="Line 130"/>
          <p:cNvSpPr>
            <a:spLocks noChangeShapeType="1"/>
          </p:cNvSpPr>
          <p:nvPr/>
        </p:nvSpPr>
        <p:spPr bwMode="auto">
          <a:xfrm flipH="1">
            <a:off x="3190876" y="3667125"/>
            <a:ext cx="34766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69" name="Line 131"/>
          <p:cNvSpPr>
            <a:spLocks noChangeShapeType="1"/>
          </p:cNvSpPr>
          <p:nvPr/>
        </p:nvSpPr>
        <p:spPr bwMode="auto">
          <a:xfrm flipV="1">
            <a:off x="3071813" y="3267075"/>
            <a:ext cx="0" cy="776288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70" name="Line 132"/>
          <p:cNvSpPr>
            <a:spLocks noChangeShapeType="1"/>
          </p:cNvSpPr>
          <p:nvPr/>
        </p:nvSpPr>
        <p:spPr bwMode="auto">
          <a:xfrm flipV="1">
            <a:off x="3438525" y="3267075"/>
            <a:ext cx="0" cy="40005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71" name="Line 133"/>
          <p:cNvSpPr>
            <a:spLocks noChangeShapeType="1"/>
          </p:cNvSpPr>
          <p:nvPr/>
        </p:nvSpPr>
        <p:spPr bwMode="auto">
          <a:xfrm flipV="1">
            <a:off x="3600450" y="2947988"/>
            <a:ext cx="0" cy="2667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72" name="Line 134"/>
          <p:cNvSpPr>
            <a:spLocks noChangeShapeType="1"/>
          </p:cNvSpPr>
          <p:nvPr/>
        </p:nvSpPr>
        <p:spPr bwMode="auto">
          <a:xfrm flipV="1">
            <a:off x="6634163" y="2986089"/>
            <a:ext cx="0" cy="242887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73" name="Line 135"/>
          <p:cNvSpPr>
            <a:spLocks noChangeShapeType="1"/>
          </p:cNvSpPr>
          <p:nvPr/>
        </p:nvSpPr>
        <p:spPr bwMode="auto">
          <a:xfrm>
            <a:off x="3600450" y="3119438"/>
            <a:ext cx="3043238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74" name="Line 139"/>
          <p:cNvSpPr>
            <a:spLocks noChangeShapeType="1"/>
          </p:cNvSpPr>
          <p:nvPr/>
        </p:nvSpPr>
        <p:spPr bwMode="auto">
          <a:xfrm flipH="1">
            <a:off x="5091114" y="4638675"/>
            <a:ext cx="44767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75" name="Line 140"/>
          <p:cNvSpPr>
            <a:spLocks noChangeShapeType="1"/>
          </p:cNvSpPr>
          <p:nvPr/>
        </p:nvSpPr>
        <p:spPr bwMode="auto">
          <a:xfrm flipH="1">
            <a:off x="4362451" y="4638675"/>
            <a:ext cx="42862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76" name="Line 141"/>
          <p:cNvSpPr>
            <a:spLocks noChangeShapeType="1"/>
          </p:cNvSpPr>
          <p:nvPr/>
        </p:nvSpPr>
        <p:spPr bwMode="auto">
          <a:xfrm flipH="1">
            <a:off x="5091113" y="5014913"/>
            <a:ext cx="4572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77" name="Line 142"/>
          <p:cNvSpPr>
            <a:spLocks noChangeShapeType="1"/>
          </p:cNvSpPr>
          <p:nvPr/>
        </p:nvSpPr>
        <p:spPr bwMode="auto">
          <a:xfrm flipH="1">
            <a:off x="4367213" y="5014913"/>
            <a:ext cx="43815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78" name="Line 146"/>
          <p:cNvSpPr>
            <a:spLocks noChangeShapeType="1"/>
          </p:cNvSpPr>
          <p:nvPr/>
        </p:nvSpPr>
        <p:spPr bwMode="auto">
          <a:xfrm>
            <a:off x="6696075" y="3271838"/>
            <a:ext cx="623888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79" name="Line 147"/>
          <p:cNvSpPr>
            <a:spLocks noChangeShapeType="1"/>
          </p:cNvSpPr>
          <p:nvPr/>
        </p:nvSpPr>
        <p:spPr bwMode="auto">
          <a:xfrm>
            <a:off x="5781676" y="3929063"/>
            <a:ext cx="155257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80" name="Line 148"/>
          <p:cNvSpPr>
            <a:spLocks noChangeShapeType="1"/>
          </p:cNvSpPr>
          <p:nvPr/>
        </p:nvSpPr>
        <p:spPr bwMode="auto">
          <a:xfrm>
            <a:off x="5781676" y="4152901"/>
            <a:ext cx="1571625" cy="4763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81" name="Line 149"/>
          <p:cNvSpPr>
            <a:spLocks noChangeShapeType="1"/>
          </p:cNvSpPr>
          <p:nvPr/>
        </p:nvSpPr>
        <p:spPr bwMode="auto">
          <a:xfrm>
            <a:off x="7029450" y="3462339"/>
            <a:ext cx="0" cy="46672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82" name="Line 151"/>
          <p:cNvSpPr>
            <a:spLocks noChangeShapeType="1"/>
          </p:cNvSpPr>
          <p:nvPr/>
        </p:nvSpPr>
        <p:spPr bwMode="auto">
          <a:xfrm flipV="1">
            <a:off x="7029450" y="3267076"/>
            <a:ext cx="0" cy="214313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83" name="Line 152"/>
          <p:cNvSpPr>
            <a:spLocks noChangeShapeType="1"/>
          </p:cNvSpPr>
          <p:nvPr/>
        </p:nvSpPr>
        <p:spPr bwMode="auto">
          <a:xfrm flipV="1">
            <a:off x="7029450" y="2738438"/>
            <a:ext cx="0" cy="5381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arrow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84" name="Line 153"/>
          <p:cNvSpPr>
            <a:spLocks noChangeShapeType="1"/>
          </p:cNvSpPr>
          <p:nvPr/>
        </p:nvSpPr>
        <p:spPr bwMode="auto">
          <a:xfrm>
            <a:off x="6534150" y="3924300"/>
            <a:ext cx="0" cy="11811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85" name="Oval 154"/>
          <p:cNvSpPr>
            <a:spLocks noChangeArrowheads="1"/>
          </p:cNvSpPr>
          <p:nvPr/>
        </p:nvSpPr>
        <p:spPr bwMode="auto">
          <a:xfrm>
            <a:off x="6486525" y="3886200"/>
            <a:ext cx="88900" cy="889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" name="Oval 77"/>
          <p:cNvSpPr/>
          <p:nvPr/>
        </p:nvSpPr>
        <p:spPr>
          <a:xfrm>
            <a:off x="7345363" y="3811588"/>
            <a:ext cx="296862" cy="27305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13387" name="TextBox 51"/>
          <p:cNvSpPr txBox="1">
            <a:spLocks noChangeArrowheads="1"/>
          </p:cNvSpPr>
          <p:nvPr/>
        </p:nvSpPr>
        <p:spPr bwMode="auto">
          <a:xfrm>
            <a:off x="7340600" y="3757613"/>
            <a:ext cx="2428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altLang="en-US" sz="180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" name="Oval 82"/>
          <p:cNvSpPr/>
          <p:nvPr/>
        </p:nvSpPr>
        <p:spPr>
          <a:xfrm>
            <a:off x="7353301" y="4041775"/>
            <a:ext cx="296863" cy="27305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13389" name="TextBox 55"/>
          <p:cNvSpPr txBox="1">
            <a:spLocks noChangeArrowheads="1"/>
          </p:cNvSpPr>
          <p:nvPr/>
        </p:nvSpPr>
        <p:spPr bwMode="auto">
          <a:xfrm>
            <a:off x="7358064" y="3997325"/>
            <a:ext cx="3889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altLang="en-US" sz="180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06BF5674-ABE3-4F21-29D5-E1A401AEC41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 bwMode="auto">
          <a:xfrm>
            <a:off x="4165601" y="6416676"/>
            <a:ext cx="45085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 dirty="0">
                <a:solidFill>
                  <a:srgbClr val="BCBCBC"/>
                </a:solidFill>
              </a:rPr>
              <a:t>Composite Beam - AISC Manual 16th Ed &amp; ANSI/AISC 360-22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ooter Placeholder 2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>
                <a:solidFill>
                  <a:srgbClr val="BCBCBC"/>
                </a:solidFill>
              </a:rPr>
              <a:t>Composite Beam - AISC Manual 16th Ed &amp; ANSI/AISC 360-22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028825" y="2125426"/>
            <a:ext cx="8348552" cy="1938992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wrap="square" anchor="ctr" anchorCtr="1">
            <a:spAutoFit/>
          </a:bodyPr>
          <a:lstStyle/>
          <a:p>
            <a:pPr eaLnBrk="0" hangingPunct="0">
              <a:defRPr/>
            </a:pPr>
            <a:r>
              <a:rPr lang="en-US" dirty="0">
                <a:solidFill>
                  <a:schemeClr val="bg1"/>
                </a:solidFill>
              </a:rPr>
              <a:t>To reach fully composite strength,</a:t>
            </a:r>
          </a:p>
          <a:p>
            <a:pPr eaLnBrk="0" hangingPunct="0">
              <a:defRPr/>
            </a:pPr>
            <a:r>
              <a:rPr lang="en-US" dirty="0">
                <a:solidFill>
                  <a:schemeClr val="bg1"/>
                </a:solidFill>
              </a:rPr>
              <a:t>shear studs must transfer </a:t>
            </a:r>
            <a:r>
              <a:rPr lang="en-US" dirty="0" err="1">
                <a:solidFill>
                  <a:schemeClr val="bg1"/>
                </a:solidFill>
                <a:latin typeface="Symbol" pitchFamily="18" charset="2"/>
              </a:rPr>
              <a:t>S</a:t>
            </a:r>
            <a:r>
              <a:rPr lang="en-US" i="1" dirty="0" err="1">
                <a:solidFill>
                  <a:schemeClr val="bg1"/>
                </a:solidFill>
              </a:rPr>
              <a:t>Q</a:t>
            </a:r>
            <a:r>
              <a:rPr lang="en-US" i="1" baseline="-25000" dirty="0" err="1">
                <a:solidFill>
                  <a:schemeClr val="bg1"/>
                </a:solidFill>
              </a:rPr>
              <a:t>n</a:t>
            </a:r>
            <a:r>
              <a:rPr lang="en-US" dirty="0">
                <a:solidFill>
                  <a:schemeClr val="bg1"/>
                </a:solidFill>
              </a:rPr>
              <a:t> for </a:t>
            </a:r>
            <a:r>
              <a:rPr lang="en-US" i="1" dirty="0">
                <a:solidFill>
                  <a:schemeClr val="bg1"/>
                </a:solidFill>
              </a:rPr>
              <a:t>Y1</a:t>
            </a:r>
            <a:r>
              <a:rPr lang="en-US" dirty="0">
                <a:solidFill>
                  <a:schemeClr val="bg1"/>
                </a:solidFill>
              </a:rPr>
              <a:t> = 0 (maximum value) listed in Table 3-18.</a:t>
            </a:r>
          </a:p>
          <a:p>
            <a:pPr eaLnBrk="0" hangingPunct="0">
              <a:defRPr/>
            </a:pPr>
            <a:endParaRPr lang="en-US" dirty="0">
              <a:solidFill>
                <a:schemeClr val="bg1"/>
              </a:solidFill>
            </a:endParaRPr>
          </a:p>
          <a:p>
            <a:pPr eaLnBrk="0" hangingPunct="0">
              <a:defRPr/>
            </a:pPr>
            <a:r>
              <a:rPr lang="en-US" dirty="0">
                <a:solidFill>
                  <a:schemeClr val="bg1"/>
                </a:solidFill>
              </a:rPr>
              <a:t>This is equivalent to value </a:t>
            </a:r>
            <a:r>
              <a:rPr lang="en-US" i="1" dirty="0">
                <a:solidFill>
                  <a:schemeClr val="bg1"/>
                </a:solidFill>
              </a:rPr>
              <a:t>C</a:t>
            </a:r>
            <a:r>
              <a:rPr lang="en-US" dirty="0">
                <a:solidFill>
                  <a:schemeClr val="bg1"/>
                </a:solidFill>
              </a:rPr>
              <a:t>* in calculations (handout).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C1EF004-E2BB-4967-9BAA-AF5054F8F2BB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14341" name="TextBox 28"/>
          <p:cNvSpPr txBox="1">
            <a:spLocks noChangeArrowheads="1"/>
          </p:cNvSpPr>
          <p:nvPr/>
        </p:nvSpPr>
        <p:spPr bwMode="auto">
          <a:xfrm>
            <a:off x="3385732" y="697392"/>
            <a:ext cx="5203825" cy="661988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altLang="en-US" sz="2800" b="1" dirty="0">
                <a:solidFill>
                  <a:schemeClr val="bg1"/>
                </a:solidFill>
              </a:rPr>
              <a:t>Bending Strength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oter Placeholder 2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>
                <a:solidFill>
                  <a:srgbClr val="BCBCBC"/>
                </a:solidFill>
              </a:rPr>
              <a:t>Composite Beam - AISC Manual 16th Ed &amp; ANSI/AISC 360-22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028825" y="636588"/>
            <a:ext cx="8140700" cy="50292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3600" b="1">
                <a:solidFill>
                  <a:schemeClr val="bg1"/>
                </a:solidFill>
              </a:rPr>
              <a:t>Shear Stud Strength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5D53C92-4C4F-433E-A244-3AEFA2086919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Footer Placeholder 2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 dirty="0">
                <a:solidFill>
                  <a:srgbClr val="BCBCBC"/>
                </a:solidFill>
              </a:rPr>
              <a:t>Composite Beam - AISC Manual 16th Ed &amp; ANSI/AISC 360-22</a:t>
            </a:r>
          </a:p>
        </p:txBody>
      </p:sp>
      <p:sp>
        <p:nvSpPr>
          <p:cNvPr id="16387" name="TextBox 7"/>
          <p:cNvSpPr txBox="1">
            <a:spLocks noChangeArrowheads="1"/>
          </p:cNvSpPr>
          <p:nvPr/>
        </p:nvSpPr>
        <p:spPr bwMode="auto">
          <a:xfrm>
            <a:off x="2806701" y="4477895"/>
            <a:ext cx="6346825" cy="1004887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>
            <a:lvl1pPr marL="1828800" indent="-18288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	limits value to strength of individual shear studs.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028825" y="766319"/>
            <a:ext cx="8140700" cy="2062162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3200" b="1" dirty="0">
                <a:solidFill>
                  <a:schemeClr val="bg1"/>
                </a:solidFill>
              </a:rPr>
              <a:t>Strength of each stud, </a:t>
            </a:r>
            <a:r>
              <a:rPr lang="en-US" sz="3200" b="1" i="1" dirty="0" err="1">
                <a:solidFill>
                  <a:schemeClr val="bg1"/>
                </a:solidFill>
              </a:rPr>
              <a:t>Q</a:t>
            </a:r>
            <a:r>
              <a:rPr lang="en-US" sz="3200" b="1" i="1" baseline="-25000" dirty="0" err="1">
                <a:solidFill>
                  <a:schemeClr val="bg1"/>
                </a:solidFill>
              </a:rPr>
              <a:t>n</a:t>
            </a:r>
            <a:endParaRPr lang="en-US" sz="3200" b="1" i="1" baseline="-25000" dirty="0">
              <a:solidFill>
                <a:schemeClr val="bg1"/>
              </a:solidFill>
            </a:endParaRPr>
          </a:p>
          <a:p>
            <a:pPr eaLnBrk="0" hangingPunct="0">
              <a:defRPr/>
            </a:pPr>
            <a:r>
              <a:rPr lang="en-US" sz="3200" dirty="0">
                <a:solidFill>
                  <a:schemeClr val="bg1"/>
                </a:solidFill>
              </a:rPr>
              <a:t>					</a:t>
            </a:r>
          </a:p>
          <a:p>
            <a:pPr eaLnBrk="0" hangingPunct="0">
              <a:defRPr/>
            </a:pPr>
            <a:r>
              <a:rPr lang="en-US" sz="3200" dirty="0">
                <a:solidFill>
                  <a:schemeClr val="bg1"/>
                </a:solidFill>
              </a:rPr>
              <a:t>					</a:t>
            </a:r>
            <a:r>
              <a:rPr lang="en-US" dirty="0">
                <a:solidFill>
                  <a:schemeClr val="bg1"/>
                </a:solidFill>
              </a:rPr>
              <a:t>Equation I8-1</a:t>
            </a:r>
          </a:p>
          <a:p>
            <a:pPr eaLnBrk="0" hangingPunct="0">
              <a:defRPr/>
            </a:pPr>
            <a:endParaRPr lang="en-US" sz="3200" dirty="0">
              <a:solidFill>
                <a:schemeClr val="bg1"/>
              </a:solidFill>
            </a:endParaRPr>
          </a:p>
        </p:txBody>
      </p:sp>
      <p:graphicFrame>
        <p:nvGraphicFramePr>
          <p:cNvPr id="1638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9694363"/>
              </p:ext>
            </p:extLst>
          </p:nvPr>
        </p:nvGraphicFramePr>
        <p:xfrm>
          <a:off x="2476500" y="1798194"/>
          <a:ext cx="4452938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714320" imgH="241200" progId="Equation.DSMT4">
                  <p:embed/>
                </p:oleObj>
              </mc:Choice>
              <mc:Fallback>
                <p:oleObj name="Equation" r:id="rId3" imgW="1714320" imgH="2412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76500" y="1798194"/>
                        <a:ext cx="4452938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0" name="TextBox 3"/>
          <p:cNvSpPr txBox="1">
            <a:spLocks noChangeArrowheads="1"/>
          </p:cNvSpPr>
          <p:nvPr/>
        </p:nvSpPr>
        <p:spPr bwMode="auto">
          <a:xfrm>
            <a:off x="2813050" y="3157095"/>
            <a:ext cx="6375400" cy="1004887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>
            <a:lvl1pPr marL="1828800" indent="-18288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marL="2060575"/>
            <a:r>
              <a:rPr lang="en-US" altLang="en-US" dirty="0">
                <a:solidFill>
                  <a:schemeClr val="bg1"/>
                </a:solidFill>
              </a:rPr>
              <a:t>	limits value to crushing of  concrete around the shear stud.</a:t>
            </a:r>
          </a:p>
        </p:txBody>
      </p:sp>
      <p:graphicFrame>
        <p:nvGraphicFramePr>
          <p:cNvPr id="1639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5139022"/>
              </p:ext>
            </p:extLst>
          </p:nvPr>
        </p:nvGraphicFramePr>
        <p:xfrm>
          <a:off x="2886076" y="3322195"/>
          <a:ext cx="1876425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36560" imgH="215640" progId="Equation.DSMT4">
                  <p:embed/>
                </p:oleObj>
              </mc:Choice>
              <mc:Fallback>
                <p:oleObj name="Equation" r:id="rId5" imgW="736560" imgH="21564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86076" y="3322195"/>
                        <a:ext cx="1876425" cy="549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5445654"/>
              </p:ext>
            </p:extLst>
          </p:nvPr>
        </p:nvGraphicFramePr>
        <p:xfrm>
          <a:off x="3130550" y="4779519"/>
          <a:ext cx="115887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33160" imgH="190440" progId="Equation.DSMT4">
                  <p:embed/>
                </p:oleObj>
              </mc:Choice>
              <mc:Fallback>
                <p:oleObj name="Equation" r:id="rId7" imgW="533160" imgH="19044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0550" y="4779519"/>
                        <a:ext cx="1158875" cy="414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BB53006-29DF-4550-9AC8-6EA919A20E21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ooter Placeholder 2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>
                <a:solidFill>
                  <a:srgbClr val="BCBCBC"/>
                </a:solidFill>
              </a:rPr>
              <a:t>Composite Beam - AISC Manual 16th Ed &amp; ANSI/AISC 360-22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70214" y="1491558"/>
            <a:ext cx="6137275" cy="15906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 eaLnBrk="0" hangingPunct="0">
              <a:tabLst>
                <a:tab pos="400050" algn="l"/>
                <a:tab pos="685800" algn="l"/>
              </a:tabLst>
              <a:defRPr/>
            </a:pPr>
            <a:r>
              <a:rPr lang="en-US" i="1" dirty="0">
                <a:solidFill>
                  <a:schemeClr val="bg1"/>
                </a:solidFill>
              </a:rPr>
              <a:t>A</a:t>
            </a:r>
            <a:r>
              <a:rPr lang="en-US" i="1" baseline="-25000" dirty="0">
                <a:solidFill>
                  <a:schemeClr val="bg1"/>
                </a:solidFill>
              </a:rPr>
              <a:t>sa	</a:t>
            </a:r>
            <a:r>
              <a:rPr lang="en-US" dirty="0">
                <a:solidFill>
                  <a:schemeClr val="bg1"/>
                </a:solidFill>
              </a:rPr>
              <a:t>=	cross-sectional area of shear stud</a:t>
            </a:r>
          </a:p>
          <a:p>
            <a:pPr eaLnBrk="0" hangingPunct="0">
              <a:tabLst>
                <a:tab pos="400050" algn="l"/>
                <a:tab pos="685800" algn="l"/>
              </a:tabLst>
              <a:defRPr/>
            </a:pPr>
            <a:r>
              <a:rPr lang="en-US" i="1" dirty="0" err="1">
                <a:solidFill>
                  <a:schemeClr val="bg1"/>
                </a:solidFill>
              </a:rPr>
              <a:t>E</a:t>
            </a:r>
            <a:r>
              <a:rPr lang="en-US" i="1" baseline="-25000" dirty="0" err="1">
                <a:solidFill>
                  <a:schemeClr val="bg1"/>
                </a:solidFill>
              </a:rPr>
              <a:t>c</a:t>
            </a:r>
            <a:r>
              <a:rPr lang="en-US" i="1" baseline="-25000" dirty="0">
                <a:solidFill>
                  <a:schemeClr val="bg1"/>
                </a:solidFill>
              </a:rPr>
              <a:t>	</a:t>
            </a:r>
            <a:r>
              <a:rPr lang="en-US" dirty="0">
                <a:solidFill>
                  <a:schemeClr val="bg1"/>
                </a:solidFill>
              </a:rPr>
              <a:t>=	modulus of elasticity of concrete</a:t>
            </a:r>
          </a:p>
          <a:p>
            <a:pPr eaLnBrk="0" hangingPunct="0">
              <a:tabLst>
                <a:tab pos="400050" algn="l"/>
                <a:tab pos="685800" algn="l"/>
              </a:tabLst>
              <a:defRPr/>
            </a:pPr>
            <a:r>
              <a:rPr lang="en-US" i="1" dirty="0">
                <a:solidFill>
                  <a:schemeClr val="bg1"/>
                </a:solidFill>
              </a:rPr>
              <a:t>F</a:t>
            </a:r>
            <a:r>
              <a:rPr lang="en-US" i="1" baseline="-25000" dirty="0">
                <a:solidFill>
                  <a:schemeClr val="bg1"/>
                </a:solidFill>
              </a:rPr>
              <a:t>u	</a:t>
            </a:r>
            <a:r>
              <a:rPr lang="en-US" dirty="0">
                <a:solidFill>
                  <a:schemeClr val="bg1"/>
                </a:solidFill>
              </a:rPr>
              <a:t>=	shear stud minimum tensile strength </a:t>
            </a:r>
          </a:p>
          <a:p>
            <a:pPr eaLnBrk="0" hangingPunct="0">
              <a:tabLst>
                <a:tab pos="400050" algn="l"/>
                <a:tab pos="685800" algn="l"/>
              </a:tabLst>
              <a:defRPr/>
            </a:pPr>
            <a:r>
              <a:rPr lang="en-US" dirty="0">
                <a:solidFill>
                  <a:schemeClr val="bg1"/>
                </a:solidFill>
              </a:rPr>
              <a:t>		(typically 65ksi)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17676" y="3234632"/>
            <a:ext cx="8607425" cy="268605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 eaLnBrk="0" hangingPunct="0">
              <a:tabLst>
                <a:tab pos="396875" algn="l"/>
              </a:tabLst>
              <a:defRPr/>
            </a:pPr>
            <a:r>
              <a:rPr lang="en-US" i="1" dirty="0" err="1">
                <a:solidFill>
                  <a:schemeClr val="bg1"/>
                </a:solidFill>
              </a:rPr>
              <a:t>R</a:t>
            </a:r>
            <a:r>
              <a:rPr lang="en-US" i="1" baseline="-25000" dirty="0" err="1">
                <a:solidFill>
                  <a:schemeClr val="bg1"/>
                </a:solidFill>
              </a:rPr>
              <a:t>g</a:t>
            </a:r>
            <a:r>
              <a:rPr lang="en-US" dirty="0">
                <a:solidFill>
                  <a:schemeClr val="bg1"/>
                </a:solidFill>
              </a:rPr>
              <a:t> accounts for number of studs welded in each deck rib and </a:t>
            </a:r>
            <a:r>
              <a:rPr lang="en-US" i="1" dirty="0" err="1">
                <a:solidFill>
                  <a:schemeClr val="bg1"/>
                </a:solidFill>
              </a:rPr>
              <a:t>w</a:t>
            </a:r>
            <a:r>
              <a:rPr lang="en-US" i="1" baseline="-25000" dirty="0" err="1">
                <a:solidFill>
                  <a:schemeClr val="bg1"/>
                </a:solidFill>
              </a:rPr>
              <a:t>r</a:t>
            </a:r>
            <a:r>
              <a:rPr lang="en-US" dirty="0">
                <a:solidFill>
                  <a:schemeClr val="bg1"/>
                </a:solidFill>
              </a:rPr>
              <a:t>/</a:t>
            </a:r>
            <a:r>
              <a:rPr lang="en-US" i="1" dirty="0">
                <a:solidFill>
                  <a:schemeClr val="bg1"/>
                </a:solidFill>
              </a:rPr>
              <a:t>h</a:t>
            </a:r>
            <a:r>
              <a:rPr lang="en-US" i="1" baseline="-25000" dirty="0">
                <a:solidFill>
                  <a:schemeClr val="bg1"/>
                </a:solidFill>
              </a:rPr>
              <a:t>r</a:t>
            </a:r>
            <a:r>
              <a:rPr lang="en-US" i="1" dirty="0">
                <a:solidFill>
                  <a:schemeClr val="bg1"/>
                </a:solidFill>
              </a:rPr>
              <a:t>.</a:t>
            </a:r>
            <a:endParaRPr lang="en-US" i="1" baseline="-25000" dirty="0">
              <a:solidFill>
                <a:schemeClr val="bg1"/>
              </a:solidFill>
            </a:endParaRPr>
          </a:p>
          <a:p>
            <a:pPr eaLnBrk="0" hangingPunct="0">
              <a:tabLst>
                <a:tab pos="396875" algn="l"/>
              </a:tabLst>
              <a:defRPr/>
            </a:pPr>
            <a:r>
              <a:rPr lang="en-US" dirty="0">
                <a:solidFill>
                  <a:schemeClr val="bg1"/>
                </a:solidFill>
              </a:rPr>
              <a:t>	Values are 1.0, 0.85, or 0.7.</a:t>
            </a:r>
          </a:p>
          <a:p>
            <a:pPr eaLnBrk="0" hangingPunct="0">
              <a:tabLst>
                <a:tab pos="396875" algn="l"/>
              </a:tabLst>
              <a:defRPr/>
            </a:pPr>
            <a:endParaRPr lang="en-US" i="1" dirty="0">
              <a:solidFill>
                <a:schemeClr val="bg1"/>
              </a:solidFill>
            </a:endParaRPr>
          </a:p>
          <a:p>
            <a:pPr eaLnBrk="0" hangingPunct="0">
              <a:tabLst>
                <a:tab pos="396875" algn="l"/>
              </a:tabLst>
              <a:defRPr/>
            </a:pPr>
            <a:r>
              <a:rPr lang="en-US" i="1" dirty="0" err="1">
                <a:solidFill>
                  <a:schemeClr val="bg1"/>
                </a:solidFill>
              </a:rPr>
              <a:t>R</a:t>
            </a:r>
            <a:r>
              <a:rPr lang="en-US" i="1" baseline="-25000" dirty="0" err="1">
                <a:solidFill>
                  <a:schemeClr val="bg1"/>
                </a:solidFill>
              </a:rPr>
              <a:t>p</a:t>
            </a:r>
            <a:r>
              <a:rPr lang="en-US" dirty="0">
                <a:solidFill>
                  <a:schemeClr val="bg1"/>
                </a:solidFill>
              </a:rPr>
              <a:t> accounts for deck rib orientation with respect to the beam, stud 	engagement in the concrete above the rib, and weak or strong 	stud location.</a:t>
            </a:r>
          </a:p>
          <a:p>
            <a:pPr eaLnBrk="0" hangingPunct="0">
              <a:tabLst>
                <a:tab pos="396875" algn="l"/>
              </a:tabLst>
              <a:defRPr/>
            </a:pPr>
            <a:r>
              <a:rPr lang="en-US" dirty="0">
                <a:solidFill>
                  <a:schemeClr val="bg1"/>
                </a:solidFill>
              </a:rPr>
              <a:t>	Values are 0.75 or 0.6.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1F19060-F926-431F-86FB-0ADBF58B17F0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  <p:sp>
        <p:nvSpPr>
          <p:cNvPr id="17414" name="TextBox 28"/>
          <p:cNvSpPr txBox="1">
            <a:spLocks noChangeArrowheads="1"/>
          </p:cNvSpPr>
          <p:nvPr/>
        </p:nvSpPr>
        <p:spPr bwMode="auto">
          <a:xfrm>
            <a:off x="2971800" y="321569"/>
            <a:ext cx="6134100" cy="920750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endParaRPr lang="en-US" altLang="en-US" sz="3200">
              <a:solidFill>
                <a:schemeClr val="bg1"/>
              </a:solidFill>
            </a:endParaRPr>
          </a:p>
          <a:p>
            <a:endParaRPr lang="en-US" altLang="en-US" sz="3200">
              <a:solidFill>
                <a:schemeClr val="bg1"/>
              </a:solidFill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3316640"/>
              </p:ext>
            </p:extLst>
          </p:nvPr>
        </p:nvGraphicFramePr>
        <p:xfrm>
          <a:off x="3768272" y="466940"/>
          <a:ext cx="4452938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714320" imgH="241200" progId="Equation.DSMT4">
                  <p:embed/>
                </p:oleObj>
              </mc:Choice>
              <mc:Fallback>
                <p:oleObj name="Equation" r:id="rId3" imgW="1714320" imgH="2412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8272" y="466940"/>
                        <a:ext cx="4452938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ooter Placeholder 2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>
                <a:solidFill>
                  <a:srgbClr val="BCBCBC"/>
                </a:solidFill>
              </a:rPr>
              <a:t>Composite Beam - AISC Manual 16th Ed &amp; ANSI/AISC 360-22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013076" y="2106613"/>
            <a:ext cx="5756275" cy="11049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 algn="ctr" eaLnBrk="0" hangingPunct="0">
              <a:defRPr/>
            </a:pPr>
            <a:r>
              <a:rPr lang="en-US" sz="3200" dirty="0">
                <a:solidFill>
                  <a:schemeClr val="bg1"/>
                </a:solidFill>
              </a:rPr>
              <a:t>Strength, </a:t>
            </a:r>
            <a:r>
              <a:rPr lang="en-US" sz="3200" i="1" dirty="0">
                <a:solidFill>
                  <a:schemeClr val="bg1"/>
                </a:solidFill>
              </a:rPr>
              <a:t>Q</a:t>
            </a:r>
            <a:r>
              <a:rPr lang="en-US" sz="3200" i="1" baseline="-25000" dirty="0">
                <a:solidFill>
                  <a:schemeClr val="bg1"/>
                </a:solidFill>
              </a:rPr>
              <a:t>n</a:t>
            </a:r>
            <a:r>
              <a:rPr lang="en-US" sz="3200" i="1" dirty="0">
                <a:solidFill>
                  <a:schemeClr val="bg1"/>
                </a:solidFill>
              </a:rPr>
              <a:t>,</a:t>
            </a:r>
            <a:r>
              <a:rPr lang="en-US" sz="3200" dirty="0">
                <a:solidFill>
                  <a:schemeClr val="bg1"/>
                </a:solidFill>
              </a:rPr>
              <a:t> for one shear stud</a:t>
            </a:r>
          </a:p>
          <a:p>
            <a:pPr algn="ctr" eaLnBrk="0" hangingPunct="0">
              <a:defRPr/>
            </a:pPr>
            <a:r>
              <a:rPr lang="en-US" sz="3200" dirty="0">
                <a:solidFill>
                  <a:schemeClr val="bg1"/>
                </a:solidFill>
              </a:rPr>
              <a:t>Table 3-20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BE748A9-C7A0-45DA-ABAE-2FF8045D2A2E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Footer Placeholder 2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>
                <a:solidFill>
                  <a:srgbClr val="BCBCBC"/>
                </a:solidFill>
              </a:rPr>
              <a:t>Composite Beam - AISC Manual 16th Ed &amp; ANSI/AISC 360-22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30426" y="982664"/>
            <a:ext cx="7523163" cy="8604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en-US" b="1">
                <a:solidFill>
                  <a:schemeClr val="bg1"/>
                </a:solidFill>
              </a:rPr>
              <a:t>Limitations on shear stud placement</a:t>
            </a:r>
          </a:p>
          <a:p>
            <a:pPr algn="ctr" eaLnBrk="0" hangingPunct="0">
              <a:defRPr/>
            </a:pPr>
            <a:r>
              <a:rPr lang="en-US" b="1">
                <a:solidFill>
                  <a:schemeClr val="bg1"/>
                </a:solidFill>
              </a:rPr>
              <a:t>for shear studs placed in metal decking: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19313" y="1949450"/>
            <a:ext cx="7523162" cy="37846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 eaLnBrk="0" hangingPunct="0">
              <a:tabLst>
                <a:tab pos="914400" algn="l"/>
                <a:tab pos="1143000" algn="l"/>
                <a:tab pos="3086100" algn="l"/>
                <a:tab pos="3429000" algn="l"/>
                <a:tab pos="3600450" algn="l"/>
              </a:tabLst>
              <a:defRPr/>
            </a:pPr>
            <a:r>
              <a:rPr lang="en-US" dirty="0">
                <a:solidFill>
                  <a:schemeClr val="bg1"/>
                </a:solidFill>
              </a:rPr>
              <a:t>Section I8.2d</a:t>
            </a:r>
          </a:p>
          <a:p>
            <a:pPr eaLnBrk="0" hangingPunct="0">
              <a:tabLst>
                <a:tab pos="914400" algn="l"/>
                <a:tab pos="1143000" algn="l"/>
                <a:tab pos="3086100" algn="l"/>
                <a:tab pos="3429000" algn="l"/>
                <a:tab pos="3600450" algn="l"/>
              </a:tabLst>
              <a:defRPr/>
            </a:pPr>
            <a:r>
              <a:rPr lang="en-US" dirty="0">
                <a:solidFill>
                  <a:schemeClr val="bg1"/>
                </a:solidFill>
              </a:rPr>
              <a:t>Center-Center Spacing:	</a:t>
            </a:r>
            <a:r>
              <a:rPr lang="en-US" b="1" dirty="0">
                <a:solidFill>
                  <a:schemeClr val="bg1"/>
                </a:solidFill>
              </a:rPr>
              <a:t>&gt;</a:t>
            </a:r>
            <a:r>
              <a:rPr lang="en-US" dirty="0">
                <a:solidFill>
                  <a:schemeClr val="bg1"/>
                </a:solidFill>
              </a:rPr>
              <a:t>		4 times diameter</a:t>
            </a:r>
          </a:p>
          <a:p>
            <a:pPr eaLnBrk="0" hangingPunct="0">
              <a:tabLst>
                <a:tab pos="914400" algn="l"/>
                <a:tab pos="1143000" algn="l"/>
                <a:tab pos="3086100" algn="l"/>
                <a:tab pos="3429000" algn="l"/>
                <a:tab pos="3600450" algn="l"/>
              </a:tabLst>
              <a:defRPr/>
            </a:pPr>
            <a:r>
              <a:rPr lang="en-US" dirty="0">
                <a:solidFill>
                  <a:schemeClr val="bg1"/>
                </a:solidFill>
              </a:rPr>
              <a:t>			≤		8 times slab thickness</a:t>
            </a:r>
          </a:p>
          <a:p>
            <a:pPr eaLnBrk="0" hangingPunct="0">
              <a:tabLst>
                <a:tab pos="914400" algn="l"/>
                <a:tab pos="1143000" algn="l"/>
                <a:tab pos="3086100" algn="l"/>
                <a:tab pos="3429000" algn="l"/>
                <a:tab pos="3600450" algn="l"/>
              </a:tabLst>
              <a:defRPr/>
            </a:pPr>
            <a:r>
              <a:rPr lang="en-US" dirty="0">
                <a:solidFill>
                  <a:schemeClr val="bg1"/>
                </a:solidFill>
              </a:rPr>
              <a:t>			≤	36 inches</a:t>
            </a:r>
          </a:p>
          <a:p>
            <a:pPr eaLnBrk="0" hangingPunct="0">
              <a:tabLst>
                <a:tab pos="914400" algn="l"/>
                <a:tab pos="1143000" algn="l"/>
                <a:tab pos="3086100" algn="l"/>
                <a:tab pos="3429000" algn="l"/>
                <a:tab pos="3600450" algn="l"/>
              </a:tabLst>
              <a:defRPr/>
            </a:pPr>
            <a:endParaRPr lang="en-US" dirty="0">
              <a:solidFill>
                <a:schemeClr val="bg1"/>
              </a:solidFill>
            </a:endParaRPr>
          </a:p>
          <a:p>
            <a:pPr eaLnBrk="0" hangingPunct="0">
              <a:tabLst>
                <a:tab pos="914400" algn="l"/>
                <a:tab pos="1143000" algn="l"/>
                <a:tab pos="3086100" algn="l"/>
                <a:tab pos="3429000" algn="l"/>
                <a:tab pos="3600450" algn="l"/>
              </a:tabLst>
              <a:defRPr/>
            </a:pPr>
            <a:r>
              <a:rPr lang="en-US" dirty="0">
                <a:solidFill>
                  <a:schemeClr val="bg1"/>
                </a:solidFill>
              </a:rPr>
              <a:t>Section I8.1</a:t>
            </a:r>
          </a:p>
          <a:p>
            <a:pPr eaLnBrk="0" hangingPunct="0">
              <a:tabLst>
                <a:tab pos="914400" algn="l"/>
                <a:tab pos="1143000" algn="l"/>
                <a:tab pos="3086100" algn="l"/>
                <a:tab pos="3429000" algn="l"/>
                <a:tab pos="3600450" algn="l"/>
              </a:tabLst>
              <a:defRPr/>
            </a:pPr>
            <a:r>
              <a:rPr lang="en-US" dirty="0">
                <a:solidFill>
                  <a:schemeClr val="bg1"/>
                </a:solidFill>
              </a:rPr>
              <a:t>Shear Stud Diameter:	≤	3/4”</a:t>
            </a:r>
          </a:p>
          <a:p>
            <a:pPr eaLnBrk="0" hangingPunct="0">
              <a:tabLst>
                <a:tab pos="914400" algn="l"/>
                <a:tab pos="1143000" algn="l"/>
                <a:tab pos="3086100" algn="l"/>
                <a:tab pos="3429000" algn="l"/>
                <a:tab pos="3600450" algn="l"/>
              </a:tabLst>
              <a:defRPr/>
            </a:pPr>
            <a:r>
              <a:rPr lang="en-US" dirty="0">
                <a:solidFill>
                  <a:schemeClr val="bg1"/>
                </a:solidFill>
              </a:rPr>
              <a:t>			≤	2.5 times flange thickness 				unless over web</a:t>
            </a:r>
          </a:p>
          <a:p>
            <a:pPr eaLnBrk="0" hangingPunct="0">
              <a:tabLst>
                <a:tab pos="914400" algn="l"/>
                <a:tab pos="1143000" algn="l"/>
                <a:tab pos="3086100" algn="l"/>
                <a:tab pos="3429000" algn="l"/>
                <a:tab pos="3600450" algn="l"/>
              </a:tabLst>
              <a:defRPr/>
            </a:pPr>
            <a:r>
              <a:rPr lang="en-US" dirty="0">
                <a:solidFill>
                  <a:schemeClr val="bg1"/>
                </a:solidFill>
              </a:rPr>
              <a:t>		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D66D6E3-D9B1-46C7-B427-B027F5096BFE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2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>
                <a:solidFill>
                  <a:srgbClr val="BCBCBC"/>
                </a:solidFill>
              </a:rPr>
              <a:t>Composite Beam - AISC Manual 16th Ed &amp; ANSI/AISC 360-22</a:t>
            </a:r>
          </a:p>
        </p:txBody>
      </p:sp>
      <p:sp>
        <p:nvSpPr>
          <p:cNvPr id="20483" name="TextBox 3"/>
          <p:cNvSpPr txBox="1">
            <a:spLocks noChangeArrowheads="1"/>
          </p:cNvSpPr>
          <p:nvPr/>
        </p:nvSpPr>
        <p:spPr bwMode="auto">
          <a:xfrm>
            <a:off x="2133601" y="2171700"/>
            <a:ext cx="7523163" cy="914400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en-US" altLang="en-US">
                <a:solidFill>
                  <a:schemeClr val="bg1"/>
                </a:solidFill>
              </a:rPr>
              <a:t>Composite strength requires that shear studs transfer </a:t>
            </a:r>
            <a:r>
              <a:rPr lang="en-US" altLang="en-US">
                <a:solidFill>
                  <a:schemeClr val="bg1"/>
                </a:solidFill>
                <a:latin typeface="Symbol" pitchFamily="18" charset="2"/>
              </a:rPr>
              <a:t>S</a:t>
            </a:r>
            <a:r>
              <a:rPr lang="en-US" altLang="en-US" i="1">
                <a:solidFill>
                  <a:schemeClr val="bg1"/>
                </a:solidFill>
              </a:rPr>
              <a:t>Q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  <a:r>
              <a:rPr lang="en-US" altLang="en-US">
                <a:solidFill>
                  <a:schemeClr val="bg1"/>
                </a:solidFill>
              </a:rPr>
              <a:t> to </a:t>
            </a:r>
            <a:r>
              <a:rPr lang="en-US" altLang="en-US" b="1" u="sng">
                <a:solidFill>
                  <a:schemeClr val="bg1"/>
                </a:solidFill>
              </a:rPr>
              <a:t>each side</a:t>
            </a:r>
            <a:r>
              <a:rPr lang="en-US" altLang="en-US">
                <a:solidFill>
                  <a:schemeClr val="bg1"/>
                </a:solidFill>
              </a:rPr>
              <a:t> of the maximum moment in the span.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133601" y="3559175"/>
            <a:ext cx="7523163" cy="914400"/>
          </a:xfrm>
          <a:prstGeom prst="rect">
            <a:avLst/>
          </a:prstGeom>
          <a:solidFill>
            <a:srgbClr val="F2F2F2">
              <a:alpha val="6200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dirty="0">
                <a:solidFill>
                  <a:schemeClr val="bg1"/>
                </a:solidFill>
                <a:cs typeface="+mn-cs"/>
              </a:rPr>
              <a:t>If </a:t>
            </a:r>
            <a:r>
              <a:rPr lang="en-US" dirty="0" err="1">
                <a:solidFill>
                  <a:schemeClr val="bg1"/>
                </a:solidFill>
                <a:latin typeface="Symbol" pitchFamily="18" charset="2"/>
                <a:cs typeface="+mn-cs"/>
              </a:rPr>
              <a:t>S</a:t>
            </a:r>
            <a:r>
              <a:rPr lang="en-US" i="1" dirty="0" err="1">
                <a:solidFill>
                  <a:schemeClr val="bg1"/>
                </a:solidFill>
                <a:cs typeface="+mn-cs"/>
              </a:rPr>
              <a:t>Q</a:t>
            </a:r>
            <a:r>
              <a:rPr lang="en-US" i="1" baseline="-25000" dirty="0" err="1">
                <a:solidFill>
                  <a:schemeClr val="bg1"/>
                </a:solidFill>
                <a:cs typeface="+mn-cs"/>
              </a:rPr>
              <a:t>n</a:t>
            </a:r>
            <a:r>
              <a:rPr lang="en-US" dirty="0">
                <a:solidFill>
                  <a:schemeClr val="bg1"/>
                </a:solidFill>
                <a:cs typeface="+mn-cs"/>
              </a:rPr>
              <a:t> strength of the shear studs is inadequate to provide fully composite action, the beam is partially composite.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E7BC6A7-AB02-414B-8676-F5F0DAD7097D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2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>
                <a:solidFill>
                  <a:srgbClr val="BCBCBC"/>
                </a:solidFill>
              </a:rPr>
              <a:t>Composite Beam - AISC Manual 16th Ed &amp; ANSI/AISC 360-22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028825" y="636588"/>
            <a:ext cx="8140700" cy="50292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3600" b="1" dirty="0">
                <a:solidFill>
                  <a:schemeClr val="bg1"/>
                </a:solidFill>
              </a:rPr>
              <a:t>Partially Composite Beam: </a:t>
            </a:r>
          </a:p>
          <a:p>
            <a:pPr eaLnBrk="0" hangingPunct="0">
              <a:defRPr/>
            </a:pPr>
            <a:r>
              <a:rPr lang="en-US" sz="3600" b="1" dirty="0">
                <a:solidFill>
                  <a:schemeClr val="bg1"/>
                </a:solidFill>
              </a:rPr>
              <a:t>Bending Strength</a:t>
            </a:r>
          </a:p>
          <a:p>
            <a:pPr eaLnBrk="0" hangingPunct="0">
              <a:defRPr/>
            </a:pPr>
            <a:endParaRPr lang="en-US" sz="3600" b="1" dirty="0">
              <a:solidFill>
                <a:schemeClr val="bg1"/>
              </a:solidFill>
            </a:endParaRPr>
          </a:p>
          <a:p>
            <a:pPr eaLnBrk="0" hangingPunct="0">
              <a:defRPr/>
            </a:pPr>
            <a:r>
              <a:rPr lang="en-US" sz="3600" dirty="0">
                <a:solidFill>
                  <a:schemeClr val="bg1"/>
                </a:solidFill>
                <a:latin typeface="Symbol" pitchFamily="18" charset="2"/>
              </a:rPr>
              <a:t>f</a:t>
            </a:r>
            <a:r>
              <a:rPr lang="en-US" sz="3600" baseline="-25000" dirty="0">
                <a:solidFill>
                  <a:schemeClr val="bg1"/>
                </a:solidFill>
              </a:rPr>
              <a:t>b </a:t>
            </a:r>
            <a:r>
              <a:rPr lang="en-US" sz="3600" dirty="0">
                <a:solidFill>
                  <a:schemeClr val="bg1"/>
                </a:solidFill>
              </a:rPr>
              <a:t>= 0.90 (</a:t>
            </a:r>
            <a:r>
              <a:rPr lang="en-US" sz="3600" dirty="0" err="1">
                <a:solidFill>
                  <a:schemeClr val="bg1"/>
                </a:solidFill>
                <a:latin typeface="Symbol" pitchFamily="18" charset="2"/>
              </a:rPr>
              <a:t>W</a:t>
            </a:r>
            <a:r>
              <a:rPr lang="en-US" sz="3600" baseline="-25000" dirty="0" err="1">
                <a:solidFill>
                  <a:schemeClr val="bg1"/>
                </a:solidFill>
              </a:rPr>
              <a:t>b</a:t>
            </a:r>
            <a:r>
              <a:rPr lang="en-US" sz="3600" baseline="-25000" dirty="0">
                <a:solidFill>
                  <a:schemeClr val="bg1"/>
                </a:solidFill>
              </a:rPr>
              <a:t> </a:t>
            </a:r>
            <a:r>
              <a:rPr lang="en-US" sz="3600" dirty="0">
                <a:solidFill>
                  <a:schemeClr val="bg1"/>
                </a:solidFill>
              </a:rPr>
              <a:t>= 1.67)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6DD585D-E870-4CAB-960F-870DE6F838EF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ooter Placeholder 2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>
                <a:solidFill>
                  <a:srgbClr val="BCBCBC"/>
                </a:solidFill>
              </a:rPr>
              <a:t>Composite Beam - AISC Manual 16th Ed &amp; ANSI/AISC 360-22</a:t>
            </a:r>
          </a:p>
        </p:txBody>
      </p:sp>
      <p:sp>
        <p:nvSpPr>
          <p:cNvPr id="22531" name="TextBox 28"/>
          <p:cNvSpPr txBox="1">
            <a:spLocks noChangeArrowheads="1"/>
          </p:cNvSpPr>
          <p:nvPr/>
        </p:nvSpPr>
        <p:spPr bwMode="auto">
          <a:xfrm>
            <a:off x="1970088" y="706439"/>
            <a:ext cx="8140700" cy="3724275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altLang="en-US" sz="3600">
                <a:solidFill>
                  <a:srgbClr val="FF0000"/>
                </a:solidFill>
              </a:rPr>
              <a:t>INSERT INFORMATION: STRENGTH OF PARTIALLY COMPOSITE BEAM SECTION CALCULATIONS</a:t>
            </a:r>
          </a:p>
          <a:p>
            <a:endParaRPr lang="en-US" altLang="en-US" sz="3600">
              <a:solidFill>
                <a:srgbClr val="FF0000"/>
              </a:solidFill>
            </a:endParaRPr>
          </a:p>
          <a:p>
            <a:r>
              <a:rPr lang="en-US" altLang="en-US" sz="3600">
                <a:solidFill>
                  <a:srgbClr val="FF0000"/>
                </a:solidFill>
              </a:rPr>
              <a:t>Handout on Calculations: </a:t>
            </a:r>
          </a:p>
          <a:p>
            <a:r>
              <a:rPr lang="en-US" altLang="en-US" sz="2800" i="1">
                <a:solidFill>
                  <a:srgbClr val="FF0000"/>
                </a:solidFill>
              </a:rPr>
              <a:t>PartiallyCompositeCalcs.PDF</a:t>
            </a:r>
          </a:p>
          <a:p>
            <a:endParaRPr lang="en-US" altLang="en-US" sz="2800" i="1">
              <a:solidFill>
                <a:srgbClr val="FF0000"/>
              </a:solidFill>
            </a:endParaRPr>
          </a:p>
        </p:txBody>
      </p:sp>
      <p:grpSp>
        <p:nvGrpSpPr>
          <p:cNvPr id="22532" name="Group 5"/>
          <p:cNvGrpSpPr>
            <a:grpSpLocks/>
          </p:cNvGrpSpPr>
          <p:nvPr/>
        </p:nvGrpSpPr>
        <p:grpSpPr bwMode="auto">
          <a:xfrm>
            <a:off x="6940550" y="3162300"/>
            <a:ext cx="3727450" cy="3352800"/>
            <a:chOff x="762000" y="217371"/>
            <a:chExt cx="8077199" cy="6412029"/>
          </a:xfrm>
        </p:grpSpPr>
        <p:sp>
          <p:nvSpPr>
            <p:cNvPr id="22534" name="laptop"/>
            <p:cNvSpPr>
              <a:spLocks noEditPoints="1" noChangeArrowheads="1"/>
            </p:cNvSpPr>
            <p:nvPr/>
          </p:nvSpPr>
          <p:spPr bwMode="auto">
            <a:xfrm>
              <a:off x="825944" y="217371"/>
              <a:ext cx="8013255" cy="6031029"/>
            </a:xfrm>
            <a:custGeom>
              <a:avLst/>
              <a:gdLst>
                <a:gd name="T0" fmla="*/ 2147483647 w 21600"/>
                <a:gd name="T1" fmla="*/ 0 h 21600"/>
                <a:gd name="T2" fmla="*/ 2147483647 w 21600"/>
                <a:gd name="T3" fmla="*/ 2147483647 h 21600"/>
                <a:gd name="T4" fmla="*/ 2147483647 w 21600"/>
                <a:gd name="T5" fmla="*/ 0 h 21600"/>
                <a:gd name="T6" fmla="*/ 2147483647 w 21600"/>
                <a:gd name="T7" fmla="*/ 2147483647 h 21600"/>
                <a:gd name="T8" fmla="*/ 2147483647 w 21600"/>
                <a:gd name="T9" fmla="*/ 0 h 21600"/>
                <a:gd name="T10" fmla="*/ 2147483647 w 21600"/>
                <a:gd name="T11" fmla="*/ 2147483647 h 21600"/>
                <a:gd name="T12" fmla="*/ 0 w 21600"/>
                <a:gd name="T13" fmla="*/ 2147483647 h 21600"/>
                <a:gd name="T14" fmla="*/ 2147483647 w 21600"/>
                <a:gd name="T15" fmla="*/ 2147483647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4445 w 21600"/>
                <a:gd name="T25" fmla="*/ 1858 h 21600"/>
                <a:gd name="T26" fmla="*/ 17311 w 21600"/>
                <a:gd name="T27" fmla="*/ 12323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 extrusionOk="0">
                  <a:moveTo>
                    <a:pt x="3362" y="0"/>
                  </a:moveTo>
                  <a:lnTo>
                    <a:pt x="18327" y="0"/>
                  </a:lnTo>
                  <a:lnTo>
                    <a:pt x="18327" y="14347"/>
                  </a:lnTo>
                  <a:lnTo>
                    <a:pt x="3362" y="14347"/>
                  </a:lnTo>
                  <a:lnTo>
                    <a:pt x="3362" y="0"/>
                  </a:lnTo>
                  <a:close/>
                </a:path>
                <a:path w="21600" h="21600" extrusionOk="0">
                  <a:moveTo>
                    <a:pt x="3340" y="15068"/>
                  </a:moveTo>
                  <a:lnTo>
                    <a:pt x="0" y="19877"/>
                  </a:lnTo>
                  <a:lnTo>
                    <a:pt x="21600" y="19877"/>
                  </a:lnTo>
                  <a:lnTo>
                    <a:pt x="18327" y="15068"/>
                  </a:lnTo>
                  <a:lnTo>
                    <a:pt x="3340" y="15068"/>
                  </a:lnTo>
                  <a:close/>
                </a:path>
                <a:path w="21600" h="21600" extrusionOk="0">
                  <a:moveTo>
                    <a:pt x="0" y="19877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19877"/>
                  </a:lnTo>
                  <a:lnTo>
                    <a:pt x="0" y="19877"/>
                  </a:lnTo>
                  <a:close/>
                </a:path>
                <a:path w="21600" h="21600" extrusionOk="0">
                  <a:moveTo>
                    <a:pt x="4186" y="1523"/>
                  </a:moveTo>
                  <a:lnTo>
                    <a:pt x="17547" y="1523"/>
                  </a:lnTo>
                  <a:lnTo>
                    <a:pt x="17547" y="12744"/>
                  </a:lnTo>
                  <a:lnTo>
                    <a:pt x="4186" y="12744"/>
                  </a:lnTo>
                  <a:lnTo>
                    <a:pt x="4186" y="1523"/>
                  </a:lnTo>
                  <a:close/>
                </a:path>
                <a:path w="21600" h="21600" extrusionOk="0">
                  <a:moveTo>
                    <a:pt x="3318" y="15549"/>
                  </a:moveTo>
                  <a:lnTo>
                    <a:pt x="2917" y="16110"/>
                  </a:lnTo>
                  <a:lnTo>
                    <a:pt x="18727" y="16110"/>
                  </a:lnTo>
                  <a:lnTo>
                    <a:pt x="18327" y="15549"/>
                  </a:lnTo>
                  <a:lnTo>
                    <a:pt x="3318" y="15549"/>
                  </a:lnTo>
                  <a:close/>
                </a:path>
                <a:path w="21600" h="21600" extrusionOk="0">
                  <a:moveTo>
                    <a:pt x="6213" y="18314"/>
                  </a:moveTo>
                  <a:lnTo>
                    <a:pt x="5946" y="18875"/>
                  </a:lnTo>
                  <a:lnTo>
                    <a:pt x="15766" y="18875"/>
                  </a:lnTo>
                  <a:lnTo>
                    <a:pt x="15499" y="18314"/>
                  </a:lnTo>
                  <a:lnTo>
                    <a:pt x="6213" y="18314"/>
                  </a:lnTo>
                  <a:close/>
                </a:path>
                <a:path w="21600" h="21600" extrusionOk="0">
                  <a:moveTo>
                    <a:pt x="2828" y="16471"/>
                  </a:moveTo>
                  <a:lnTo>
                    <a:pt x="2405" y="17072"/>
                  </a:lnTo>
                  <a:lnTo>
                    <a:pt x="19284" y="17072"/>
                  </a:lnTo>
                  <a:lnTo>
                    <a:pt x="18839" y="16471"/>
                  </a:lnTo>
                  <a:lnTo>
                    <a:pt x="2828" y="16471"/>
                  </a:lnTo>
                  <a:close/>
                </a:path>
                <a:path w="21600" h="21600" extrusionOk="0">
                  <a:moveTo>
                    <a:pt x="2316" y="17352"/>
                  </a:moveTo>
                  <a:lnTo>
                    <a:pt x="1871" y="17953"/>
                  </a:lnTo>
                  <a:lnTo>
                    <a:pt x="19863" y="17953"/>
                  </a:lnTo>
                  <a:lnTo>
                    <a:pt x="19395" y="17352"/>
                  </a:lnTo>
                  <a:lnTo>
                    <a:pt x="2316" y="17352"/>
                  </a:lnTo>
                  <a:close/>
                </a:path>
              </a:pathLst>
            </a:custGeom>
            <a:solidFill>
              <a:srgbClr val="C0C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22535" name="Picture 7" descr="C:\Documents and Settings\David Fortin\Local Settings\Temporary Internet Files\Content.IE5\CDA7ST6F\MCj04338290000[1]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0" y="457200"/>
              <a:ext cx="6172200" cy="6172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2B3D4B1-C0D3-4AA5-B915-23CAD43D96E7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ooter Placeholder 2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>
                <a:solidFill>
                  <a:srgbClr val="BCBCBC"/>
                </a:solidFill>
              </a:rPr>
              <a:t>Composite Beam - AISC Manual 16th Ed &amp; ANSI/AISC 360-22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779993"/>
            <a:ext cx="8229600" cy="2365745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lvl="1">
              <a:buFont typeface="Wingdings 2" pitchFamily="18" charset="2"/>
              <a:buNone/>
              <a:defRPr/>
            </a:pPr>
            <a:r>
              <a:rPr lang="en-US" sz="4800" dirty="0">
                <a:solidFill>
                  <a:schemeClr val="bg1"/>
                </a:solidFill>
              </a:rPr>
              <a:t>Chapter I: </a:t>
            </a:r>
          </a:p>
          <a:p>
            <a:pPr lvl="1">
              <a:buFont typeface="Wingdings 2" pitchFamily="18" charset="2"/>
              <a:buNone/>
              <a:defRPr/>
            </a:pPr>
            <a:r>
              <a:rPr lang="en-US" sz="4800" dirty="0">
                <a:solidFill>
                  <a:schemeClr val="bg1"/>
                </a:solidFill>
              </a:rPr>
              <a:t>Composite Member Design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06A7BDA-6117-4C71-AD31-F47AF747AE4F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Footer Placeholder 2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>
                <a:solidFill>
                  <a:srgbClr val="BCBCBC"/>
                </a:solidFill>
              </a:rPr>
              <a:t>Composite Beam - AISC Manual 16th Ed &amp; ANSI/AISC 360-22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971195" y="1692999"/>
            <a:ext cx="8897311" cy="46166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wrap="square" anchor="ctr" anchorCtr="1">
            <a:spAutoFit/>
          </a:bodyPr>
          <a:lstStyle/>
          <a:p>
            <a:pPr eaLnBrk="0" hangingPunct="0">
              <a:defRPr/>
            </a:pPr>
            <a:r>
              <a:rPr lang="en-US" dirty="0">
                <a:solidFill>
                  <a:schemeClr val="bg1"/>
                </a:solidFill>
              </a:rPr>
              <a:t>Partially Composite Strength can be determined by using Table 3-18.</a:t>
            </a:r>
          </a:p>
        </p:txBody>
      </p:sp>
      <p:sp>
        <p:nvSpPr>
          <p:cNvPr id="4" name="TextBox 3"/>
          <p:cNvSpPr txBox="1"/>
          <p:nvPr/>
        </p:nvSpPr>
        <p:spPr bwMode="auto">
          <a:xfrm>
            <a:off x="3103563" y="3451226"/>
            <a:ext cx="6273800" cy="4603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en-US" i="1" dirty="0">
                <a:solidFill>
                  <a:schemeClr val="bg1"/>
                </a:solidFill>
              </a:rPr>
              <a:t>Y1</a:t>
            </a:r>
            <a:r>
              <a:rPr lang="en-US" dirty="0">
                <a:solidFill>
                  <a:schemeClr val="bg1"/>
                </a:solidFill>
              </a:rPr>
              <a:t> - Calculated per handout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B8ECD8-B950-4D78-BD70-4A69CD4D44F2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114675" y="2560639"/>
            <a:ext cx="6262688" cy="4603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en-US" i="1" dirty="0">
                <a:solidFill>
                  <a:schemeClr val="bg1"/>
                </a:solidFill>
              </a:rPr>
              <a:t>Y2</a:t>
            </a:r>
            <a:r>
              <a:rPr lang="en-US" dirty="0">
                <a:solidFill>
                  <a:schemeClr val="bg1"/>
                </a:solidFill>
              </a:rPr>
              <a:t> - Calculated per handout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ooter Placeholder 2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>
                <a:solidFill>
                  <a:srgbClr val="BCBCBC"/>
                </a:solidFill>
              </a:rPr>
              <a:t>Composite Beam - AISC Manual 16th Ed &amp; ANSI/AISC 360-22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741746" y="1786036"/>
            <a:ext cx="9071566" cy="1938992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wrap="square" anchor="ctr" anchorCtr="1">
            <a:spAutoFit/>
          </a:bodyPr>
          <a:lstStyle/>
          <a:p>
            <a:pPr eaLnBrk="0" hangingPunct="0">
              <a:defRPr/>
            </a:pPr>
            <a:r>
              <a:rPr lang="en-US" dirty="0">
                <a:solidFill>
                  <a:schemeClr val="bg1"/>
                </a:solidFill>
              </a:rPr>
              <a:t>Partially Composite Action is limited by the total strength of shear studs.</a:t>
            </a:r>
          </a:p>
          <a:p>
            <a:pPr eaLnBrk="0" hangingPunct="0">
              <a:defRPr/>
            </a:pPr>
            <a:endParaRPr lang="en-US" dirty="0">
              <a:solidFill>
                <a:schemeClr val="bg1"/>
              </a:solidFill>
            </a:endParaRPr>
          </a:p>
          <a:p>
            <a:pPr eaLnBrk="0" hangingPunct="0">
              <a:defRPr/>
            </a:pPr>
            <a:r>
              <a:rPr lang="en-US" dirty="0" err="1">
                <a:solidFill>
                  <a:schemeClr val="bg1"/>
                </a:solidFill>
                <a:latin typeface="Symbol" pitchFamily="18" charset="2"/>
              </a:rPr>
              <a:t>S</a:t>
            </a:r>
            <a:r>
              <a:rPr lang="en-US" i="1" dirty="0" err="1">
                <a:solidFill>
                  <a:schemeClr val="bg1"/>
                </a:solidFill>
              </a:rPr>
              <a:t>Q</a:t>
            </a:r>
            <a:r>
              <a:rPr lang="en-US" i="1" baseline="-25000" dirty="0" err="1">
                <a:solidFill>
                  <a:schemeClr val="bg1"/>
                </a:solidFill>
              </a:rPr>
              <a:t>n</a:t>
            </a:r>
            <a:r>
              <a:rPr lang="en-US" dirty="0">
                <a:solidFill>
                  <a:schemeClr val="bg1"/>
                </a:solidFill>
              </a:rPr>
              <a:t> listed in Table 3-18.</a:t>
            </a:r>
          </a:p>
          <a:p>
            <a:pPr eaLnBrk="0" hangingPunct="0">
              <a:defRPr/>
            </a:pPr>
            <a:endParaRPr lang="en-US" dirty="0">
              <a:solidFill>
                <a:schemeClr val="bg1"/>
              </a:solidFill>
            </a:endParaRPr>
          </a:p>
          <a:p>
            <a:pPr eaLnBrk="0" hangingPunct="0">
              <a:defRPr/>
            </a:pPr>
            <a:r>
              <a:rPr lang="en-US" dirty="0">
                <a:solidFill>
                  <a:schemeClr val="bg1"/>
                </a:solidFill>
              </a:rPr>
              <a:t>This is equivalent to value </a:t>
            </a:r>
            <a:r>
              <a:rPr lang="en-US" i="1" dirty="0">
                <a:solidFill>
                  <a:schemeClr val="bg1"/>
                </a:solidFill>
              </a:rPr>
              <a:t>C*</a:t>
            </a:r>
            <a:r>
              <a:rPr lang="en-US" dirty="0">
                <a:solidFill>
                  <a:schemeClr val="bg1"/>
                </a:solidFill>
              </a:rPr>
              <a:t> in calculations (handout).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5512C2A-D353-440C-9C57-EE3D21E98B2E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Footer Placeholder 2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>
                <a:solidFill>
                  <a:srgbClr val="BCBCBC"/>
                </a:solidFill>
              </a:rPr>
              <a:t>Composite Beam - AISC Manual 16th Ed &amp; ANSI/AISC 360-22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028825" y="636588"/>
            <a:ext cx="8140700" cy="50292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3600" b="1">
                <a:solidFill>
                  <a:schemeClr val="bg1"/>
                </a:solidFill>
              </a:rPr>
              <a:t>Composite Beam: Shear Strength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DE66C47-611D-40B6-8E5A-D31BD7A0B0C1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Footer Placeholder 2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>
                <a:solidFill>
                  <a:srgbClr val="BCBCBC"/>
                </a:solidFill>
              </a:rPr>
              <a:t>Composite Beam - AISC Manual 16th Ed &amp; ANSI/AISC 360-22</a:t>
            </a:r>
          </a:p>
        </p:txBody>
      </p:sp>
      <p:graphicFrame>
        <p:nvGraphicFramePr>
          <p:cNvPr id="26627" name="Object 3"/>
          <p:cNvGraphicFramePr>
            <a:graphicFrameLocks noChangeAspect="1"/>
          </p:cNvGraphicFramePr>
          <p:nvPr/>
        </p:nvGraphicFramePr>
        <p:xfrm>
          <a:off x="6038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8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 bwMode="auto">
          <a:xfrm>
            <a:off x="2341564" y="1517651"/>
            <a:ext cx="7439025" cy="23209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 eaLnBrk="0" hangingPunct="0">
              <a:defRPr/>
            </a:pPr>
            <a:endParaRPr lang="en-US">
              <a:solidFill>
                <a:schemeClr val="bg1"/>
              </a:solidFill>
            </a:endParaRPr>
          </a:p>
          <a:p>
            <a:pPr eaLnBrk="0" hangingPunct="0">
              <a:defRPr/>
            </a:pPr>
            <a:r>
              <a:rPr lang="en-US" b="1">
                <a:solidFill>
                  <a:schemeClr val="bg1"/>
                </a:solidFill>
              </a:rPr>
              <a:t>SHEAR STRENGTH</a:t>
            </a:r>
          </a:p>
          <a:p>
            <a:pPr eaLnBrk="0" hangingPunct="0">
              <a:defRPr/>
            </a:pPr>
            <a:endParaRPr lang="en-US">
              <a:solidFill>
                <a:schemeClr val="bg1"/>
              </a:solidFill>
            </a:endParaRPr>
          </a:p>
          <a:p>
            <a:pPr eaLnBrk="0" hangingPunct="0">
              <a:defRPr/>
            </a:pPr>
            <a:r>
              <a:rPr lang="en-US">
                <a:solidFill>
                  <a:schemeClr val="bg1"/>
                </a:solidFill>
              </a:rPr>
              <a:t>It typically is</a:t>
            </a:r>
            <a:r>
              <a:rPr lang="en-US"/>
              <a:t> </a:t>
            </a:r>
            <a:r>
              <a:rPr lang="en-US">
                <a:solidFill>
                  <a:schemeClr val="bg1"/>
                </a:solidFill>
              </a:rPr>
              <a:t>assumed that the slab carries no shear forces. Therefore, strength is identical to a bare steel section.</a:t>
            </a:r>
          </a:p>
          <a:p>
            <a:pPr eaLnBrk="0" hangingPunct="0">
              <a:defRPr/>
            </a:pPr>
            <a:r>
              <a:rPr lang="en-US">
                <a:solidFill>
                  <a:schemeClr val="bg1"/>
                </a:solidFill>
              </a:rPr>
              <a:t>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5DA64E5-D49C-4A58-BCE1-1BC2B1D9B982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Footer Placeholder 2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>
                <a:solidFill>
                  <a:srgbClr val="BCBCBC"/>
                </a:solidFill>
              </a:rPr>
              <a:t>Composite Beam - AISC Manual 16th Ed &amp; ANSI/AISC 360-22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028825" y="636588"/>
            <a:ext cx="8140700" cy="50292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3600" b="1">
                <a:solidFill>
                  <a:schemeClr val="bg1"/>
                </a:solidFill>
              </a:rPr>
              <a:t>Composite Beam </a:t>
            </a:r>
          </a:p>
          <a:p>
            <a:pPr eaLnBrk="0" hangingPunct="0">
              <a:defRPr/>
            </a:pPr>
            <a:r>
              <a:rPr lang="en-US" sz="3600" b="1">
                <a:solidFill>
                  <a:schemeClr val="bg1"/>
                </a:solidFill>
              </a:rPr>
              <a:t>Deflection Calculations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598C8BB-ACFE-48F7-88A7-F7C4B91EDB5B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Footer Placeholder 2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>
                <a:solidFill>
                  <a:srgbClr val="BCBCBC"/>
                </a:solidFill>
              </a:rPr>
              <a:t>Composite Beam - AISC Manual 16th Ed &amp; ANSI/AISC 360-22</a:t>
            </a:r>
          </a:p>
        </p:txBody>
      </p:sp>
      <p:sp>
        <p:nvSpPr>
          <p:cNvPr id="28676" name="TextBox 2"/>
          <p:cNvSpPr txBox="1">
            <a:spLocks noChangeArrowheads="1"/>
          </p:cNvSpPr>
          <p:nvPr/>
        </p:nvSpPr>
        <p:spPr bwMode="auto">
          <a:xfrm>
            <a:off x="2025650" y="2060113"/>
            <a:ext cx="8140700" cy="639763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altLang="en-US" baseline="-25000" dirty="0">
                <a:solidFill>
                  <a:schemeClr val="bg1"/>
                </a:solidFill>
              </a:rPr>
              <a:t> </a:t>
            </a:r>
            <a:r>
              <a:rPr lang="en-US" altLang="en-US" i="1" dirty="0" err="1">
                <a:solidFill>
                  <a:schemeClr val="bg1"/>
                </a:solidFill>
              </a:rPr>
              <a:t>I</a:t>
            </a:r>
            <a:r>
              <a:rPr lang="en-US" altLang="en-US" i="1" baseline="-25000" dirty="0" err="1">
                <a:solidFill>
                  <a:schemeClr val="bg1"/>
                </a:solidFill>
              </a:rPr>
              <a:t>tr</a:t>
            </a:r>
            <a:r>
              <a:rPr lang="en-US" altLang="en-US" i="1" baseline="-25000" dirty="0">
                <a:solidFill>
                  <a:schemeClr val="bg1"/>
                </a:solidFill>
              </a:rPr>
              <a:t> </a:t>
            </a:r>
            <a:r>
              <a:rPr lang="en-US" altLang="en-US" dirty="0">
                <a:solidFill>
                  <a:schemeClr val="bg1"/>
                </a:solidFill>
              </a:rPr>
              <a:t>= transformed section moment of inertia</a:t>
            </a:r>
          </a:p>
        </p:txBody>
      </p:sp>
      <p:sp>
        <p:nvSpPr>
          <p:cNvPr id="28677" name="TextBox 3"/>
          <p:cNvSpPr txBox="1">
            <a:spLocks noChangeArrowheads="1"/>
          </p:cNvSpPr>
          <p:nvPr/>
        </p:nvSpPr>
        <p:spPr bwMode="auto">
          <a:xfrm>
            <a:off x="2001838" y="3215572"/>
            <a:ext cx="8140700" cy="1371600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altLang="en-US" dirty="0">
                <a:solidFill>
                  <a:schemeClr val="bg1"/>
                </a:solidFill>
              </a:rPr>
              <a:t>Lower bound values of </a:t>
            </a:r>
            <a:r>
              <a:rPr lang="en-US" altLang="en-US" i="1" dirty="0" err="1">
                <a:solidFill>
                  <a:schemeClr val="bg1"/>
                </a:solidFill>
              </a:rPr>
              <a:t>I</a:t>
            </a:r>
            <a:r>
              <a:rPr lang="en-US" altLang="en-US" i="1" baseline="-25000" dirty="0" err="1">
                <a:solidFill>
                  <a:schemeClr val="bg1"/>
                </a:solidFill>
              </a:rPr>
              <a:t>tr</a:t>
            </a:r>
            <a:r>
              <a:rPr lang="en-US" altLang="en-US" dirty="0">
                <a:solidFill>
                  <a:schemeClr val="bg1"/>
                </a:solidFill>
              </a:rPr>
              <a:t> are found in Table 3-19 (</a:t>
            </a:r>
            <a:r>
              <a:rPr lang="en-US" altLang="en-US" i="1" dirty="0">
                <a:solidFill>
                  <a:schemeClr val="bg1"/>
                </a:solidFill>
              </a:rPr>
              <a:t>I</a:t>
            </a:r>
            <a:r>
              <a:rPr lang="en-US" altLang="en-US" i="1" baseline="-25000" dirty="0">
                <a:solidFill>
                  <a:schemeClr val="bg1"/>
                </a:solidFill>
              </a:rPr>
              <a:t>LB</a:t>
            </a:r>
            <a:r>
              <a:rPr lang="en-US" altLang="en-US" dirty="0">
                <a:solidFill>
                  <a:schemeClr val="bg1"/>
                </a:solidFill>
              </a:rPr>
              <a:t>).</a:t>
            </a:r>
          </a:p>
          <a:p>
            <a:r>
              <a:rPr lang="en-US" altLang="en-US" dirty="0">
                <a:solidFill>
                  <a:schemeClr val="bg1"/>
                </a:solidFill>
              </a:rPr>
              <a:t>Values assume concrete area equal to </a:t>
            </a:r>
            <a:r>
              <a:rPr lang="en-US" altLang="en-US" dirty="0" err="1">
                <a:solidFill>
                  <a:schemeClr val="bg1"/>
                </a:solidFill>
                <a:latin typeface="Symbol" pitchFamily="18" charset="2"/>
              </a:rPr>
              <a:t>S</a:t>
            </a:r>
            <a:r>
              <a:rPr lang="en-US" altLang="en-US" i="1" dirty="0" err="1">
                <a:solidFill>
                  <a:schemeClr val="bg1"/>
                </a:solidFill>
              </a:rPr>
              <a:t>Q</a:t>
            </a:r>
            <a:r>
              <a:rPr lang="en-US" altLang="en-US" i="1" baseline="-25000" dirty="0" err="1">
                <a:solidFill>
                  <a:schemeClr val="bg1"/>
                </a:solidFill>
              </a:rPr>
              <a:t>n</a:t>
            </a:r>
            <a:r>
              <a:rPr lang="en-US" altLang="en-US" dirty="0">
                <a:solidFill>
                  <a:schemeClr val="bg1"/>
                </a:solidFill>
              </a:rPr>
              <a:t>/</a:t>
            </a:r>
            <a:r>
              <a:rPr lang="en-US" altLang="en-US" i="1" dirty="0" err="1">
                <a:solidFill>
                  <a:schemeClr val="bg1"/>
                </a:solidFill>
              </a:rPr>
              <a:t>F</a:t>
            </a:r>
            <a:r>
              <a:rPr lang="en-US" altLang="en-US" i="1" baseline="-25000" dirty="0" err="1">
                <a:solidFill>
                  <a:schemeClr val="bg1"/>
                </a:solidFill>
              </a:rPr>
              <a:t>y</a:t>
            </a:r>
            <a:r>
              <a:rPr lang="en-US" altLang="en-US" dirty="0">
                <a:solidFill>
                  <a:schemeClr val="bg1"/>
                </a:solidFill>
              </a:rPr>
              <a:t> rather than actual area.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151BF75-D093-4FB1-BD2F-9C6F5F60B12A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AEDB35A-76F3-ED07-144A-281BD10F7A77}"/>
              </a:ext>
            </a:extLst>
          </p:cNvPr>
          <p:cNvSpPr txBox="1"/>
          <p:nvPr/>
        </p:nvSpPr>
        <p:spPr>
          <a:xfrm>
            <a:off x="2028825" y="622301"/>
            <a:ext cx="8140700" cy="8604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 algn="ctr" eaLnBrk="0" hangingPunct="0">
              <a:defRPr/>
            </a:pPr>
            <a:r>
              <a:rPr lang="en-US" b="1" dirty="0">
                <a:solidFill>
                  <a:schemeClr val="bg1"/>
                </a:solidFill>
              </a:rPr>
              <a:t>Deflection Calculations </a:t>
            </a:r>
          </a:p>
          <a:p>
            <a:pPr algn="ctr" eaLnBrk="0" hangingPunct="0">
              <a:defRPr/>
            </a:pPr>
            <a:r>
              <a:rPr lang="en-US" b="1" dirty="0">
                <a:solidFill>
                  <a:schemeClr val="bg1"/>
                </a:solidFill>
              </a:rPr>
              <a:t>Fully Composite</a:t>
            </a:r>
            <a:endParaRPr lang="en-US" b="1" baseline="-25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Footer Placeholder 2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>
                <a:solidFill>
                  <a:srgbClr val="BCBCBC"/>
                </a:solidFill>
              </a:rPr>
              <a:t>Composite Beam - AISC Manual 16th Ed &amp; ANSI/AISC 360-22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028825" y="622301"/>
            <a:ext cx="8140700" cy="8604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 algn="ctr" eaLnBrk="0" hangingPunct="0">
              <a:defRPr/>
            </a:pPr>
            <a:r>
              <a:rPr lang="en-US" b="1">
                <a:solidFill>
                  <a:schemeClr val="bg1"/>
                </a:solidFill>
              </a:rPr>
              <a:t>Deflection Calculations </a:t>
            </a:r>
          </a:p>
          <a:p>
            <a:pPr algn="ctr" eaLnBrk="0" hangingPunct="0">
              <a:defRPr/>
            </a:pPr>
            <a:r>
              <a:rPr lang="en-US" b="1">
                <a:solidFill>
                  <a:schemeClr val="bg1"/>
                </a:solidFill>
              </a:rPr>
              <a:t>Partially Composite</a:t>
            </a:r>
            <a:endParaRPr lang="en-US" b="1" baseline="-25000">
              <a:solidFill>
                <a:schemeClr val="bg1"/>
              </a:solidFill>
            </a:endParaRPr>
          </a:p>
        </p:txBody>
      </p:sp>
      <p:sp>
        <p:nvSpPr>
          <p:cNvPr id="29700" name="TextBox 5"/>
          <p:cNvSpPr txBox="1">
            <a:spLocks noChangeArrowheads="1"/>
          </p:cNvSpPr>
          <p:nvPr/>
        </p:nvSpPr>
        <p:spPr bwMode="auto">
          <a:xfrm>
            <a:off x="2017713" y="3444966"/>
            <a:ext cx="8140700" cy="2610778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tabLst>
                <a:tab pos="628650" algn="l"/>
                <a:tab pos="9144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tabLst>
                <a:tab pos="628650" algn="l"/>
                <a:tab pos="9144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tabLst>
                <a:tab pos="628650" algn="l"/>
                <a:tab pos="9144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tabLst>
                <a:tab pos="628650" algn="l"/>
                <a:tab pos="9144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tabLst>
                <a:tab pos="628650" algn="l"/>
                <a:tab pos="9144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28650" algn="l"/>
                <a:tab pos="9144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28650" algn="l"/>
                <a:tab pos="9144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28650" algn="l"/>
                <a:tab pos="9144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28650" algn="l"/>
                <a:tab pos="9144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altLang="en-US" i="1" dirty="0" err="1">
                <a:solidFill>
                  <a:schemeClr val="bg1"/>
                </a:solidFill>
              </a:rPr>
              <a:t>I</a:t>
            </a:r>
            <a:r>
              <a:rPr lang="en-US" altLang="en-US" i="1" baseline="-25000" dirty="0" err="1">
                <a:solidFill>
                  <a:schemeClr val="bg1"/>
                </a:solidFill>
              </a:rPr>
              <a:t>equiv</a:t>
            </a:r>
            <a:r>
              <a:rPr lang="en-US" altLang="en-US" i="1" dirty="0">
                <a:solidFill>
                  <a:schemeClr val="bg1"/>
                </a:solidFill>
              </a:rPr>
              <a:t>	</a:t>
            </a:r>
            <a:r>
              <a:rPr lang="en-US" altLang="en-US" dirty="0">
                <a:solidFill>
                  <a:schemeClr val="bg1"/>
                </a:solidFill>
              </a:rPr>
              <a:t>= 	effective moment of inertia</a:t>
            </a:r>
            <a:endParaRPr lang="en-US" altLang="en-US" i="1" dirty="0">
              <a:solidFill>
                <a:schemeClr val="bg1"/>
              </a:solidFill>
            </a:endParaRPr>
          </a:p>
          <a:p>
            <a:r>
              <a:rPr lang="en-US" altLang="en-US" i="1" dirty="0">
                <a:solidFill>
                  <a:schemeClr val="bg1"/>
                </a:solidFill>
              </a:rPr>
              <a:t>I</a:t>
            </a:r>
            <a:r>
              <a:rPr lang="en-US" altLang="en-US" i="1" baseline="-25000" dirty="0">
                <a:solidFill>
                  <a:schemeClr val="bg1"/>
                </a:solidFill>
              </a:rPr>
              <a:t>s	</a:t>
            </a:r>
            <a:r>
              <a:rPr lang="en-US" altLang="en-US" dirty="0">
                <a:solidFill>
                  <a:schemeClr val="bg1"/>
                </a:solidFill>
              </a:rPr>
              <a:t>=	moment of inertia of steel section only</a:t>
            </a:r>
          </a:p>
          <a:p>
            <a:r>
              <a:rPr lang="en-US" altLang="en-US" i="1" dirty="0" err="1">
                <a:solidFill>
                  <a:schemeClr val="bg1"/>
                </a:solidFill>
              </a:rPr>
              <a:t>I</a:t>
            </a:r>
            <a:r>
              <a:rPr lang="en-US" altLang="en-US" i="1" baseline="-25000" dirty="0" err="1">
                <a:solidFill>
                  <a:schemeClr val="bg1"/>
                </a:solidFill>
              </a:rPr>
              <a:t>tr</a:t>
            </a:r>
            <a:r>
              <a:rPr lang="en-US" altLang="en-US" i="1" baseline="-25000" dirty="0">
                <a:solidFill>
                  <a:schemeClr val="bg1"/>
                </a:solidFill>
              </a:rPr>
              <a:t>	</a:t>
            </a:r>
            <a:r>
              <a:rPr lang="en-US" altLang="en-US" dirty="0">
                <a:solidFill>
                  <a:schemeClr val="bg1"/>
                </a:solidFill>
              </a:rPr>
              <a:t>=	fully composite moment of inertia</a:t>
            </a:r>
          </a:p>
          <a:p>
            <a:pPr marL="914400" indent="-914400"/>
            <a:r>
              <a:rPr lang="el-GR" altLang="en-US" i="1" dirty="0">
                <a:solidFill>
                  <a:schemeClr val="bg1"/>
                </a:solidFill>
              </a:rPr>
              <a:t>Σ</a:t>
            </a:r>
            <a:r>
              <a:rPr lang="en-US" altLang="en-US" i="1" dirty="0" err="1">
                <a:solidFill>
                  <a:schemeClr val="bg1"/>
                </a:solidFill>
              </a:rPr>
              <a:t>Q</a:t>
            </a:r>
            <a:r>
              <a:rPr lang="en-US" altLang="en-US" i="1" baseline="-25000" dirty="0" err="1">
                <a:solidFill>
                  <a:schemeClr val="bg1"/>
                </a:solidFill>
              </a:rPr>
              <a:t>n</a:t>
            </a:r>
            <a:r>
              <a:rPr lang="en-US" altLang="en-US" i="1" baseline="-25000" dirty="0">
                <a:solidFill>
                  <a:schemeClr val="bg1"/>
                </a:solidFill>
              </a:rPr>
              <a:t>	</a:t>
            </a:r>
            <a:r>
              <a:rPr lang="en-US" altLang="en-US" dirty="0">
                <a:solidFill>
                  <a:schemeClr val="bg1"/>
                </a:solidFill>
              </a:rPr>
              <a:t>=	</a:t>
            </a:r>
            <a:r>
              <a:rPr lang="en-US" dirty="0">
                <a:solidFill>
                  <a:schemeClr val="bg1"/>
                </a:solidFill>
              </a:rPr>
              <a:t>sum of the nominal strengths of the steel anchors between the point of maximum moment to the point of zero moment</a:t>
            </a:r>
          </a:p>
          <a:p>
            <a:r>
              <a:rPr lang="en-US" altLang="en-US" i="1" dirty="0" err="1">
                <a:solidFill>
                  <a:schemeClr val="bg1"/>
                </a:solidFill>
              </a:rPr>
              <a:t>C</a:t>
            </a:r>
            <a:r>
              <a:rPr lang="en-US" altLang="en-US" i="1" baseline="-25000" dirty="0" err="1">
                <a:solidFill>
                  <a:schemeClr val="bg1"/>
                </a:solidFill>
              </a:rPr>
              <a:t>f</a:t>
            </a:r>
            <a:r>
              <a:rPr lang="en-US" altLang="en-US" i="1" baseline="-25000" dirty="0">
                <a:solidFill>
                  <a:schemeClr val="bg1"/>
                </a:solidFill>
              </a:rPr>
              <a:t>	</a:t>
            </a:r>
            <a:r>
              <a:rPr lang="en-US" altLang="en-US" dirty="0">
                <a:solidFill>
                  <a:schemeClr val="bg1"/>
                </a:solidFill>
              </a:rPr>
              <a:t>=	fully composite shear transfer force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A34D4C-B8D3-45A0-9A61-1DDEFA4BB75C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  <p:sp>
        <p:nvSpPr>
          <p:cNvPr id="8" name="TextBox 2"/>
          <p:cNvSpPr txBox="1"/>
          <p:nvPr/>
        </p:nvSpPr>
        <p:spPr>
          <a:xfrm>
            <a:off x="2039939" y="1889126"/>
            <a:ext cx="8129587" cy="1344613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Arial" charset="0"/>
              </a:defRPr>
            </a:lvl9pPr>
          </a:lstStyle>
          <a:p>
            <a:pPr eaLnBrk="0" hangingPunct="0">
              <a:defRPr/>
            </a:pPr>
            <a:r>
              <a:rPr lang="en-US" sz="3600" dirty="0">
                <a:solidFill>
                  <a:schemeClr val="bg1"/>
                </a:solidFill>
                <a:cs typeface="+mn-cs"/>
              </a:rPr>
              <a:t>					</a:t>
            </a:r>
            <a:r>
              <a:rPr lang="en-US" dirty="0">
                <a:solidFill>
                  <a:schemeClr val="bg1"/>
                </a:solidFill>
                <a:cs typeface="+mn-cs"/>
              </a:rPr>
              <a:t>Equation C-I3-3</a:t>
            </a:r>
          </a:p>
        </p:txBody>
      </p:sp>
      <p:pic>
        <p:nvPicPr>
          <p:cNvPr id="29703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5650" y="1984376"/>
            <a:ext cx="4127500" cy="124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Footer Placeholder 2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>
                <a:solidFill>
                  <a:srgbClr val="BCBCBC"/>
                </a:solidFill>
              </a:rPr>
              <a:t>Composite Beam - AISC Manual 16th Ed &amp; ANSI/AISC 360-22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028825" y="622301"/>
            <a:ext cx="8129588" cy="8604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 algn="ctr" eaLnBrk="0" hangingPunct="0">
              <a:defRPr/>
            </a:pPr>
            <a:r>
              <a:rPr lang="en-US" b="1">
                <a:solidFill>
                  <a:schemeClr val="bg1"/>
                </a:solidFill>
              </a:rPr>
              <a:t>Deflection Calculations </a:t>
            </a:r>
          </a:p>
          <a:p>
            <a:pPr algn="ctr" eaLnBrk="0" hangingPunct="0">
              <a:defRPr/>
            </a:pPr>
            <a:r>
              <a:rPr lang="en-US" b="1">
                <a:solidFill>
                  <a:schemeClr val="bg1"/>
                </a:solidFill>
              </a:rPr>
              <a:t>Partially Composite</a:t>
            </a:r>
            <a:endParaRPr lang="en-US" b="1" baseline="-2500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28825" y="1782854"/>
            <a:ext cx="8129588" cy="1344613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3600" dirty="0">
                <a:solidFill>
                  <a:schemeClr val="bg1"/>
                </a:solidFill>
                <a:cs typeface="+mn-cs"/>
              </a:rPr>
              <a:t>					</a:t>
            </a:r>
            <a:r>
              <a:rPr lang="en-US" dirty="0">
                <a:solidFill>
                  <a:schemeClr val="bg1"/>
                </a:solidFill>
                <a:cs typeface="+mn-cs"/>
              </a:rPr>
              <a:t>Equation C-I3-4</a:t>
            </a:r>
          </a:p>
        </p:txBody>
      </p:sp>
      <p:graphicFrame>
        <p:nvGraphicFramePr>
          <p:cNvPr id="3072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4144454"/>
              </p:ext>
            </p:extLst>
          </p:nvPr>
        </p:nvGraphicFramePr>
        <p:xfrm>
          <a:off x="2328863" y="1878104"/>
          <a:ext cx="4062412" cy="1249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612900" imgH="495300" progId="Equation.3">
                  <p:embed/>
                </p:oleObj>
              </mc:Choice>
              <mc:Fallback>
                <p:oleObj name="Equation" r:id="rId3" imgW="1612900" imgH="4953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8863" y="1878104"/>
                        <a:ext cx="4062412" cy="1249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26" name="TextBox 5"/>
          <p:cNvSpPr txBox="1">
            <a:spLocks noChangeArrowheads="1"/>
          </p:cNvSpPr>
          <p:nvPr/>
        </p:nvSpPr>
        <p:spPr bwMode="auto">
          <a:xfrm>
            <a:off x="2017713" y="3410459"/>
            <a:ext cx="8140700" cy="2714295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tabLst>
                <a:tab pos="628650" algn="l"/>
                <a:tab pos="9144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tabLst>
                <a:tab pos="628650" algn="l"/>
                <a:tab pos="9144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tabLst>
                <a:tab pos="628650" algn="l"/>
                <a:tab pos="9144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tabLst>
                <a:tab pos="628650" algn="l"/>
                <a:tab pos="9144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tabLst>
                <a:tab pos="628650" algn="l"/>
                <a:tab pos="9144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28650" algn="l"/>
                <a:tab pos="9144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28650" algn="l"/>
                <a:tab pos="9144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28650" algn="l"/>
                <a:tab pos="9144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28650" algn="l"/>
                <a:tab pos="9144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altLang="en-US" i="1" dirty="0" err="1">
                <a:solidFill>
                  <a:schemeClr val="bg1"/>
                </a:solidFill>
              </a:rPr>
              <a:t>S</a:t>
            </a:r>
            <a:r>
              <a:rPr lang="en-US" altLang="en-US" i="1" baseline="-25000" dirty="0" err="1">
                <a:solidFill>
                  <a:schemeClr val="bg1"/>
                </a:solidFill>
              </a:rPr>
              <a:t>eff</a:t>
            </a:r>
            <a:r>
              <a:rPr lang="en-US" altLang="en-US" i="1" dirty="0">
                <a:solidFill>
                  <a:schemeClr val="bg1"/>
                </a:solidFill>
              </a:rPr>
              <a:t>	</a:t>
            </a:r>
            <a:r>
              <a:rPr lang="en-US" altLang="en-US" dirty="0">
                <a:solidFill>
                  <a:schemeClr val="bg1"/>
                </a:solidFill>
              </a:rPr>
              <a:t>= 	effective elastic section modulus</a:t>
            </a:r>
            <a:endParaRPr lang="en-US" altLang="en-US" i="1" dirty="0">
              <a:solidFill>
                <a:schemeClr val="bg1"/>
              </a:solidFill>
            </a:endParaRPr>
          </a:p>
          <a:p>
            <a:r>
              <a:rPr lang="en-US" altLang="en-US" i="1" dirty="0" err="1">
                <a:solidFill>
                  <a:schemeClr val="bg1"/>
                </a:solidFill>
              </a:rPr>
              <a:t>S</a:t>
            </a:r>
            <a:r>
              <a:rPr lang="en-US" altLang="en-US" i="1" baseline="-25000" dirty="0" err="1">
                <a:solidFill>
                  <a:schemeClr val="bg1"/>
                </a:solidFill>
              </a:rPr>
              <a:t>s</a:t>
            </a:r>
            <a:r>
              <a:rPr lang="en-US" altLang="en-US" i="1" baseline="-25000" dirty="0">
                <a:solidFill>
                  <a:schemeClr val="bg1"/>
                </a:solidFill>
              </a:rPr>
              <a:t>	</a:t>
            </a:r>
            <a:r>
              <a:rPr lang="en-US" altLang="en-US" dirty="0">
                <a:solidFill>
                  <a:schemeClr val="bg1"/>
                </a:solidFill>
              </a:rPr>
              <a:t>=	elastic section modulus of steel section only</a:t>
            </a:r>
          </a:p>
          <a:p>
            <a:r>
              <a:rPr lang="en-US" altLang="en-US" i="1" dirty="0" err="1">
                <a:solidFill>
                  <a:schemeClr val="bg1"/>
                </a:solidFill>
              </a:rPr>
              <a:t>S</a:t>
            </a:r>
            <a:r>
              <a:rPr lang="en-US" altLang="en-US" i="1" baseline="-25000" dirty="0" err="1">
                <a:solidFill>
                  <a:schemeClr val="bg1"/>
                </a:solidFill>
              </a:rPr>
              <a:t>tr</a:t>
            </a:r>
            <a:r>
              <a:rPr lang="en-US" altLang="en-US" i="1" baseline="-25000" dirty="0">
                <a:solidFill>
                  <a:schemeClr val="bg1"/>
                </a:solidFill>
              </a:rPr>
              <a:t>	</a:t>
            </a:r>
            <a:r>
              <a:rPr lang="en-US" altLang="en-US" dirty="0">
                <a:solidFill>
                  <a:schemeClr val="bg1"/>
                </a:solidFill>
              </a:rPr>
              <a:t>=	fully composite elastic section modulus</a:t>
            </a:r>
          </a:p>
          <a:p>
            <a:pPr marL="914400" indent="-914400"/>
            <a:r>
              <a:rPr lang="el-GR" altLang="en-US" i="1" dirty="0">
                <a:solidFill>
                  <a:schemeClr val="bg1"/>
                </a:solidFill>
              </a:rPr>
              <a:t>Σ</a:t>
            </a:r>
            <a:r>
              <a:rPr lang="en-US" altLang="en-US" i="1" dirty="0" err="1">
                <a:solidFill>
                  <a:schemeClr val="bg1"/>
                </a:solidFill>
              </a:rPr>
              <a:t>Q</a:t>
            </a:r>
            <a:r>
              <a:rPr lang="en-US" altLang="en-US" i="1" baseline="-25000" dirty="0" err="1">
                <a:solidFill>
                  <a:schemeClr val="bg1"/>
                </a:solidFill>
              </a:rPr>
              <a:t>n</a:t>
            </a:r>
            <a:r>
              <a:rPr lang="en-US" altLang="en-US" i="1" baseline="-25000" dirty="0">
                <a:solidFill>
                  <a:schemeClr val="bg1"/>
                </a:solidFill>
              </a:rPr>
              <a:t>	</a:t>
            </a:r>
            <a:r>
              <a:rPr lang="en-US" altLang="en-US" dirty="0">
                <a:solidFill>
                  <a:schemeClr val="bg1"/>
                </a:solidFill>
              </a:rPr>
              <a:t>=	</a:t>
            </a:r>
            <a:r>
              <a:rPr lang="en-US" dirty="0">
                <a:solidFill>
                  <a:schemeClr val="bg1"/>
                </a:solidFill>
              </a:rPr>
              <a:t>sum of the nominal strengths of the steel anchors between the point of maximum moment to the point of zero moment</a:t>
            </a:r>
          </a:p>
          <a:p>
            <a:r>
              <a:rPr lang="en-US" altLang="en-US" i="1" dirty="0" err="1">
                <a:solidFill>
                  <a:schemeClr val="bg1"/>
                </a:solidFill>
              </a:rPr>
              <a:t>C</a:t>
            </a:r>
            <a:r>
              <a:rPr lang="en-US" altLang="en-US" i="1" baseline="-25000" dirty="0" err="1">
                <a:solidFill>
                  <a:schemeClr val="bg1"/>
                </a:solidFill>
              </a:rPr>
              <a:t>f</a:t>
            </a:r>
            <a:r>
              <a:rPr lang="en-US" altLang="en-US" i="1" baseline="-25000" dirty="0">
                <a:solidFill>
                  <a:schemeClr val="bg1"/>
                </a:solidFill>
              </a:rPr>
              <a:t>	</a:t>
            </a:r>
            <a:r>
              <a:rPr lang="en-US" altLang="en-US" dirty="0">
                <a:solidFill>
                  <a:schemeClr val="bg1"/>
                </a:solidFill>
              </a:rPr>
              <a:t>=	fully composite shear transfer force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CA84EAA-33FA-435F-AB5E-87B0F1F4519D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Footer Placeholder 2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>
                <a:solidFill>
                  <a:srgbClr val="BCBCBC"/>
                </a:solidFill>
              </a:rPr>
              <a:t>Composite Beam - AISC Manual 16th Ed &amp; ANSI/AISC 360-22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014538" y="1189723"/>
            <a:ext cx="8348552" cy="83099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wrap="square" anchor="ctr" anchorCtr="1">
            <a:spAutoFit/>
          </a:bodyPr>
          <a:lstStyle/>
          <a:p>
            <a:pPr algn="ctr" eaLnBrk="0" hangingPunct="0">
              <a:defRPr/>
            </a:pPr>
            <a:r>
              <a:rPr lang="en-US" b="1" dirty="0">
                <a:solidFill>
                  <a:schemeClr val="bg1"/>
                </a:solidFill>
              </a:rPr>
              <a:t>Deflection Calculations </a:t>
            </a:r>
          </a:p>
          <a:p>
            <a:pPr algn="ctr" eaLnBrk="0" hangingPunct="0">
              <a:defRPr/>
            </a:pPr>
            <a:r>
              <a:rPr lang="en-US" b="1" dirty="0">
                <a:solidFill>
                  <a:schemeClr val="bg1"/>
                </a:solidFill>
              </a:rPr>
              <a:t>Partially Composite</a:t>
            </a:r>
            <a:endParaRPr lang="en-US" b="1" baseline="-25000" dirty="0">
              <a:solidFill>
                <a:schemeClr val="bg1"/>
              </a:solidFill>
            </a:endParaRPr>
          </a:p>
        </p:txBody>
      </p:sp>
      <p:sp>
        <p:nvSpPr>
          <p:cNvPr id="31748" name="TextBox 3"/>
          <p:cNvSpPr txBox="1">
            <a:spLocks noChangeArrowheads="1"/>
          </p:cNvSpPr>
          <p:nvPr/>
        </p:nvSpPr>
        <p:spPr bwMode="auto">
          <a:xfrm>
            <a:off x="2014538" y="2973388"/>
            <a:ext cx="8348552" cy="1152046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altLang="en-US" dirty="0">
                <a:solidFill>
                  <a:schemeClr val="bg1"/>
                </a:solidFill>
              </a:rPr>
              <a:t>Table 3-19 can be used for </a:t>
            </a:r>
          </a:p>
          <a:p>
            <a:r>
              <a:rPr lang="en-US" altLang="en-US" dirty="0">
                <a:solidFill>
                  <a:schemeClr val="bg1"/>
                </a:solidFill>
              </a:rPr>
              <a:t>lower bound values of </a:t>
            </a:r>
            <a:r>
              <a:rPr lang="en-US" altLang="en-US" i="1" dirty="0" err="1">
                <a:solidFill>
                  <a:schemeClr val="bg1"/>
                </a:solidFill>
              </a:rPr>
              <a:t>I</a:t>
            </a:r>
            <a:r>
              <a:rPr lang="en-US" altLang="en-US" i="1" baseline="-25000" dirty="0" err="1">
                <a:solidFill>
                  <a:schemeClr val="bg1"/>
                </a:solidFill>
              </a:rPr>
              <a:t>equiv</a:t>
            </a:r>
            <a:r>
              <a:rPr lang="en-US" altLang="en-US" i="1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2992FF6-C045-4981-AF58-805AF8B48346}" type="slidenum">
              <a:rPr lang="en-US" smtClean="0"/>
              <a:pPr>
                <a:defRPr/>
              </a:pPr>
              <a:t>28</a:t>
            </a:fld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Footer Placeholder 2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>
                <a:solidFill>
                  <a:srgbClr val="BCBCBC"/>
                </a:solidFill>
              </a:rPr>
              <a:t>Composite Beam - AISC Manual 16th Ed &amp; ANSI/AISC 360-22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028825" y="638176"/>
            <a:ext cx="8140700" cy="4603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b="1" dirty="0">
                <a:solidFill>
                  <a:schemeClr val="bg1"/>
                </a:solidFill>
              </a:rPr>
              <a:t>Slab effective width, </a:t>
            </a:r>
            <a:r>
              <a:rPr lang="en-US" b="1" i="1" dirty="0">
                <a:solidFill>
                  <a:schemeClr val="bg1"/>
                </a:solidFill>
              </a:rPr>
              <a:t>b</a:t>
            </a:r>
            <a:r>
              <a:rPr lang="en-US" b="1" i="1" baseline="-25000" dirty="0">
                <a:solidFill>
                  <a:schemeClr val="bg1"/>
                </a:solidFill>
              </a:rPr>
              <a:t>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25650" y="1815214"/>
            <a:ext cx="8140700" cy="21844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dirty="0">
                <a:solidFill>
                  <a:schemeClr val="bg1"/>
                </a:solidFill>
              </a:rPr>
              <a:t>Section I3.1a</a:t>
            </a:r>
          </a:p>
          <a:p>
            <a:pPr eaLnBrk="0" hangingPunct="0">
              <a:defRPr/>
            </a:pPr>
            <a:r>
              <a:rPr lang="en-US" dirty="0">
                <a:solidFill>
                  <a:schemeClr val="bg1"/>
                </a:solidFill>
              </a:rPr>
              <a:t>To </a:t>
            </a:r>
            <a:r>
              <a:rPr lang="en-US" b="1" i="1" u="sng" dirty="0">
                <a:solidFill>
                  <a:schemeClr val="bg1"/>
                </a:solidFill>
              </a:rPr>
              <a:t>each</a:t>
            </a:r>
            <a:r>
              <a:rPr lang="en-US" dirty="0">
                <a:solidFill>
                  <a:schemeClr val="bg1"/>
                </a:solidFill>
              </a:rPr>
              <a:t> side of the beam, </a:t>
            </a:r>
            <a:r>
              <a:rPr lang="en-US" i="1" dirty="0">
                <a:solidFill>
                  <a:schemeClr val="bg1"/>
                </a:solidFill>
              </a:rPr>
              <a:t>b</a:t>
            </a:r>
            <a:r>
              <a:rPr lang="en-US" i="1" baseline="-25000" dirty="0">
                <a:solidFill>
                  <a:schemeClr val="bg1"/>
                </a:solidFill>
              </a:rPr>
              <a:t>e</a:t>
            </a:r>
            <a:r>
              <a:rPr lang="en-US" dirty="0">
                <a:solidFill>
                  <a:schemeClr val="bg1"/>
                </a:solidFill>
              </a:rPr>
              <a:t> is limited by:</a:t>
            </a:r>
          </a:p>
          <a:p>
            <a:pPr eaLnBrk="0" hangingPunct="0">
              <a:defRPr/>
            </a:pPr>
            <a:r>
              <a:rPr lang="en-US" dirty="0">
                <a:solidFill>
                  <a:schemeClr val="bg1"/>
                </a:solidFill>
              </a:rPr>
              <a:t>	one-eighth beam span</a:t>
            </a:r>
          </a:p>
          <a:p>
            <a:pPr eaLnBrk="0" hangingPunct="0">
              <a:defRPr/>
            </a:pPr>
            <a:r>
              <a:rPr lang="en-US" dirty="0">
                <a:solidFill>
                  <a:schemeClr val="bg1"/>
                </a:solidFill>
              </a:rPr>
              <a:t>	one-half distance to adjacent beam</a:t>
            </a:r>
          </a:p>
          <a:p>
            <a:pPr eaLnBrk="0" hangingPunct="0">
              <a:defRPr/>
            </a:pPr>
            <a:r>
              <a:rPr lang="en-US" dirty="0">
                <a:solidFill>
                  <a:schemeClr val="bg1"/>
                </a:solidFill>
              </a:rPr>
              <a:t>	distance to edge of slab</a:t>
            </a:r>
          </a:p>
          <a:p>
            <a:pPr eaLnBrk="0" hangingPunct="0">
              <a:defRPr/>
            </a:pPr>
            <a:endParaRPr lang="en-US" baseline="-250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41406" y="4844405"/>
            <a:ext cx="4516438" cy="46166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dirty="0">
                <a:solidFill>
                  <a:schemeClr val="bg1"/>
                </a:solidFill>
              </a:rPr>
              <a:t>Lowest value controls.</a:t>
            </a:r>
            <a:endParaRPr lang="en-US" baseline="-25000" dirty="0">
              <a:solidFill>
                <a:schemeClr val="bg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6BA8DE3-D8E9-4200-8D05-3F75787226D2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2176781" y="860744"/>
            <a:ext cx="7935913" cy="42894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endParaRPr lang="en-US" dirty="0">
              <a:solidFill>
                <a:schemeClr val="bg1"/>
              </a:solidFill>
              <a:latin typeface="Cambria Math" pitchFamily="18" charset="0"/>
              <a:ea typeface="Cambria Math" pitchFamily="18" charset="0"/>
              <a:cs typeface="+mn-cs"/>
            </a:endParaRPr>
          </a:p>
        </p:txBody>
      </p:sp>
      <p:sp>
        <p:nvSpPr>
          <p:cNvPr id="7172" name="TextBox 28"/>
          <p:cNvSpPr txBox="1">
            <a:spLocks noChangeArrowheads="1"/>
          </p:cNvSpPr>
          <p:nvPr/>
        </p:nvSpPr>
        <p:spPr bwMode="auto">
          <a:xfrm>
            <a:off x="3903664" y="287339"/>
            <a:ext cx="4383087" cy="460375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altLang="en-US" b="1">
                <a:solidFill>
                  <a:schemeClr val="bg1"/>
                </a:solidFill>
              </a:rPr>
              <a:t>Metal Deck Slab – Section I3.2c</a:t>
            </a:r>
          </a:p>
        </p:txBody>
      </p:sp>
      <p:sp>
        <p:nvSpPr>
          <p:cNvPr id="7173" name="TextBox 63"/>
          <p:cNvSpPr txBox="1">
            <a:spLocks noChangeArrowheads="1"/>
          </p:cNvSpPr>
          <p:nvPr/>
        </p:nvSpPr>
        <p:spPr bwMode="auto">
          <a:xfrm>
            <a:off x="3792856" y="3367405"/>
            <a:ext cx="3400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altLang="en-US" b="1" i="1">
                <a:solidFill>
                  <a:schemeClr val="bg1"/>
                </a:solidFill>
              </a:rPr>
              <a:t>w</a:t>
            </a:r>
            <a:r>
              <a:rPr lang="en-US" altLang="en-US" b="1" i="1" baseline="-25000">
                <a:solidFill>
                  <a:schemeClr val="bg1"/>
                </a:solidFill>
              </a:rPr>
              <a:t>r</a:t>
            </a:r>
            <a:r>
              <a:rPr lang="en-US" altLang="en-US">
                <a:solidFill>
                  <a:schemeClr val="bg1"/>
                </a:solidFill>
              </a:rPr>
              <a:t> ≥ 2”</a:t>
            </a:r>
          </a:p>
        </p:txBody>
      </p:sp>
      <p:sp>
        <p:nvSpPr>
          <p:cNvPr id="7174" name="TextBox 78"/>
          <p:cNvSpPr txBox="1">
            <a:spLocks noChangeArrowheads="1"/>
          </p:cNvSpPr>
          <p:nvPr/>
        </p:nvSpPr>
        <p:spPr bwMode="auto">
          <a:xfrm>
            <a:off x="9018906" y="1683068"/>
            <a:ext cx="1050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altLang="en-US" b="1" i="1">
                <a:solidFill>
                  <a:schemeClr val="bg1"/>
                </a:solidFill>
              </a:rPr>
              <a:t>t</a:t>
            </a:r>
            <a:r>
              <a:rPr lang="en-US" altLang="en-US" b="1" i="1" baseline="-25000">
                <a:solidFill>
                  <a:schemeClr val="bg1"/>
                </a:solidFill>
              </a:rPr>
              <a:t>c</a:t>
            </a:r>
            <a:r>
              <a:rPr lang="en-US" altLang="en-US">
                <a:solidFill>
                  <a:schemeClr val="bg1"/>
                </a:solidFill>
              </a:rPr>
              <a:t> ≥ 2”</a:t>
            </a:r>
          </a:p>
        </p:txBody>
      </p:sp>
      <p:sp>
        <p:nvSpPr>
          <p:cNvPr id="7175" name="TextBox 79"/>
          <p:cNvSpPr txBox="1">
            <a:spLocks noChangeArrowheads="1"/>
          </p:cNvSpPr>
          <p:nvPr/>
        </p:nvSpPr>
        <p:spPr bwMode="auto">
          <a:xfrm>
            <a:off x="9028431" y="2367280"/>
            <a:ext cx="11668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altLang="en-US" b="1" i="1">
                <a:solidFill>
                  <a:schemeClr val="bg1"/>
                </a:solidFill>
              </a:rPr>
              <a:t>h</a:t>
            </a:r>
            <a:r>
              <a:rPr lang="en-US" altLang="en-US" b="1" i="1" baseline="-25000">
                <a:solidFill>
                  <a:schemeClr val="bg1"/>
                </a:solidFill>
              </a:rPr>
              <a:t>r</a:t>
            </a:r>
            <a:r>
              <a:rPr lang="en-US" altLang="en-US">
                <a:solidFill>
                  <a:schemeClr val="bg1"/>
                </a:solidFill>
              </a:rPr>
              <a:t> ≤ 3”</a:t>
            </a:r>
          </a:p>
        </p:txBody>
      </p:sp>
      <p:sp>
        <p:nvSpPr>
          <p:cNvPr id="7177" name="Line 18"/>
          <p:cNvSpPr>
            <a:spLocks noChangeShapeType="1"/>
          </p:cNvSpPr>
          <p:nvPr/>
        </p:nvSpPr>
        <p:spPr bwMode="auto">
          <a:xfrm>
            <a:off x="8976044" y="2267269"/>
            <a:ext cx="1587" cy="701675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 type="arrow" w="lg" len="lg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8" name="Line 19"/>
          <p:cNvSpPr>
            <a:spLocks noChangeShapeType="1"/>
          </p:cNvSpPr>
          <p:nvPr/>
        </p:nvSpPr>
        <p:spPr bwMode="auto">
          <a:xfrm flipV="1">
            <a:off x="8976044" y="1576705"/>
            <a:ext cx="1587" cy="700088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 type="arrow" w="lg" len="lg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9" name="Line 26"/>
          <p:cNvSpPr>
            <a:spLocks noChangeShapeType="1"/>
          </p:cNvSpPr>
          <p:nvPr/>
        </p:nvSpPr>
        <p:spPr bwMode="auto">
          <a:xfrm>
            <a:off x="2503806" y="2961005"/>
            <a:ext cx="6219825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80" name="Line 27"/>
          <p:cNvSpPr>
            <a:spLocks noChangeShapeType="1"/>
          </p:cNvSpPr>
          <p:nvPr/>
        </p:nvSpPr>
        <p:spPr bwMode="auto">
          <a:xfrm flipV="1">
            <a:off x="2518094" y="4775518"/>
            <a:ext cx="6205537" cy="4762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81" name="Line 28"/>
          <p:cNvSpPr>
            <a:spLocks noChangeShapeType="1"/>
          </p:cNvSpPr>
          <p:nvPr/>
        </p:nvSpPr>
        <p:spPr bwMode="auto">
          <a:xfrm>
            <a:off x="2503806" y="3046730"/>
            <a:ext cx="621506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82" name="Line 29"/>
          <p:cNvSpPr>
            <a:spLocks noChangeShapeType="1"/>
          </p:cNvSpPr>
          <p:nvPr/>
        </p:nvSpPr>
        <p:spPr bwMode="auto">
          <a:xfrm>
            <a:off x="2518094" y="4704080"/>
            <a:ext cx="620077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83" name="Freeform 60" descr="Newsprint"/>
          <p:cNvSpPr>
            <a:spLocks/>
          </p:cNvSpPr>
          <p:nvPr/>
        </p:nvSpPr>
        <p:spPr bwMode="auto">
          <a:xfrm>
            <a:off x="2513331" y="1583055"/>
            <a:ext cx="6207125" cy="1377950"/>
          </a:xfrm>
          <a:custGeom>
            <a:avLst/>
            <a:gdLst>
              <a:gd name="T0" fmla="*/ 0 w 3900"/>
              <a:gd name="T1" fmla="*/ 2147483647 h 868"/>
              <a:gd name="T2" fmla="*/ 0 w 3900"/>
              <a:gd name="T3" fmla="*/ 2147483647 h 868"/>
              <a:gd name="T4" fmla="*/ 2147483647 w 3900"/>
              <a:gd name="T5" fmla="*/ 2147483647 h 868"/>
              <a:gd name="T6" fmla="*/ 2147483647 w 3900"/>
              <a:gd name="T7" fmla="*/ 2147483647 h 868"/>
              <a:gd name="T8" fmla="*/ 2147483647 w 3900"/>
              <a:gd name="T9" fmla="*/ 2147483647 h 868"/>
              <a:gd name="T10" fmla="*/ 2147483647 w 3900"/>
              <a:gd name="T11" fmla="*/ 2147483647 h 868"/>
              <a:gd name="T12" fmla="*/ 2147483647 w 3900"/>
              <a:gd name="T13" fmla="*/ 2147483647 h 868"/>
              <a:gd name="T14" fmla="*/ 2147483647 w 3900"/>
              <a:gd name="T15" fmla="*/ 2147483647 h 868"/>
              <a:gd name="T16" fmla="*/ 2147483647 w 3900"/>
              <a:gd name="T17" fmla="*/ 2147483647 h 868"/>
              <a:gd name="T18" fmla="*/ 2147483647 w 3900"/>
              <a:gd name="T19" fmla="*/ 2147483647 h 868"/>
              <a:gd name="T20" fmla="*/ 2147483647 w 3900"/>
              <a:gd name="T21" fmla="*/ 2147483647 h 868"/>
              <a:gd name="T22" fmla="*/ 2147483647 w 3900"/>
              <a:gd name="T23" fmla="*/ 2147483647 h 868"/>
              <a:gd name="T24" fmla="*/ 2147483647 w 3900"/>
              <a:gd name="T25" fmla="*/ 2147483647 h 868"/>
              <a:gd name="T26" fmla="*/ 2147483647 w 3900"/>
              <a:gd name="T27" fmla="*/ 2147483647 h 868"/>
              <a:gd name="T28" fmla="*/ 2147483647 w 3900"/>
              <a:gd name="T29" fmla="*/ 2147483647 h 868"/>
              <a:gd name="T30" fmla="*/ 2147483647 w 3900"/>
              <a:gd name="T31" fmla="*/ 2147483647 h 868"/>
              <a:gd name="T32" fmla="*/ 2147483647 w 3900"/>
              <a:gd name="T33" fmla="*/ 2147483647 h 868"/>
              <a:gd name="T34" fmla="*/ 2147483647 w 3900"/>
              <a:gd name="T35" fmla="*/ 2147483647 h 868"/>
              <a:gd name="T36" fmla="*/ 2147483647 w 3900"/>
              <a:gd name="T37" fmla="*/ 2147483647 h 868"/>
              <a:gd name="T38" fmla="*/ 2147483647 w 3900"/>
              <a:gd name="T39" fmla="*/ 2147483647 h 868"/>
              <a:gd name="T40" fmla="*/ 2147483647 w 3900"/>
              <a:gd name="T41" fmla="*/ 2147483647 h 868"/>
              <a:gd name="T42" fmla="*/ 2147483647 w 3900"/>
              <a:gd name="T43" fmla="*/ 2147483647 h 868"/>
              <a:gd name="T44" fmla="*/ 2147483647 w 3900"/>
              <a:gd name="T45" fmla="*/ 2147483647 h 868"/>
              <a:gd name="T46" fmla="*/ 2147483647 w 3900"/>
              <a:gd name="T47" fmla="*/ 2147483647 h 868"/>
              <a:gd name="T48" fmla="*/ 2147483647 w 3900"/>
              <a:gd name="T49" fmla="*/ 2147483647 h 868"/>
              <a:gd name="T50" fmla="*/ 2147483647 w 3900"/>
              <a:gd name="T51" fmla="*/ 2147483647 h 868"/>
              <a:gd name="T52" fmla="*/ 2147483647 w 3900"/>
              <a:gd name="T53" fmla="*/ 0 h 868"/>
              <a:gd name="T54" fmla="*/ 0 w 3900"/>
              <a:gd name="T55" fmla="*/ 2147483647 h 86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3900"/>
              <a:gd name="T85" fmla="*/ 0 h 868"/>
              <a:gd name="T86" fmla="*/ 3900 w 3900"/>
              <a:gd name="T87" fmla="*/ 868 h 868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3900" h="868">
                <a:moveTo>
                  <a:pt x="0" y="4"/>
                </a:moveTo>
                <a:lnTo>
                  <a:pt x="0" y="440"/>
                </a:lnTo>
                <a:lnTo>
                  <a:pt x="272" y="440"/>
                </a:lnTo>
                <a:lnTo>
                  <a:pt x="300" y="392"/>
                </a:lnTo>
                <a:lnTo>
                  <a:pt x="332" y="440"/>
                </a:lnTo>
                <a:lnTo>
                  <a:pt x="660" y="440"/>
                </a:lnTo>
                <a:lnTo>
                  <a:pt x="764" y="868"/>
                </a:lnTo>
                <a:lnTo>
                  <a:pt x="1100" y="868"/>
                </a:lnTo>
                <a:lnTo>
                  <a:pt x="1124" y="808"/>
                </a:lnTo>
                <a:lnTo>
                  <a:pt x="1156" y="868"/>
                </a:lnTo>
                <a:lnTo>
                  <a:pt x="1496" y="868"/>
                </a:lnTo>
                <a:lnTo>
                  <a:pt x="1600" y="436"/>
                </a:lnTo>
                <a:lnTo>
                  <a:pt x="1924" y="436"/>
                </a:lnTo>
                <a:lnTo>
                  <a:pt x="1952" y="396"/>
                </a:lnTo>
                <a:lnTo>
                  <a:pt x="1984" y="440"/>
                </a:lnTo>
                <a:lnTo>
                  <a:pt x="2256" y="440"/>
                </a:lnTo>
                <a:lnTo>
                  <a:pt x="2352" y="868"/>
                </a:lnTo>
                <a:lnTo>
                  <a:pt x="2684" y="868"/>
                </a:lnTo>
                <a:lnTo>
                  <a:pt x="2708" y="812"/>
                </a:lnTo>
                <a:lnTo>
                  <a:pt x="2748" y="868"/>
                </a:lnTo>
                <a:lnTo>
                  <a:pt x="3076" y="868"/>
                </a:lnTo>
                <a:lnTo>
                  <a:pt x="3164" y="440"/>
                </a:lnTo>
                <a:lnTo>
                  <a:pt x="3512" y="440"/>
                </a:lnTo>
                <a:lnTo>
                  <a:pt x="3540" y="396"/>
                </a:lnTo>
                <a:lnTo>
                  <a:pt x="3568" y="436"/>
                </a:lnTo>
                <a:lnTo>
                  <a:pt x="3900" y="436"/>
                </a:lnTo>
                <a:lnTo>
                  <a:pt x="3900" y="0"/>
                </a:lnTo>
                <a:lnTo>
                  <a:pt x="0" y="4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254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" name="Group 26"/>
          <p:cNvGrpSpPr>
            <a:grpSpLocks/>
          </p:cNvGrpSpPr>
          <p:nvPr/>
        </p:nvGrpSpPr>
        <p:grpSpPr bwMode="auto">
          <a:xfrm>
            <a:off x="4399429" y="1741776"/>
            <a:ext cx="429871" cy="1206708"/>
            <a:chOff x="4068" y="945"/>
            <a:chExt cx="711" cy="1932"/>
          </a:xfrm>
          <a:solidFill>
            <a:schemeClr val="accent1"/>
          </a:solidFill>
        </p:grpSpPr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 rot="5400000">
              <a:off x="3589" y="1897"/>
              <a:ext cx="1665" cy="295"/>
            </a:xfrm>
            <a:prstGeom prst="rect">
              <a:avLst/>
            </a:prstGeom>
            <a:gradFill flip="none" rotWithShape="1">
              <a:gsLst>
                <a:gs pos="40000">
                  <a:schemeClr val="bg2"/>
                </a:gs>
                <a:gs pos="100000">
                  <a:schemeClr val="bg2">
                    <a:lumMod val="20000"/>
                    <a:lumOff val="80000"/>
                  </a:schemeClr>
                </a:gs>
              </a:gsLst>
              <a:lin ang="5400000" scaled="1"/>
              <a:tileRect/>
            </a:gradFill>
            <a:ln w="38100">
              <a:solidFill>
                <a:schemeClr val="bg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6" name="Rectangle 24"/>
            <p:cNvSpPr>
              <a:spLocks noChangeArrowheads="1"/>
            </p:cNvSpPr>
            <p:nvPr/>
          </p:nvSpPr>
          <p:spPr bwMode="auto">
            <a:xfrm>
              <a:off x="4068" y="945"/>
              <a:ext cx="711" cy="271"/>
            </a:xfrm>
            <a:prstGeom prst="rect">
              <a:avLst/>
            </a:prstGeom>
            <a:gradFill>
              <a:gsLst>
                <a:gs pos="0">
                  <a:schemeClr val="tx1"/>
                </a:gs>
                <a:gs pos="35000">
                  <a:schemeClr val="bg2">
                    <a:lumMod val="60000"/>
                    <a:lumOff val="40000"/>
                  </a:schemeClr>
                </a:gs>
                <a:gs pos="70000">
                  <a:schemeClr val="bg2"/>
                </a:gs>
              </a:gsLst>
              <a:lin ang="0" scaled="1"/>
            </a:gradFill>
            <a:ln w="38100">
              <a:solidFill>
                <a:schemeClr val="bg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</p:grpSp>
      <p:grpSp>
        <p:nvGrpSpPr>
          <p:cNvPr id="3" name="Group 26"/>
          <p:cNvGrpSpPr>
            <a:grpSpLocks/>
          </p:cNvGrpSpPr>
          <p:nvPr/>
        </p:nvGrpSpPr>
        <p:grpSpPr bwMode="auto">
          <a:xfrm>
            <a:off x="6903109" y="1744157"/>
            <a:ext cx="429871" cy="1206708"/>
            <a:chOff x="4046" y="945"/>
            <a:chExt cx="711" cy="1932"/>
          </a:xfrm>
          <a:solidFill>
            <a:schemeClr val="accent1"/>
          </a:solidFill>
        </p:grpSpPr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 rot="5400000">
              <a:off x="3589" y="1897"/>
              <a:ext cx="1665" cy="295"/>
            </a:xfrm>
            <a:prstGeom prst="rect">
              <a:avLst/>
            </a:prstGeom>
            <a:gradFill flip="none" rotWithShape="1">
              <a:gsLst>
                <a:gs pos="40000">
                  <a:schemeClr val="bg2"/>
                </a:gs>
                <a:gs pos="100000">
                  <a:schemeClr val="bg2">
                    <a:lumMod val="20000"/>
                    <a:lumOff val="80000"/>
                  </a:schemeClr>
                </a:gs>
              </a:gsLst>
              <a:lin ang="5400000" scaled="1"/>
              <a:tileRect/>
            </a:gradFill>
            <a:ln w="38100">
              <a:solidFill>
                <a:schemeClr val="bg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20" name="Rectangle 24"/>
            <p:cNvSpPr>
              <a:spLocks noChangeArrowheads="1"/>
            </p:cNvSpPr>
            <p:nvPr/>
          </p:nvSpPr>
          <p:spPr bwMode="auto">
            <a:xfrm>
              <a:off x="4046" y="945"/>
              <a:ext cx="711" cy="271"/>
            </a:xfrm>
            <a:prstGeom prst="rect">
              <a:avLst/>
            </a:prstGeom>
            <a:gradFill>
              <a:gsLst>
                <a:gs pos="0">
                  <a:schemeClr val="tx1"/>
                </a:gs>
                <a:gs pos="35000">
                  <a:schemeClr val="bg2">
                    <a:lumMod val="60000"/>
                    <a:lumOff val="40000"/>
                  </a:schemeClr>
                </a:gs>
                <a:gs pos="70000">
                  <a:schemeClr val="bg2"/>
                </a:gs>
              </a:gsLst>
              <a:lin ang="0" scaled="1"/>
            </a:gradFill>
            <a:ln w="38100">
              <a:solidFill>
                <a:schemeClr val="bg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</p:grpSp>
      <p:sp>
        <p:nvSpPr>
          <p:cNvPr id="7186" name="Line 61"/>
          <p:cNvSpPr>
            <a:spLocks noChangeShapeType="1"/>
          </p:cNvSpPr>
          <p:nvPr/>
        </p:nvSpPr>
        <p:spPr bwMode="auto">
          <a:xfrm>
            <a:off x="8790306" y="1579880"/>
            <a:ext cx="657225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87" name="Line 62"/>
          <p:cNvSpPr>
            <a:spLocks noChangeShapeType="1"/>
          </p:cNvSpPr>
          <p:nvPr/>
        </p:nvSpPr>
        <p:spPr bwMode="auto">
          <a:xfrm>
            <a:off x="8799831" y="2265680"/>
            <a:ext cx="657225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88" name="TextBox 35"/>
          <p:cNvSpPr txBox="1">
            <a:spLocks noChangeArrowheads="1"/>
          </p:cNvSpPr>
          <p:nvPr/>
        </p:nvSpPr>
        <p:spPr bwMode="auto">
          <a:xfrm>
            <a:off x="3259456" y="1786255"/>
            <a:ext cx="9683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≥1.5”</a:t>
            </a:r>
          </a:p>
        </p:txBody>
      </p:sp>
      <p:sp>
        <p:nvSpPr>
          <p:cNvPr id="7189" name="TextBox 35"/>
          <p:cNvSpPr txBox="1">
            <a:spLocks noChangeArrowheads="1"/>
          </p:cNvSpPr>
          <p:nvPr/>
        </p:nvSpPr>
        <p:spPr bwMode="auto">
          <a:xfrm>
            <a:off x="3100706" y="1122680"/>
            <a:ext cx="8810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≥0.5”</a:t>
            </a:r>
          </a:p>
        </p:txBody>
      </p:sp>
      <p:sp>
        <p:nvSpPr>
          <p:cNvPr id="7190" name="Line 20"/>
          <p:cNvSpPr>
            <a:spLocks noChangeShapeType="1"/>
          </p:cNvSpPr>
          <p:nvPr/>
        </p:nvSpPr>
        <p:spPr bwMode="auto">
          <a:xfrm>
            <a:off x="4142105" y="1751331"/>
            <a:ext cx="1588" cy="561975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 type="arrow" w="lg" len="lg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91" name="Line 22"/>
          <p:cNvSpPr>
            <a:spLocks noChangeShapeType="1"/>
          </p:cNvSpPr>
          <p:nvPr/>
        </p:nvSpPr>
        <p:spPr bwMode="auto">
          <a:xfrm flipV="1">
            <a:off x="4142105" y="1017906"/>
            <a:ext cx="1588" cy="561975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 type="arrow" w="lg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92" name="Line 64"/>
          <p:cNvSpPr>
            <a:spLocks noChangeShapeType="1"/>
          </p:cNvSpPr>
          <p:nvPr/>
        </p:nvSpPr>
        <p:spPr bwMode="auto">
          <a:xfrm flipH="1">
            <a:off x="3656331" y="2284730"/>
            <a:ext cx="638175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93" name="Line 68"/>
          <p:cNvSpPr>
            <a:spLocks noChangeShapeType="1"/>
          </p:cNvSpPr>
          <p:nvPr/>
        </p:nvSpPr>
        <p:spPr bwMode="auto">
          <a:xfrm>
            <a:off x="3627755" y="2646681"/>
            <a:ext cx="0" cy="1038225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94" name="Line 69"/>
          <p:cNvSpPr>
            <a:spLocks noChangeShapeType="1"/>
          </p:cNvSpPr>
          <p:nvPr/>
        </p:nvSpPr>
        <p:spPr bwMode="auto">
          <a:xfrm>
            <a:off x="5008880" y="2637156"/>
            <a:ext cx="0" cy="1038225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95" name="Line 70"/>
          <p:cNvSpPr>
            <a:spLocks noChangeShapeType="1"/>
          </p:cNvSpPr>
          <p:nvPr/>
        </p:nvSpPr>
        <p:spPr bwMode="auto">
          <a:xfrm>
            <a:off x="3637280" y="3389630"/>
            <a:ext cx="13716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 type="arrow" w="lg" len="lg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96" name="Line 72"/>
          <p:cNvSpPr>
            <a:spLocks noChangeShapeType="1"/>
          </p:cNvSpPr>
          <p:nvPr/>
        </p:nvSpPr>
        <p:spPr bwMode="auto">
          <a:xfrm>
            <a:off x="8809356" y="2961005"/>
            <a:ext cx="657225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97" name="Line 77"/>
          <p:cNvSpPr>
            <a:spLocks noChangeShapeType="1"/>
          </p:cNvSpPr>
          <p:nvPr/>
        </p:nvSpPr>
        <p:spPr bwMode="auto">
          <a:xfrm flipH="1">
            <a:off x="3675381" y="1741805"/>
            <a:ext cx="638175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98" name="Line 78"/>
          <p:cNvSpPr>
            <a:spLocks noChangeShapeType="1"/>
          </p:cNvSpPr>
          <p:nvPr/>
        </p:nvSpPr>
        <p:spPr bwMode="auto">
          <a:xfrm>
            <a:off x="4142105" y="1589405"/>
            <a:ext cx="0" cy="1524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99" name="Line 79"/>
          <p:cNvSpPr>
            <a:spLocks noChangeShapeType="1"/>
          </p:cNvSpPr>
          <p:nvPr/>
        </p:nvSpPr>
        <p:spPr bwMode="auto">
          <a:xfrm>
            <a:off x="3856356" y="1360805"/>
            <a:ext cx="276225" cy="3048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00" name="TextBox 28"/>
          <p:cNvSpPr txBox="1">
            <a:spLocks noChangeArrowheads="1"/>
          </p:cNvSpPr>
          <p:nvPr/>
        </p:nvSpPr>
        <p:spPr bwMode="auto">
          <a:xfrm>
            <a:off x="3816668" y="5250181"/>
            <a:ext cx="4887912" cy="1096963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>
            <a:lvl1pPr eaLnBrk="0" hangingPunct="0">
              <a:tabLst>
                <a:tab pos="342900" algn="l"/>
                <a:tab pos="5715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tabLst>
                <a:tab pos="342900" algn="l"/>
                <a:tab pos="5715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tabLst>
                <a:tab pos="342900" algn="l"/>
                <a:tab pos="5715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tabLst>
                <a:tab pos="342900" algn="l"/>
                <a:tab pos="5715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tabLst>
                <a:tab pos="342900" algn="l"/>
                <a:tab pos="5715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5715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5715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5715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5715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altLang="en-US" sz="2000" b="1">
                <a:solidFill>
                  <a:schemeClr val="bg1"/>
                </a:solidFill>
              </a:rPr>
              <a:t>w</a:t>
            </a:r>
            <a:r>
              <a:rPr lang="en-US" altLang="en-US" sz="2000" b="1" baseline="-25000">
                <a:solidFill>
                  <a:schemeClr val="bg1"/>
                </a:solidFill>
              </a:rPr>
              <a:t>r</a:t>
            </a:r>
            <a:r>
              <a:rPr lang="en-US" altLang="en-US" sz="2000">
                <a:solidFill>
                  <a:schemeClr val="bg1"/>
                </a:solidFill>
              </a:rPr>
              <a:t> 	= 	average deck width</a:t>
            </a:r>
          </a:p>
          <a:p>
            <a:r>
              <a:rPr lang="en-US" altLang="en-US" sz="2000" b="1">
                <a:solidFill>
                  <a:schemeClr val="bg1"/>
                </a:solidFill>
              </a:rPr>
              <a:t>h</a:t>
            </a:r>
            <a:r>
              <a:rPr lang="en-US" altLang="en-US" sz="2000" b="1" baseline="-25000">
                <a:solidFill>
                  <a:schemeClr val="bg1"/>
                </a:solidFill>
              </a:rPr>
              <a:t>r</a:t>
            </a:r>
            <a:r>
              <a:rPr lang="en-US" altLang="en-US" sz="2000">
                <a:solidFill>
                  <a:schemeClr val="bg1"/>
                </a:solidFill>
              </a:rPr>
              <a:t>	=	height of deck</a:t>
            </a:r>
          </a:p>
          <a:p>
            <a:r>
              <a:rPr lang="en-US" altLang="en-US" sz="2000" b="1">
                <a:solidFill>
                  <a:schemeClr val="bg1"/>
                </a:solidFill>
              </a:rPr>
              <a:t>t</a:t>
            </a:r>
            <a:r>
              <a:rPr lang="en-US" altLang="en-US" sz="2000" b="1" baseline="-25000">
                <a:solidFill>
                  <a:schemeClr val="bg1"/>
                </a:solidFill>
              </a:rPr>
              <a:t>c</a:t>
            </a:r>
            <a:r>
              <a:rPr lang="en-US" altLang="en-US" sz="2000">
                <a:solidFill>
                  <a:schemeClr val="bg1"/>
                </a:solidFill>
              </a:rPr>
              <a:t>	=	thickness of concrete above the deck</a:t>
            </a:r>
          </a:p>
        </p:txBody>
      </p:sp>
      <p:sp>
        <p:nvSpPr>
          <p:cNvPr id="7201" name="Line 81"/>
          <p:cNvSpPr>
            <a:spLocks noChangeShapeType="1"/>
          </p:cNvSpPr>
          <p:nvPr/>
        </p:nvSpPr>
        <p:spPr bwMode="auto">
          <a:xfrm>
            <a:off x="2511743" y="1251268"/>
            <a:ext cx="0" cy="245745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02" name="Line 82"/>
          <p:cNvSpPr>
            <a:spLocks noChangeShapeType="1"/>
          </p:cNvSpPr>
          <p:nvPr/>
        </p:nvSpPr>
        <p:spPr bwMode="auto">
          <a:xfrm>
            <a:off x="2513330" y="4075430"/>
            <a:ext cx="0" cy="9525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03" name="Freeform 83"/>
          <p:cNvSpPr>
            <a:spLocks/>
          </p:cNvSpPr>
          <p:nvPr/>
        </p:nvSpPr>
        <p:spPr bwMode="auto">
          <a:xfrm>
            <a:off x="2232344" y="3613469"/>
            <a:ext cx="560387" cy="522287"/>
          </a:xfrm>
          <a:custGeom>
            <a:avLst/>
            <a:gdLst>
              <a:gd name="T0" fmla="*/ 2147483647 w 356"/>
              <a:gd name="T1" fmla="*/ 2147483647 h 328"/>
              <a:gd name="T2" fmla="*/ 2147483647 w 356"/>
              <a:gd name="T3" fmla="*/ 2147483647 h 328"/>
              <a:gd name="T4" fmla="*/ 2147483647 w 356"/>
              <a:gd name="T5" fmla="*/ 2147483647 h 328"/>
              <a:gd name="T6" fmla="*/ 2147483647 w 356"/>
              <a:gd name="T7" fmla="*/ 2147483647 h 328"/>
              <a:gd name="T8" fmla="*/ 2147483647 w 356"/>
              <a:gd name="T9" fmla="*/ 2147483647 h 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6"/>
              <a:gd name="T16" fmla="*/ 0 h 328"/>
              <a:gd name="T17" fmla="*/ 356 w 356"/>
              <a:gd name="T18" fmla="*/ 328 h 3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6" h="328">
                <a:moveTo>
                  <a:pt x="177" y="71"/>
                </a:moveTo>
                <a:cubicBezTo>
                  <a:pt x="229" y="35"/>
                  <a:pt x="281" y="0"/>
                  <a:pt x="303" y="2"/>
                </a:cubicBezTo>
                <a:cubicBezTo>
                  <a:pt x="325" y="4"/>
                  <a:pt x="356" y="32"/>
                  <a:pt x="309" y="80"/>
                </a:cubicBezTo>
                <a:cubicBezTo>
                  <a:pt x="262" y="128"/>
                  <a:pt x="42" y="258"/>
                  <a:pt x="21" y="293"/>
                </a:cubicBezTo>
                <a:cubicBezTo>
                  <a:pt x="0" y="328"/>
                  <a:pt x="91" y="310"/>
                  <a:pt x="183" y="293"/>
                </a:cubicBez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04" name="Line 84"/>
          <p:cNvSpPr>
            <a:spLocks noChangeShapeType="1"/>
          </p:cNvSpPr>
          <p:nvPr/>
        </p:nvSpPr>
        <p:spPr bwMode="auto">
          <a:xfrm>
            <a:off x="8723630" y="1341756"/>
            <a:ext cx="0" cy="240982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05" name="Line 85"/>
          <p:cNvSpPr>
            <a:spLocks noChangeShapeType="1"/>
          </p:cNvSpPr>
          <p:nvPr/>
        </p:nvSpPr>
        <p:spPr bwMode="auto">
          <a:xfrm>
            <a:off x="8723630" y="4084955"/>
            <a:ext cx="0" cy="9525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06" name="Freeform 86"/>
          <p:cNvSpPr>
            <a:spLocks/>
          </p:cNvSpPr>
          <p:nvPr/>
        </p:nvSpPr>
        <p:spPr bwMode="auto">
          <a:xfrm>
            <a:off x="8437880" y="3638868"/>
            <a:ext cx="565150" cy="506412"/>
          </a:xfrm>
          <a:custGeom>
            <a:avLst/>
            <a:gdLst>
              <a:gd name="T0" fmla="*/ 2147483647 w 356"/>
              <a:gd name="T1" fmla="*/ 2147483647 h 328"/>
              <a:gd name="T2" fmla="*/ 2147483647 w 356"/>
              <a:gd name="T3" fmla="*/ 2147483647 h 328"/>
              <a:gd name="T4" fmla="*/ 2147483647 w 356"/>
              <a:gd name="T5" fmla="*/ 2147483647 h 328"/>
              <a:gd name="T6" fmla="*/ 2147483647 w 356"/>
              <a:gd name="T7" fmla="*/ 2147483647 h 328"/>
              <a:gd name="T8" fmla="*/ 2147483647 w 356"/>
              <a:gd name="T9" fmla="*/ 2147483647 h 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6"/>
              <a:gd name="T16" fmla="*/ 0 h 328"/>
              <a:gd name="T17" fmla="*/ 356 w 356"/>
              <a:gd name="T18" fmla="*/ 328 h 3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6" h="328">
                <a:moveTo>
                  <a:pt x="177" y="71"/>
                </a:moveTo>
                <a:cubicBezTo>
                  <a:pt x="229" y="35"/>
                  <a:pt x="281" y="0"/>
                  <a:pt x="303" y="2"/>
                </a:cubicBezTo>
                <a:cubicBezTo>
                  <a:pt x="325" y="4"/>
                  <a:pt x="356" y="32"/>
                  <a:pt x="309" y="80"/>
                </a:cubicBezTo>
                <a:cubicBezTo>
                  <a:pt x="262" y="128"/>
                  <a:pt x="42" y="258"/>
                  <a:pt x="21" y="293"/>
                </a:cubicBezTo>
                <a:cubicBezTo>
                  <a:pt x="0" y="328"/>
                  <a:pt x="91" y="310"/>
                  <a:pt x="183" y="293"/>
                </a:cubicBez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07" name="TextBox 28"/>
          <p:cNvSpPr txBox="1">
            <a:spLocks noChangeArrowheads="1"/>
          </p:cNvSpPr>
          <p:nvPr/>
        </p:nvSpPr>
        <p:spPr bwMode="auto">
          <a:xfrm>
            <a:off x="6331268" y="3869055"/>
            <a:ext cx="1630362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342900" algn="l"/>
                <a:tab pos="5715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tabLst>
                <a:tab pos="342900" algn="l"/>
                <a:tab pos="5715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tabLst>
                <a:tab pos="342900" algn="l"/>
                <a:tab pos="5715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tabLst>
                <a:tab pos="342900" algn="l"/>
                <a:tab pos="5715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tabLst>
                <a:tab pos="342900" algn="l"/>
                <a:tab pos="5715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5715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5715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5715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5715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altLang="en-US" sz="2000">
                <a:solidFill>
                  <a:schemeClr val="bg1"/>
                </a:solidFill>
              </a:rPr>
              <a:t>steel beam</a:t>
            </a:r>
          </a:p>
        </p:txBody>
      </p:sp>
      <p:sp>
        <p:nvSpPr>
          <p:cNvPr id="7208" name="Freeform 88"/>
          <p:cNvSpPr>
            <a:spLocks/>
          </p:cNvSpPr>
          <p:nvPr/>
        </p:nvSpPr>
        <p:spPr bwMode="auto">
          <a:xfrm>
            <a:off x="5732780" y="4092893"/>
            <a:ext cx="628650" cy="163512"/>
          </a:xfrm>
          <a:custGeom>
            <a:avLst/>
            <a:gdLst>
              <a:gd name="T0" fmla="*/ 2147483647 w 396"/>
              <a:gd name="T1" fmla="*/ 2147483647 h 103"/>
              <a:gd name="T2" fmla="*/ 2147483647 w 396"/>
              <a:gd name="T3" fmla="*/ 2147483647 h 103"/>
              <a:gd name="T4" fmla="*/ 2147483647 w 396"/>
              <a:gd name="T5" fmla="*/ 2147483647 h 103"/>
              <a:gd name="T6" fmla="*/ 0 w 396"/>
              <a:gd name="T7" fmla="*/ 2147483647 h 103"/>
              <a:gd name="T8" fmla="*/ 0 60000 65536"/>
              <a:gd name="T9" fmla="*/ 0 60000 65536"/>
              <a:gd name="T10" fmla="*/ 0 60000 65536"/>
              <a:gd name="T11" fmla="*/ 0 60000 65536"/>
              <a:gd name="T12" fmla="*/ 0 w 396"/>
              <a:gd name="T13" fmla="*/ 0 h 103"/>
              <a:gd name="T14" fmla="*/ 396 w 396"/>
              <a:gd name="T15" fmla="*/ 103 h 10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96" h="103">
                <a:moveTo>
                  <a:pt x="396" y="1"/>
                </a:moveTo>
                <a:cubicBezTo>
                  <a:pt x="302" y="0"/>
                  <a:pt x="209" y="0"/>
                  <a:pt x="180" y="13"/>
                </a:cubicBezTo>
                <a:cubicBezTo>
                  <a:pt x="151" y="26"/>
                  <a:pt x="252" y="64"/>
                  <a:pt x="222" y="79"/>
                </a:cubicBezTo>
                <a:cubicBezTo>
                  <a:pt x="192" y="94"/>
                  <a:pt x="37" y="101"/>
                  <a:pt x="0" y="103"/>
                </a:cubicBez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09" name="Freeform 89"/>
          <p:cNvSpPr>
            <a:spLocks/>
          </p:cNvSpPr>
          <p:nvPr/>
        </p:nvSpPr>
        <p:spPr bwMode="auto">
          <a:xfrm>
            <a:off x="5718493" y="4170681"/>
            <a:ext cx="80962" cy="180975"/>
          </a:xfrm>
          <a:custGeom>
            <a:avLst/>
            <a:gdLst>
              <a:gd name="T0" fmla="*/ 2147483647 w 51"/>
              <a:gd name="T1" fmla="*/ 0 h 114"/>
              <a:gd name="T2" fmla="*/ 2147483647 w 51"/>
              <a:gd name="T3" fmla="*/ 2147483647 h 114"/>
              <a:gd name="T4" fmla="*/ 2147483647 w 51"/>
              <a:gd name="T5" fmla="*/ 2147483647 h 114"/>
              <a:gd name="T6" fmla="*/ 0 60000 65536"/>
              <a:gd name="T7" fmla="*/ 0 60000 65536"/>
              <a:gd name="T8" fmla="*/ 0 60000 65536"/>
              <a:gd name="T9" fmla="*/ 0 w 51"/>
              <a:gd name="T10" fmla="*/ 0 h 114"/>
              <a:gd name="T11" fmla="*/ 51 w 51"/>
              <a:gd name="T12" fmla="*/ 114 h 11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1" h="114">
                <a:moveTo>
                  <a:pt x="33" y="0"/>
                </a:moveTo>
                <a:cubicBezTo>
                  <a:pt x="16" y="8"/>
                  <a:pt x="0" y="17"/>
                  <a:pt x="3" y="36"/>
                </a:cubicBezTo>
                <a:cubicBezTo>
                  <a:pt x="6" y="55"/>
                  <a:pt x="46" y="98"/>
                  <a:pt x="51" y="114"/>
                </a:cubicBez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1F629D2B-17F2-D5F1-02AF-C3BE90F6958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 bwMode="auto">
          <a:xfrm>
            <a:off x="4165601" y="6416676"/>
            <a:ext cx="45085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 dirty="0">
                <a:solidFill>
                  <a:srgbClr val="BCBCBC"/>
                </a:solidFill>
              </a:rPr>
              <a:t>Composite Beam - AISC Manual 16th Ed &amp; ANSI/AISC 360-22</a:t>
            </a:r>
          </a:p>
        </p:txBody>
      </p:sp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5BEE4331-235B-0B26-CA3D-BC12CF961E7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566400" y="6416676"/>
            <a:ext cx="1016000" cy="365125"/>
          </a:xfrm>
        </p:spPr>
        <p:txBody>
          <a:bodyPr/>
          <a:lstStyle/>
          <a:p>
            <a:pPr>
              <a:defRPr/>
            </a:pPr>
            <a:fld id="{5A5663F2-EF6E-4977-B366-224C998B19AD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ooter Placeholder 2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 dirty="0">
                <a:solidFill>
                  <a:srgbClr val="BCBCBC"/>
                </a:solidFill>
              </a:rPr>
              <a:t>Composite Beam - AISC Manual 16th Ed &amp; ANSI/AISC 360-22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028825" y="636588"/>
            <a:ext cx="8140700" cy="50292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3600" b="1">
                <a:solidFill>
                  <a:schemeClr val="bg1"/>
                </a:solidFill>
              </a:rPr>
              <a:t>Fully Composite Beam: </a:t>
            </a:r>
          </a:p>
          <a:p>
            <a:pPr eaLnBrk="0" hangingPunct="0">
              <a:defRPr/>
            </a:pPr>
            <a:r>
              <a:rPr lang="en-US" sz="3600" b="1">
                <a:solidFill>
                  <a:schemeClr val="bg1"/>
                </a:solidFill>
              </a:rPr>
              <a:t>Bending Strength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A5663F2-EF6E-4977-B366-224C998B19AD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Footer Placeholder 2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>
                <a:solidFill>
                  <a:srgbClr val="BCBCBC"/>
                </a:solidFill>
              </a:rPr>
              <a:t>Composite Beam - AISC Manual 16th Ed &amp; ANSI/AISC 360-22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047875" y="166688"/>
            <a:ext cx="8140700" cy="54991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4000" dirty="0">
                <a:solidFill>
                  <a:schemeClr val="bg1"/>
                </a:solidFill>
                <a:latin typeface="Symbol" pitchFamily="18" charset="2"/>
              </a:rPr>
              <a:t>f</a:t>
            </a:r>
            <a:r>
              <a:rPr lang="en-US" sz="4000" baseline="-25000" dirty="0">
                <a:solidFill>
                  <a:schemeClr val="bg1"/>
                </a:solidFill>
              </a:rPr>
              <a:t>b </a:t>
            </a:r>
            <a:r>
              <a:rPr lang="en-US" sz="4000" dirty="0">
                <a:solidFill>
                  <a:schemeClr val="bg1"/>
                </a:solidFill>
              </a:rPr>
              <a:t>= 0.90 (</a:t>
            </a:r>
            <a:r>
              <a:rPr lang="en-US" sz="4000" dirty="0" err="1">
                <a:solidFill>
                  <a:schemeClr val="bg1"/>
                </a:solidFill>
                <a:latin typeface="Symbol" pitchFamily="18" charset="2"/>
              </a:rPr>
              <a:t>W</a:t>
            </a:r>
            <a:r>
              <a:rPr lang="en-US" sz="4000" baseline="-25000" dirty="0" err="1">
                <a:solidFill>
                  <a:schemeClr val="bg1"/>
                </a:solidFill>
              </a:rPr>
              <a:t>b</a:t>
            </a:r>
            <a:r>
              <a:rPr lang="en-US" sz="4000" baseline="-25000" dirty="0">
                <a:solidFill>
                  <a:schemeClr val="bg1"/>
                </a:solidFill>
              </a:rPr>
              <a:t> </a:t>
            </a:r>
            <a:r>
              <a:rPr lang="en-US" sz="4000" dirty="0">
                <a:solidFill>
                  <a:schemeClr val="bg1"/>
                </a:solidFill>
              </a:rPr>
              <a:t>= 1.67)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FC11C53-ECA8-4836-ADE9-3A4F99164308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  <p:sp>
        <p:nvSpPr>
          <p:cNvPr id="9221" name="TextBox 28"/>
          <p:cNvSpPr txBox="1">
            <a:spLocks noChangeArrowheads="1"/>
          </p:cNvSpPr>
          <p:nvPr/>
        </p:nvSpPr>
        <p:spPr bwMode="auto">
          <a:xfrm>
            <a:off x="2047875" y="407989"/>
            <a:ext cx="81407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altLang="en-US" sz="3600" b="1">
                <a:solidFill>
                  <a:schemeClr val="bg1"/>
                </a:solidFill>
              </a:rPr>
              <a:t>Bending Strength</a:t>
            </a:r>
            <a:endParaRPr lang="en-US" altLang="en-US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>
                <a:solidFill>
                  <a:srgbClr val="BCBCBC"/>
                </a:solidFill>
              </a:rPr>
              <a:t>Composite Beam - AISC Manual 16th Ed &amp; ANSI/AISC 360-22</a:t>
            </a:r>
          </a:p>
        </p:txBody>
      </p:sp>
      <p:graphicFrame>
        <p:nvGraphicFramePr>
          <p:cNvPr id="10243" name="Object 3"/>
          <p:cNvGraphicFramePr>
            <a:graphicFrameLocks noChangeAspect="1"/>
          </p:cNvGraphicFramePr>
          <p:nvPr/>
        </p:nvGraphicFramePr>
        <p:xfrm>
          <a:off x="6038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8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 bwMode="auto">
          <a:xfrm>
            <a:off x="2638654" y="1119643"/>
            <a:ext cx="7469187" cy="26257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en-US" b="1" dirty="0">
                <a:solidFill>
                  <a:schemeClr val="bg1"/>
                </a:solidFill>
              </a:rPr>
              <a:t>POSITIVE MOMENT</a:t>
            </a:r>
          </a:p>
          <a:p>
            <a:pPr eaLnBrk="0" hangingPunct="0">
              <a:defRPr/>
            </a:pPr>
            <a:endParaRPr lang="en-US" sz="2000" dirty="0">
              <a:solidFill>
                <a:schemeClr val="bg1"/>
              </a:solidFill>
            </a:endParaRPr>
          </a:p>
          <a:p>
            <a:pPr eaLnBrk="0" hangingPunct="0">
              <a:defRPr/>
            </a:pPr>
            <a:r>
              <a:rPr lang="en-US" dirty="0">
                <a:solidFill>
                  <a:schemeClr val="bg1"/>
                </a:solidFill>
              </a:rPr>
              <a:t>For  </a:t>
            </a:r>
            <a:r>
              <a:rPr lang="en-US" i="1" dirty="0">
                <a:solidFill>
                  <a:schemeClr val="bg1"/>
                </a:solidFill>
              </a:rPr>
              <a:t>h</a:t>
            </a:r>
            <a:r>
              <a:rPr lang="en-US" dirty="0">
                <a:solidFill>
                  <a:schemeClr val="bg1"/>
                </a:solidFill>
              </a:rPr>
              <a:t>/</a:t>
            </a:r>
            <a:r>
              <a:rPr lang="en-US" i="1" dirty="0" err="1">
                <a:solidFill>
                  <a:schemeClr val="bg1"/>
                </a:solidFill>
              </a:rPr>
              <a:t>t</a:t>
            </a:r>
            <a:r>
              <a:rPr lang="en-US" i="1" baseline="-25000" dirty="0" err="1">
                <a:solidFill>
                  <a:schemeClr val="bg1"/>
                </a:solidFill>
              </a:rPr>
              <a:t>w</a:t>
            </a:r>
            <a:endParaRPr lang="en-US" i="1" baseline="-25000" dirty="0">
              <a:solidFill>
                <a:schemeClr val="bg1"/>
              </a:solidFill>
            </a:endParaRPr>
          </a:p>
          <a:p>
            <a:pPr eaLnBrk="0" hangingPunct="0">
              <a:defRPr/>
            </a:pPr>
            <a:endParaRPr lang="en-US" dirty="0">
              <a:solidFill>
                <a:schemeClr val="bg1"/>
              </a:solidFill>
            </a:endParaRPr>
          </a:p>
          <a:p>
            <a:pPr eaLnBrk="0" hangingPunct="0">
              <a:defRPr/>
            </a:pPr>
            <a:r>
              <a:rPr lang="en-US" dirty="0">
                <a:solidFill>
                  <a:schemeClr val="bg1"/>
                </a:solidFill>
              </a:rPr>
              <a:t>The strength is determined as the plastic stress distribution of the composite section. </a:t>
            </a:r>
          </a:p>
          <a:p>
            <a:pPr eaLnBrk="0" hangingPunct="0">
              <a:defRPr/>
            </a:pPr>
            <a:r>
              <a:rPr lang="en-US" sz="2000" dirty="0">
                <a:solidFill>
                  <a:schemeClr val="bg1"/>
                </a:solidFill>
              </a:rPr>
              <a:t>(*Note: All current ASTM A6 W, S, and HP shapes satisfy this limit.)</a:t>
            </a:r>
          </a:p>
        </p:txBody>
      </p:sp>
      <p:graphicFrame>
        <p:nvGraphicFramePr>
          <p:cNvPr id="10245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5434104"/>
              </p:ext>
            </p:extLst>
          </p:nvPr>
        </p:nvGraphicFramePr>
        <p:xfrm>
          <a:off x="3892096" y="1670278"/>
          <a:ext cx="12827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10891" imgH="495085" progId="Equation.3">
                  <p:embed/>
                </p:oleObj>
              </mc:Choice>
              <mc:Fallback>
                <p:oleObj name="Equation" r:id="rId5" imgW="710891" imgH="495085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92096" y="1670278"/>
                        <a:ext cx="1282700" cy="88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 bwMode="auto">
          <a:xfrm>
            <a:off x="2668588" y="3943351"/>
            <a:ext cx="7429500" cy="23209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en-US" b="1">
                <a:solidFill>
                  <a:schemeClr val="bg1"/>
                </a:solidFill>
              </a:rPr>
              <a:t>NEGATIVE MOMENT</a:t>
            </a:r>
          </a:p>
          <a:p>
            <a:pPr eaLnBrk="0" hangingPunct="0">
              <a:defRPr/>
            </a:pPr>
            <a:endParaRPr lang="en-US">
              <a:solidFill>
                <a:schemeClr val="bg1"/>
              </a:solidFill>
            </a:endParaRPr>
          </a:p>
          <a:p>
            <a:pPr eaLnBrk="0" hangingPunct="0">
              <a:defRPr/>
            </a:pPr>
            <a:r>
              <a:rPr lang="en-US">
                <a:solidFill>
                  <a:schemeClr val="bg1"/>
                </a:solidFill>
              </a:rPr>
              <a:t>It is typically assumed that the concrete carries no tensile forces and reinforcement is minimal, therefore strength is identical to a bare steel section.</a:t>
            </a:r>
          </a:p>
          <a:p>
            <a:pPr eaLnBrk="0" hangingPunct="0">
              <a:defRPr/>
            </a:pPr>
            <a:r>
              <a:rPr lang="en-US">
                <a:solidFill>
                  <a:schemeClr val="bg1"/>
                </a:solidFill>
              </a:rPr>
              <a:t> 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A66AC3A-A9B5-4FE2-AA04-6E377282AA53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10248" name="TextBox 28"/>
          <p:cNvSpPr txBox="1">
            <a:spLocks noChangeArrowheads="1"/>
          </p:cNvSpPr>
          <p:nvPr/>
        </p:nvSpPr>
        <p:spPr bwMode="auto">
          <a:xfrm>
            <a:off x="3778251" y="241300"/>
            <a:ext cx="5203825" cy="661988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altLang="en-US" sz="2800" b="1">
                <a:solidFill>
                  <a:schemeClr val="bg1"/>
                </a:solidFill>
              </a:rPr>
              <a:t>Bending Strength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Footer Placeholder 2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>
                <a:solidFill>
                  <a:srgbClr val="BCBCBC"/>
                </a:solidFill>
              </a:rPr>
              <a:t>Composite Beam - AISC Manual 16th Ed &amp; ANSI/AISC 360-22</a:t>
            </a:r>
          </a:p>
        </p:txBody>
      </p:sp>
      <p:sp>
        <p:nvSpPr>
          <p:cNvPr id="11267" name="TextBox 28"/>
          <p:cNvSpPr txBox="1">
            <a:spLocks noChangeArrowheads="1"/>
          </p:cNvSpPr>
          <p:nvPr/>
        </p:nvSpPr>
        <p:spPr bwMode="auto">
          <a:xfrm>
            <a:off x="1970088" y="706439"/>
            <a:ext cx="8140700" cy="3724275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altLang="en-US" sz="3600">
                <a:solidFill>
                  <a:srgbClr val="FF0000"/>
                </a:solidFill>
              </a:rPr>
              <a:t>INSERT INFORMATION: STRENGTH OF FULLY COMPOSITE BEAM SECTION CALCULATIONS</a:t>
            </a:r>
          </a:p>
          <a:p>
            <a:endParaRPr lang="en-US" altLang="en-US" sz="3600">
              <a:solidFill>
                <a:srgbClr val="FF0000"/>
              </a:solidFill>
            </a:endParaRPr>
          </a:p>
          <a:p>
            <a:r>
              <a:rPr lang="en-US" altLang="en-US" sz="3600">
                <a:solidFill>
                  <a:srgbClr val="FF0000"/>
                </a:solidFill>
              </a:rPr>
              <a:t>Handout on Calculations: </a:t>
            </a:r>
          </a:p>
          <a:p>
            <a:r>
              <a:rPr lang="en-US" altLang="en-US" sz="2800" i="1">
                <a:solidFill>
                  <a:srgbClr val="FF0000"/>
                </a:solidFill>
              </a:rPr>
              <a:t>FullyCompositeCalcs.PDF</a:t>
            </a:r>
          </a:p>
          <a:p>
            <a:endParaRPr lang="en-US" altLang="en-US" sz="2800" i="1">
              <a:solidFill>
                <a:srgbClr val="FF0000"/>
              </a:solidFill>
            </a:endParaRPr>
          </a:p>
        </p:txBody>
      </p:sp>
      <p:grpSp>
        <p:nvGrpSpPr>
          <p:cNvPr id="11268" name="Group 5"/>
          <p:cNvGrpSpPr>
            <a:grpSpLocks/>
          </p:cNvGrpSpPr>
          <p:nvPr/>
        </p:nvGrpSpPr>
        <p:grpSpPr bwMode="auto">
          <a:xfrm>
            <a:off x="6940550" y="3209925"/>
            <a:ext cx="3727450" cy="3352800"/>
            <a:chOff x="762000" y="217371"/>
            <a:chExt cx="8077199" cy="6412029"/>
          </a:xfrm>
        </p:grpSpPr>
        <p:sp>
          <p:nvSpPr>
            <p:cNvPr id="11270" name="laptop"/>
            <p:cNvSpPr>
              <a:spLocks noEditPoints="1" noChangeArrowheads="1"/>
            </p:cNvSpPr>
            <p:nvPr/>
          </p:nvSpPr>
          <p:spPr bwMode="auto">
            <a:xfrm>
              <a:off x="825944" y="217371"/>
              <a:ext cx="8013255" cy="6031029"/>
            </a:xfrm>
            <a:custGeom>
              <a:avLst/>
              <a:gdLst>
                <a:gd name="T0" fmla="*/ 2147483647 w 21600"/>
                <a:gd name="T1" fmla="*/ 0 h 21600"/>
                <a:gd name="T2" fmla="*/ 2147483647 w 21600"/>
                <a:gd name="T3" fmla="*/ 2147483647 h 21600"/>
                <a:gd name="T4" fmla="*/ 2147483647 w 21600"/>
                <a:gd name="T5" fmla="*/ 0 h 21600"/>
                <a:gd name="T6" fmla="*/ 2147483647 w 21600"/>
                <a:gd name="T7" fmla="*/ 2147483647 h 21600"/>
                <a:gd name="T8" fmla="*/ 2147483647 w 21600"/>
                <a:gd name="T9" fmla="*/ 0 h 21600"/>
                <a:gd name="T10" fmla="*/ 2147483647 w 21600"/>
                <a:gd name="T11" fmla="*/ 2147483647 h 21600"/>
                <a:gd name="T12" fmla="*/ 0 w 21600"/>
                <a:gd name="T13" fmla="*/ 2147483647 h 21600"/>
                <a:gd name="T14" fmla="*/ 2147483647 w 21600"/>
                <a:gd name="T15" fmla="*/ 2147483647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4445 w 21600"/>
                <a:gd name="T25" fmla="*/ 1858 h 21600"/>
                <a:gd name="T26" fmla="*/ 17311 w 21600"/>
                <a:gd name="T27" fmla="*/ 12323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 extrusionOk="0">
                  <a:moveTo>
                    <a:pt x="3362" y="0"/>
                  </a:moveTo>
                  <a:lnTo>
                    <a:pt x="18327" y="0"/>
                  </a:lnTo>
                  <a:lnTo>
                    <a:pt x="18327" y="14347"/>
                  </a:lnTo>
                  <a:lnTo>
                    <a:pt x="3362" y="14347"/>
                  </a:lnTo>
                  <a:lnTo>
                    <a:pt x="3362" y="0"/>
                  </a:lnTo>
                  <a:close/>
                </a:path>
                <a:path w="21600" h="21600" extrusionOk="0">
                  <a:moveTo>
                    <a:pt x="3340" y="15068"/>
                  </a:moveTo>
                  <a:lnTo>
                    <a:pt x="0" y="19877"/>
                  </a:lnTo>
                  <a:lnTo>
                    <a:pt x="21600" y="19877"/>
                  </a:lnTo>
                  <a:lnTo>
                    <a:pt x="18327" y="15068"/>
                  </a:lnTo>
                  <a:lnTo>
                    <a:pt x="3340" y="15068"/>
                  </a:lnTo>
                  <a:close/>
                </a:path>
                <a:path w="21600" h="21600" extrusionOk="0">
                  <a:moveTo>
                    <a:pt x="0" y="19877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19877"/>
                  </a:lnTo>
                  <a:lnTo>
                    <a:pt x="0" y="19877"/>
                  </a:lnTo>
                  <a:close/>
                </a:path>
                <a:path w="21600" h="21600" extrusionOk="0">
                  <a:moveTo>
                    <a:pt x="4186" y="1523"/>
                  </a:moveTo>
                  <a:lnTo>
                    <a:pt x="17547" y="1523"/>
                  </a:lnTo>
                  <a:lnTo>
                    <a:pt x="17547" y="12744"/>
                  </a:lnTo>
                  <a:lnTo>
                    <a:pt x="4186" y="12744"/>
                  </a:lnTo>
                  <a:lnTo>
                    <a:pt x="4186" y="1523"/>
                  </a:lnTo>
                  <a:close/>
                </a:path>
                <a:path w="21600" h="21600" extrusionOk="0">
                  <a:moveTo>
                    <a:pt x="3318" y="15549"/>
                  </a:moveTo>
                  <a:lnTo>
                    <a:pt x="2917" y="16110"/>
                  </a:lnTo>
                  <a:lnTo>
                    <a:pt x="18727" y="16110"/>
                  </a:lnTo>
                  <a:lnTo>
                    <a:pt x="18327" y="15549"/>
                  </a:lnTo>
                  <a:lnTo>
                    <a:pt x="3318" y="15549"/>
                  </a:lnTo>
                  <a:close/>
                </a:path>
                <a:path w="21600" h="21600" extrusionOk="0">
                  <a:moveTo>
                    <a:pt x="6213" y="18314"/>
                  </a:moveTo>
                  <a:lnTo>
                    <a:pt x="5946" y="18875"/>
                  </a:lnTo>
                  <a:lnTo>
                    <a:pt x="15766" y="18875"/>
                  </a:lnTo>
                  <a:lnTo>
                    <a:pt x="15499" y="18314"/>
                  </a:lnTo>
                  <a:lnTo>
                    <a:pt x="6213" y="18314"/>
                  </a:lnTo>
                  <a:close/>
                </a:path>
                <a:path w="21600" h="21600" extrusionOk="0">
                  <a:moveTo>
                    <a:pt x="2828" y="16471"/>
                  </a:moveTo>
                  <a:lnTo>
                    <a:pt x="2405" y="17072"/>
                  </a:lnTo>
                  <a:lnTo>
                    <a:pt x="19284" y="17072"/>
                  </a:lnTo>
                  <a:lnTo>
                    <a:pt x="18839" y="16471"/>
                  </a:lnTo>
                  <a:lnTo>
                    <a:pt x="2828" y="16471"/>
                  </a:lnTo>
                  <a:close/>
                </a:path>
                <a:path w="21600" h="21600" extrusionOk="0">
                  <a:moveTo>
                    <a:pt x="2316" y="17352"/>
                  </a:moveTo>
                  <a:lnTo>
                    <a:pt x="1871" y="17953"/>
                  </a:lnTo>
                  <a:lnTo>
                    <a:pt x="19863" y="17953"/>
                  </a:lnTo>
                  <a:lnTo>
                    <a:pt x="19395" y="17352"/>
                  </a:lnTo>
                  <a:lnTo>
                    <a:pt x="2316" y="17352"/>
                  </a:lnTo>
                  <a:close/>
                </a:path>
              </a:pathLst>
            </a:custGeom>
            <a:solidFill>
              <a:srgbClr val="C0C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11271" name="Picture 7" descr="C:\Documents and Settings\David Fortin\Local Settings\Temporary Internet Files\Content.IE5\CDA7ST6F\MCj04338290000[1]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0" y="457200"/>
              <a:ext cx="6172200" cy="6172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7AA28AD-F68A-4C3D-AFAF-8634322FA87B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Footer Placeholder 2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 dirty="0">
                <a:solidFill>
                  <a:srgbClr val="BCBCBC"/>
                </a:solidFill>
              </a:rPr>
              <a:t>Composite Beam - AISC Manual 16th Ed &amp; ANSI/AISC 360-22</a:t>
            </a:r>
          </a:p>
        </p:txBody>
      </p:sp>
      <p:sp>
        <p:nvSpPr>
          <p:cNvPr id="12291" name="TextBox 28"/>
          <p:cNvSpPr txBox="1">
            <a:spLocks noChangeArrowheads="1"/>
          </p:cNvSpPr>
          <p:nvPr/>
        </p:nvSpPr>
        <p:spPr bwMode="auto">
          <a:xfrm>
            <a:off x="2460625" y="1414463"/>
            <a:ext cx="8613775" cy="547688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altLang="en-US" dirty="0">
                <a:solidFill>
                  <a:schemeClr val="bg1"/>
                </a:solidFill>
              </a:rPr>
              <a:t>Fully Composite Strength can be determined by using Table 3-18.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449514" y="2541589"/>
            <a:ext cx="6262687" cy="4603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en-US" i="1" dirty="0">
                <a:solidFill>
                  <a:schemeClr val="bg1"/>
                </a:solidFill>
              </a:rPr>
              <a:t>Y2</a:t>
            </a:r>
            <a:r>
              <a:rPr lang="en-US" dirty="0">
                <a:solidFill>
                  <a:schemeClr val="bg1"/>
                </a:solidFill>
              </a:rPr>
              <a:t> - Calculated per handout</a:t>
            </a:r>
          </a:p>
        </p:txBody>
      </p:sp>
      <p:sp>
        <p:nvSpPr>
          <p:cNvPr id="12293" name="TextBox 3"/>
          <p:cNvSpPr txBox="1">
            <a:spLocks noChangeArrowheads="1"/>
          </p:cNvSpPr>
          <p:nvPr/>
        </p:nvSpPr>
        <p:spPr bwMode="auto">
          <a:xfrm>
            <a:off x="2459039" y="3403600"/>
            <a:ext cx="7978775" cy="914400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>
            <a:lvl1pPr eaLnBrk="0" hangingPunct="0">
              <a:tabLst>
                <a:tab pos="625475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tabLst>
                <a:tab pos="625475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tabLst>
                <a:tab pos="625475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tabLst>
                <a:tab pos="625475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tabLst>
                <a:tab pos="625475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25475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25475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25475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25475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altLang="en-US" i="1">
                <a:solidFill>
                  <a:schemeClr val="bg1"/>
                </a:solidFill>
              </a:rPr>
              <a:t>Y1</a:t>
            </a:r>
            <a:r>
              <a:rPr lang="en-US" altLang="en-US">
                <a:solidFill>
                  <a:schemeClr val="bg1"/>
                </a:solidFill>
              </a:rPr>
              <a:t> = 0 if PNA in the slab,</a:t>
            </a:r>
          </a:p>
          <a:p>
            <a:r>
              <a:rPr lang="en-US" altLang="en-US">
                <a:solidFill>
                  <a:schemeClr val="bg1"/>
                </a:solidFill>
              </a:rPr>
              <a:t>	Calculated per handout if PNA in the beam flange or web.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B7CBAB4-86B0-486A-8659-7502C6B17E8F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12295" name="TextBox 28"/>
          <p:cNvSpPr txBox="1">
            <a:spLocks noChangeArrowheads="1"/>
          </p:cNvSpPr>
          <p:nvPr/>
        </p:nvSpPr>
        <p:spPr bwMode="auto">
          <a:xfrm>
            <a:off x="2047875" y="407989"/>
            <a:ext cx="81407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endParaRPr lang="en-US" altLang="en-US" b="1">
              <a:solidFill>
                <a:schemeClr val="bg1"/>
              </a:solidFill>
            </a:endParaRPr>
          </a:p>
        </p:txBody>
      </p:sp>
      <p:sp>
        <p:nvSpPr>
          <p:cNvPr id="12296" name="TextBox 28"/>
          <p:cNvSpPr txBox="1">
            <a:spLocks noChangeArrowheads="1"/>
          </p:cNvSpPr>
          <p:nvPr/>
        </p:nvSpPr>
        <p:spPr bwMode="auto">
          <a:xfrm>
            <a:off x="2449514" y="285751"/>
            <a:ext cx="5203825" cy="661988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altLang="en-US" sz="2800" b="1" dirty="0">
                <a:solidFill>
                  <a:schemeClr val="bg1"/>
                </a:solidFill>
              </a:rPr>
              <a:t>Bending Strength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1490591582</TotalTime>
  <Pages>1237561</Pages>
  <Words>1378</Words>
  <Application>Microsoft Office PowerPoint</Application>
  <PresentationFormat>Widescreen</PresentationFormat>
  <Paragraphs>244</Paragraphs>
  <Slides>28</Slides>
  <Notes>28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9" baseType="lpstr">
      <vt:lpstr>Arial</vt:lpstr>
      <vt:lpstr>Book Antiqua</vt:lpstr>
      <vt:lpstr>Cambria Math</vt:lpstr>
      <vt:lpstr>Lucida Sans</vt:lpstr>
      <vt:lpstr>Symbol</vt:lpstr>
      <vt:lpstr>Times New Roman</vt:lpstr>
      <vt:lpstr>Wingdings</vt:lpstr>
      <vt:lpstr>Wingdings 2</vt:lpstr>
      <vt:lpstr>Wingdings 3</vt:lpstr>
      <vt:lpstr>Apex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Retrofit of Steel Moment Frame Connections: Current Testing Program</dc:title>
  <dc:creator>UT</dc:creator>
  <cp:lastModifiedBy>Kristi Sattler</cp:lastModifiedBy>
  <cp:revision>1346190716</cp:revision>
  <cp:lastPrinted>2001-05-09T19:19:51Z</cp:lastPrinted>
  <dcterms:created xsi:type="dcterms:W3CDTF">1998-02-18T16:27:01Z</dcterms:created>
  <dcterms:modified xsi:type="dcterms:W3CDTF">2024-08-19T20:14:48Z</dcterms:modified>
</cp:coreProperties>
</file>