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</p:sldIdLst>
  <p:sldSz cx="6858000" cy="9144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864" autoAdjust="0"/>
  </p:normalViewPr>
  <p:slideViewPr>
    <p:cSldViewPr snapToGrid="0">
      <p:cViewPr varScale="1">
        <p:scale>
          <a:sx n="84" d="100"/>
          <a:sy n="84" d="100"/>
        </p:scale>
        <p:origin x="291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34FFC-BD85-4272-A4AB-F0092AE7FD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619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7E581-CCA8-4DC5-96D7-2B36D2C87E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53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4FBD1-1211-4B3D-9D81-1428E9A7C0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9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302B-2627-4756-837B-9A3D25638D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25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40AF8-FAED-4A3B-A033-74B94BD60F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099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75C94-F493-4389-BBA0-5A2F908754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01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5F01D-5B00-4444-A112-7B5F60C58C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62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371F1-65F7-4B60-A52D-B8EAD58897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65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165FE-9848-41FA-AC85-57975E71F4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678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2FD1A-7FE7-47D6-B913-4331ACB96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73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45F16-6A56-46A4-97C2-0B69DC028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28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AFA4878-12FB-40BB-A0F3-DDCD95016B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0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19"/>
          <p:cNvSpPr>
            <a:spLocks/>
          </p:cNvSpPr>
          <p:nvPr/>
        </p:nvSpPr>
        <p:spPr bwMode="auto">
          <a:xfrm>
            <a:off x="1366838" y="2065338"/>
            <a:ext cx="469900" cy="854075"/>
          </a:xfrm>
          <a:custGeom>
            <a:avLst/>
            <a:gdLst>
              <a:gd name="T0" fmla="*/ 2147483646 w 296"/>
              <a:gd name="T1" fmla="*/ 2147483646 h 538"/>
              <a:gd name="T2" fmla="*/ 0 w 296"/>
              <a:gd name="T3" fmla="*/ 2147483646 h 538"/>
              <a:gd name="T4" fmla="*/ 0 w 296"/>
              <a:gd name="T5" fmla="*/ 0 h 538"/>
              <a:gd name="T6" fmla="*/ 2147483646 w 296"/>
              <a:gd name="T7" fmla="*/ 0 h 538"/>
              <a:gd name="T8" fmla="*/ 2147483646 w 296"/>
              <a:gd name="T9" fmla="*/ 2147483646 h 538"/>
              <a:gd name="T10" fmla="*/ 2147483646 w 296"/>
              <a:gd name="T11" fmla="*/ 2147483646 h 538"/>
              <a:gd name="T12" fmla="*/ 2147483646 w 296"/>
              <a:gd name="T13" fmla="*/ 2147483646 h 538"/>
              <a:gd name="T14" fmla="*/ 2147483646 w 296"/>
              <a:gd name="T15" fmla="*/ 2147483646 h 538"/>
              <a:gd name="T16" fmla="*/ 2147483646 w 296"/>
              <a:gd name="T17" fmla="*/ 2147483646 h 538"/>
              <a:gd name="T18" fmla="*/ 2147483646 w 296"/>
              <a:gd name="T19" fmla="*/ 2147483646 h 538"/>
              <a:gd name="T20" fmla="*/ 2147483646 w 296"/>
              <a:gd name="T21" fmla="*/ 2147483646 h 538"/>
              <a:gd name="T22" fmla="*/ 2147483646 w 296"/>
              <a:gd name="T23" fmla="*/ 2147483646 h 538"/>
              <a:gd name="T24" fmla="*/ 2147483646 w 296"/>
              <a:gd name="T25" fmla="*/ 2147483646 h 538"/>
              <a:gd name="T26" fmla="*/ 2147483646 w 296"/>
              <a:gd name="T27" fmla="*/ 2147483646 h 538"/>
              <a:gd name="T28" fmla="*/ 2147483646 w 296"/>
              <a:gd name="T29" fmla="*/ 2147483646 h 538"/>
              <a:gd name="T30" fmla="*/ 2147483646 w 296"/>
              <a:gd name="T31" fmla="*/ 2147483646 h 538"/>
              <a:gd name="T32" fmla="*/ 2147483646 w 296"/>
              <a:gd name="T33" fmla="*/ 2147483646 h 538"/>
              <a:gd name="T34" fmla="*/ 2147483646 w 296"/>
              <a:gd name="T35" fmla="*/ 2147483646 h 538"/>
              <a:gd name="T36" fmla="*/ 2147483646 w 296"/>
              <a:gd name="T37" fmla="*/ 2147483646 h 538"/>
              <a:gd name="T38" fmla="*/ 2147483646 w 296"/>
              <a:gd name="T39" fmla="*/ 2147483646 h 538"/>
              <a:gd name="T40" fmla="*/ 2147483646 w 296"/>
              <a:gd name="T41" fmla="*/ 2147483646 h 538"/>
              <a:gd name="T42" fmla="*/ 2147483646 w 296"/>
              <a:gd name="T43" fmla="*/ 2147483646 h 538"/>
              <a:gd name="T44" fmla="*/ 2147483646 w 296"/>
              <a:gd name="T45" fmla="*/ 2147483646 h 538"/>
              <a:gd name="T46" fmla="*/ 2147483646 w 296"/>
              <a:gd name="T47" fmla="*/ 2147483646 h 53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96" h="538">
                <a:moveTo>
                  <a:pt x="111" y="36"/>
                </a:moveTo>
                <a:lnTo>
                  <a:pt x="0" y="36"/>
                </a:lnTo>
                <a:lnTo>
                  <a:pt x="0" y="0"/>
                </a:lnTo>
                <a:lnTo>
                  <a:pt x="287" y="0"/>
                </a:lnTo>
                <a:lnTo>
                  <a:pt x="287" y="37"/>
                </a:lnTo>
                <a:lnTo>
                  <a:pt x="177" y="37"/>
                </a:lnTo>
                <a:lnTo>
                  <a:pt x="164" y="54"/>
                </a:lnTo>
                <a:lnTo>
                  <a:pt x="156" y="64"/>
                </a:lnTo>
                <a:lnTo>
                  <a:pt x="155" y="471"/>
                </a:lnTo>
                <a:lnTo>
                  <a:pt x="164" y="486"/>
                </a:lnTo>
                <a:lnTo>
                  <a:pt x="173" y="493"/>
                </a:lnTo>
                <a:lnTo>
                  <a:pt x="182" y="502"/>
                </a:lnTo>
                <a:lnTo>
                  <a:pt x="296" y="502"/>
                </a:lnTo>
                <a:lnTo>
                  <a:pt x="296" y="538"/>
                </a:lnTo>
                <a:lnTo>
                  <a:pt x="6" y="538"/>
                </a:lnTo>
                <a:lnTo>
                  <a:pt x="6" y="504"/>
                </a:lnTo>
                <a:lnTo>
                  <a:pt x="117" y="504"/>
                </a:lnTo>
                <a:lnTo>
                  <a:pt x="128" y="492"/>
                </a:lnTo>
                <a:lnTo>
                  <a:pt x="135" y="481"/>
                </a:lnTo>
                <a:lnTo>
                  <a:pt x="138" y="471"/>
                </a:lnTo>
                <a:lnTo>
                  <a:pt x="138" y="69"/>
                </a:lnTo>
                <a:lnTo>
                  <a:pt x="129" y="51"/>
                </a:lnTo>
                <a:lnTo>
                  <a:pt x="120" y="45"/>
                </a:lnTo>
                <a:lnTo>
                  <a:pt x="111" y="36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1288" y="3506788"/>
            <a:ext cx="660558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514600" algn="l"/>
                <a:tab pos="27432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b</a:t>
            </a:r>
            <a:r>
              <a:rPr lang="en-US" altLang="en-US" sz="1400" i="1" baseline="-25000"/>
              <a:t>e	</a:t>
            </a:r>
            <a:r>
              <a:rPr lang="en-US" altLang="en-US" sz="1400"/>
              <a:t>=	effective width of the concrete slab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h</a:t>
            </a:r>
            <a:r>
              <a:rPr lang="en-US" altLang="en-US" sz="1400" i="1" baseline="-25000"/>
              <a:t>r	</a:t>
            </a:r>
            <a:r>
              <a:rPr lang="en-US" altLang="en-US" sz="1400"/>
              <a:t>=	height of deck ribs (concrete in deck ribs is not considered effective)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t</a:t>
            </a:r>
            <a:r>
              <a:rPr lang="en-US" altLang="en-US" sz="1400" i="1" baseline="-25000"/>
              <a:t>c	</a:t>
            </a:r>
            <a:r>
              <a:rPr lang="en-US" altLang="en-US" sz="1400"/>
              <a:t>=	thickness of concrete above the deck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d	</a:t>
            </a:r>
            <a:r>
              <a:rPr lang="en-US" altLang="en-US" sz="1400"/>
              <a:t>=	depth of steel beam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a	</a:t>
            </a:r>
            <a:r>
              <a:rPr lang="en-US" altLang="en-US" sz="1400"/>
              <a:t>=	depth of compression block in concrete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Y2	=	distance from top of steel beam to a/2 (the location of conc. compressive force, C</a:t>
            </a:r>
            <a:r>
              <a:rPr lang="en-US" altLang="en-US" sz="1400" baseline="-25000"/>
              <a:t>c</a:t>
            </a:r>
            <a:r>
              <a:rPr lang="en-US" altLang="en-US" sz="140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1, no compression in steel beam:  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≤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= T</a:t>
            </a:r>
          </a:p>
          <a:p>
            <a:pPr>
              <a:lnSpc>
                <a:spcPct val="50000"/>
              </a:lnSpc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a       </a:t>
            </a:r>
            <a:r>
              <a:rPr lang="en-US" altLang="en-US" sz="1400"/>
              <a:t>(</a:t>
            </a:r>
            <a:r>
              <a:rPr lang="en-US" altLang="en-US" sz="1400" i="1"/>
              <a:t>a 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c</a:t>
            </a:r>
            <a:r>
              <a:rPr lang="en-US" altLang="en-US" sz="140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T	</a:t>
            </a:r>
            <a:r>
              <a:rPr lang="en-US" altLang="en-US" sz="1400"/>
              <a:t>=	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</a:t>
            </a: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</a:t>
            </a:r>
            <a:r>
              <a:rPr lang="en-US" altLang="en-US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</a:t>
            </a:r>
            <a:r>
              <a:rPr lang="en-US" altLang="en-US" sz="1600" b="1" i="1"/>
              <a:t>M</a:t>
            </a:r>
            <a:r>
              <a:rPr lang="en-US" altLang="en-US" sz="1600" b="1" i="1" baseline="-25000"/>
              <a:t>n</a:t>
            </a:r>
            <a:r>
              <a:rPr lang="en-US" altLang="en-US" sz="1600" b="1" i="1"/>
              <a:t> = 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e = 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 i="1"/>
              <a:t>			</a:t>
            </a: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              </a:t>
            </a:r>
          </a:p>
        </p:txBody>
      </p:sp>
      <p:sp>
        <p:nvSpPr>
          <p:cNvPr id="2053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886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1) Plastic Neutral Axis at or above top of top flange</a:t>
            </a:r>
          </a:p>
        </p:txBody>
      </p:sp>
      <p:sp>
        <p:nvSpPr>
          <p:cNvPr id="2054" name="TextBox 112"/>
          <p:cNvSpPr txBox="1">
            <a:spLocks noChangeArrowheads="1"/>
          </p:cNvSpPr>
          <p:nvPr/>
        </p:nvSpPr>
        <p:spPr bwMode="auto">
          <a:xfrm>
            <a:off x="4786313" y="150812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55" name="TextBox 112"/>
          <p:cNvSpPr txBox="1">
            <a:spLocks noChangeArrowheads="1"/>
          </p:cNvSpPr>
          <p:nvPr/>
        </p:nvSpPr>
        <p:spPr bwMode="auto">
          <a:xfrm>
            <a:off x="2027238" y="198120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2056" name="TextBox 112"/>
          <p:cNvSpPr txBox="1">
            <a:spLocks noChangeArrowheads="1"/>
          </p:cNvSpPr>
          <p:nvPr/>
        </p:nvSpPr>
        <p:spPr bwMode="auto">
          <a:xfrm>
            <a:off x="4919663" y="222726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</a:p>
        </p:txBody>
      </p:sp>
      <p:sp>
        <p:nvSpPr>
          <p:cNvPr id="2057" name="TextBox 112"/>
          <p:cNvSpPr txBox="1">
            <a:spLocks noChangeArrowheads="1"/>
          </p:cNvSpPr>
          <p:nvPr/>
        </p:nvSpPr>
        <p:spPr bwMode="auto">
          <a:xfrm>
            <a:off x="3159125" y="2103438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r>
              <a:rPr lang="en-US" altLang="en-US" sz="1600"/>
              <a:t>/2</a:t>
            </a:r>
          </a:p>
        </p:txBody>
      </p:sp>
      <p:sp>
        <p:nvSpPr>
          <p:cNvPr id="2058" name="TextBox 112"/>
          <p:cNvSpPr txBox="1">
            <a:spLocks noChangeArrowheads="1"/>
          </p:cNvSpPr>
          <p:nvPr/>
        </p:nvSpPr>
        <p:spPr bwMode="auto">
          <a:xfrm>
            <a:off x="398462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059" name="TextBox 112"/>
          <p:cNvSpPr txBox="1">
            <a:spLocks noChangeArrowheads="1"/>
          </p:cNvSpPr>
          <p:nvPr/>
        </p:nvSpPr>
        <p:spPr bwMode="auto">
          <a:xfrm>
            <a:off x="4637088" y="1846263"/>
            <a:ext cx="2746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e</a:t>
            </a:r>
          </a:p>
        </p:txBody>
      </p:sp>
      <p:sp>
        <p:nvSpPr>
          <p:cNvPr id="2060" name="TextBox 112"/>
          <p:cNvSpPr txBox="1">
            <a:spLocks noChangeArrowheads="1"/>
          </p:cNvSpPr>
          <p:nvPr/>
        </p:nvSpPr>
        <p:spPr bwMode="auto">
          <a:xfrm>
            <a:off x="453866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61" name="TextBox 112"/>
          <p:cNvSpPr txBox="1">
            <a:spLocks noChangeArrowheads="1"/>
          </p:cNvSpPr>
          <p:nvPr/>
        </p:nvSpPr>
        <p:spPr bwMode="auto">
          <a:xfrm>
            <a:off x="3190875" y="1673225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2062" name="Line 113"/>
          <p:cNvSpPr>
            <a:spLocks noChangeShapeType="1"/>
          </p:cNvSpPr>
          <p:nvPr/>
        </p:nvSpPr>
        <p:spPr bwMode="auto">
          <a:xfrm>
            <a:off x="1577975" y="2165350"/>
            <a:ext cx="0" cy="6445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3" name="Line 114"/>
          <p:cNvSpPr>
            <a:spLocks noChangeShapeType="1"/>
          </p:cNvSpPr>
          <p:nvPr/>
        </p:nvSpPr>
        <p:spPr bwMode="auto">
          <a:xfrm>
            <a:off x="1622425" y="2173288"/>
            <a:ext cx="0" cy="641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Arc 115"/>
          <p:cNvSpPr>
            <a:spLocks/>
          </p:cNvSpPr>
          <p:nvPr/>
        </p:nvSpPr>
        <p:spPr bwMode="auto">
          <a:xfrm flipV="1">
            <a:off x="1500188" y="2779713"/>
            <a:ext cx="79375" cy="88900"/>
          </a:xfrm>
          <a:custGeom>
            <a:avLst/>
            <a:gdLst>
              <a:gd name="T0" fmla="*/ 32892021 w 21170"/>
              <a:gd name="T1" fmla="*/ 0 h 18067"/>
              <a:gd name="T2" fmla="*/ 58816286 w 21170"/>
              <a:gd name="T3" fmla="*/ 195547037 h 18067"/>
              <a:gd name="T4" fmla="*/ 0 w 21170"/>
              <a:gd name="T5" fmla="*/ 256436840 h 180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8067" fill="none" extrusionOk="0">
                <a:moveTo>
                  <a:pt x="11838" y="0"/>
                </a:moveTo>
                <a:cubicBezTo>
                  <a:pt x="16664" y="3162"/>
                  <a:pt x="20023" y="8123"/>
                  <a:pt x="21169" y="13777"/>
                </a:cubicBezTo>
              </a:path>
              <a:path w="21170" h="18067" stroke="0" extrusionOk="0">
                <a:moveTo>
                  <a:pt x="11838" y="0"/>
                </a:moveTo>
                <a:cubicBezTo>
                  <a:pt x="16664" y="3162"/>
                  <a:pt x="20023" y="8123"/>
                  <a:pt x="21169" y="13777"/>
                </a:cubicBezTo>
                <a:lnTo>
                  <a:pt x="0" y="18067"/>
                </a:lnTo>
                <a:lnTo>
                  <a:pt x="11838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Arc 116"/>
          <p:cNvSpPr>
            <a:spLocks/>
          </p:cNvSpPr>
          <p:nvPr/>
        </p:nvSpPr>
        <p:spPr bwMode="auto">
          <a:xfrm flipH="1" flipV="1">
            <a:off x="1620838" y="2779713"/>
            <a:ext cx="84137" cy="80962"/>
          </a:xfrm>
          <a:custGeom>
            <a:avLst/>
            <a:gdLst>
              <a:gd name="T0" fmla="*/ 61830811 w 20421"/>
              <a:gd name="T1" fmla="*/ 0 h 17515"/>
              <a:gd name="T2" fmla="*/ 99893597 w 20421"/>
              <a:gd name="T3" fmla="*/ 102202352 h 17515"/>
              <a:gd name="T4" fmla="*/ 0 w 20421"/>
              <a:gd name="T5" fmla="*/ 170858581 h 175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421" h="17515" fill="none" extrusionOk="0">
                <a:moveTo>
                  <a:pt x="12640" y="-1"/>
                </a:moveTo>
                <a:cubicBezTo>
                  <a:pt x="16252" y="2606"/>
                  <a:pt x="18969" y="6265"/>
                  <a:pt x="20421" y="10476"/>
                </a:cubicBezTo>
              </a:path>
              <a:path w="20421" h="17515" stroke="0" extrusionOk="0">
                <a:moveTo>
                  <a:pt x="12640" y="-1"/>
                </a:moveTo>
                <a:cubicBezTo>
                  <a:pt x="16252" y="2606"/>
                  <a:pt x="18969" y="6265"/>
                  <a:pt x="20421" y="10476"/>
                </a:cubicBezTo>
                <a:lnTo>
                  <a:pt x="0" y="17515"/>
                </a:lnTo>
                <a:lnTo>
                  <a:pt x="12640" y="-1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Arc 117"/>
          <p:cNvSpPr>
            <a:spLocks/>
          </p:cNvSpPr>
          <p:nvPr/>
        </p:nvSpPr>
        <p:spPr bwMode="auto">
          <a:xfrm>
            <a:off x="1489075" y="2122488"/>
            <a:ext cx="88900" cy="71437"/>
          </a:xfrm>
          <a:custGeom>
            <a:avLst/>
            <a:gdLst>
              <a:gd name="T0" fmla="*/ 73394057 w 20695"/>
              <a:gd name="T1" fmla="*/ 0 h 18170"/>
              <a:gd name="T2" fmla="*/ 130042001 w 20695"/>
              <a:gd name="T3" fmla="*/ 44256063 h 18170"/>
              <a:gd name="T4" fmla="*/ 0 w 20695"/>
              <a:gd name="T5" fmla="*/ 67106467 h 1817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695" h="18170" fill="none" extrusionOk="0">
                <a:moveTo>
                  <a:pt x="11679" y="0"/>
                </a:moveTo>
                <a:cubicBezTo>
                  <a:pt x="16019" y="2789"/>
                  <a:pt x="19217" y="7040"/>
                  <a:pt x="20694" y="11983"/>
                </a:cubicBezTo>
              </a:path>
              <a:path w="20695" h="18170" stroke="0" extrusionOk="0">
                <a:moveTo>
                  <a:pt x="11679" y="0"/>
                </a:moveTo>
                <a:cubicBezTo>
                  <a:pt x="16019" y="2789"/>
                  <a:pt x="19217" y="7040"/>
                  <a:pt x="20694" y="11983"/>
                </a:cubicBezTo>
                <a:lnTo>
                  <a:pt x="0" y="18170"/>
                </a:lnTo>
                <a:lnTo>
                  <a:pt x="1167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Arc 118"/>
          <p:cNvSpPr>
            <a:spLocks/>
          </p:cNvSpPr>
          <p:nvPr/>
        </p:nvSpPr>
        <p:spPr bwMode="auto">
          <a:xfrm flipH="1">
            <a:off x="1620838" y="2124075"/>
            <a:ext cx="84137" cy="84138"/>
          </a:xfrm>
          <a:custGeom>
            <a:avLst/>
            <a:gdLst>
              <a:gd name="T0" fmla="*/ 56270261 w 20473"/>
              <a:gd name="T1" fmla="*/ 0 h 18170"/>
              <a:gd name="T2" fmla="*/ 98631204 w 20473"/>
              <a:gd name="T3" fmla="*/ 111255960 h 18170"/>
              <a:gd name="T4" fmla="*/ 0 w 20473"/>
              <a:gd name="T5" fmla="*/ 179133960 h 1817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473" h="18170" fill="none" extrusionOk="0">
                <a:moveTo>
                  <a:pt x="11679" y="0"/>
                </a:moveTo>
                <a:cubicBezTo>
                  <a:pt x="15807" y="2653"/>
                  <a:pt x="18909" y="6633"/>
                  <a:pt x="20473" y="11284"/>
                </a:cubicBezTo>
              </a:path>
              <a:path w="20473" h="18170" stroke="0" extrusionOk="0">
                <a:moveTo>
                  <a:pt x="11679" y="0"/>
                </a:moveTo>
                <a:cubicBezTo>
                  <a:pt x="15807" y="2653"/>
                  <a:pt x="18909" y="6633"/>
                  <a:pt x="20473" y="11284"/>
                </a:cubicBezTo>
                <a:lnTo>
                  <a:pt x="0" y="18170"/>
                </a:lnTo>
                <a:lnTo>
                  <a:pt x="1167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Freeform 120"/>
          <p:cNvSpPr>
            <a:spLocks/>
          </p:cNvSpPr>
          <p:nvPr/>
        </p:nvSpPr>
        <p:spPr bwMode="auto">
          <a:xfrm>
            <a:off x="1365250" y="2065338"/>
            <a:ext cx="457200" cy="58737"/>
          </a:xfrm>
          <a:custGeom>
            <a:avLst/>
            <a:gdLst>
              <a:gd name="T0" fmla="*/ 2147483646 w 288"/>
              <a:gd name="T1" fmla="*/ 2147483646 h 37"/>
              <a:gd name="T2" fmla="*/ 0 w 288"/>
              <a:gd name="T3" fmla="*/ 2147483646 h 37"/>
              <a:gd name="T4" fmla="*/ 0 w 288"/>
              <a:gd name="T5" fmla="*/ 0 h 37"/>
              <a:gd name="T6" fmla="*/ 2147483646 w 288"/>
              <a:gd name="T7" fmla="*/ 0 h 37"/>
              <a:gd name="T8" fmla="*/ 2147483646 w 288"/>
              <a:gd name="T9" fmla="*/ 2147483646 h 37"/>
              <a:gd name="T10" fmla="*/ 2147483646 w 288"/>
              <a:gd name="T11" fmla="*/ 2147483646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37">
                <a:moveTo>
                  <a:pt x="112" y="36"/>
                </a:moveTo>
                <a:lnTo>
                  <a:pt x="0" y="36"/>
                </a:lnTo>
                <a:lnTo>
                  <a:pt x="0" y="0"/>
                </a:lnTo>
                <a:lnTo>
                  <a:pt x="288" y="0"/>
                </a:lnTo>
                <a:lnTo>
                  <a:pt x="288" y="37"/>
                </a:lnTo>
                <a:lnTo>
                  <a:pt x="180" y="37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9" name="Freeform 121"/>
          <p:cNvSpPr>
            <a:spLocks/>
          </p:cNvSpPr>
          <p:nvPr/>
        </p:nvSpPr>
        <p:spPr bwMode="auto">
          <a:xfrm>
            <a:off x="1376363" y="2860675"/>
            <a:ext cx="460375" cy="63500"/>
          </a:xfrm>
          <a:custGeom>
            <a:avLst/>
            <a:gdLst>
              <a:gd name="T0" fmla="*/ 2147483646 w 290"/>
              <a:gd name="T1" fmla="*/ 0 h 40"/>
              <a:gd name="T2" fmla="*/ 2147483646 w 290"/>
              <a:gd name="T3" fmla="*/ 0 h 40"/>
              <a:gd name="T4" fmla="*/ 2147483646 w 290"/>
              <a:gd name="T5" fmla="*/ 2147483646 h 40"/>
              <a:gd name="T6" fmla="*/ 0 w 290"/>
              <a:gd name="T7" fmla="*/ 2147483646 h 40"/>
              <a:gd name="T8" fmla="*/ 0 w 290"/>
              <a:gd name="T9" fmla="*/ 2147483646 h 40"/>
              <a:gd name="T10" fmla="*/ 2147483646 w 290"/>
              <a:gd name="T11" fmla="*/ 2147483646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0" h="40">
                <a:moveTo>
                  <a:pt x="171" y="0"/>
                </a:moveTo>
                <a:lnTo>
                  <a:pt x="290" y="0"/>
                </a:lnTo>
                <a:lnTo>
                  <a:pt x="290" y="40"/>
                </a:lnTo>
                <a:lnTo>
                  <a:pt x="0" y="40"/>
                </a:lnTo>
                <a:lnTo>
                  <a:pt x="0" y="3"/>
                </a:lnTo>
                <a:lnTo>
                  <a:pt x="110" y="3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0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1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72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73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4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5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6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7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9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0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81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2082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2083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4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5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6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2087" name="Line 148"/>
          <p:cNvSpPr>
            <a:spLocks noChangeShapeType="1"/>
          </p:cNvSpPr>
          <p:nvPr/>
        </p:nvSpPr>
        <p:spPr bwMode="auto">
          <a:xfrm>
            <a:off x="1933575" y="2933700"/>
            <a:ext cx="2066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8" name="Line 149"/>
          <p:cNvSpPr>
            <a:spLocks noChangeShapeType="1"/>
          </p:cNvSpPr>
          <p:nvPr/>
        </p:nvSpPr>
        <p:spPr bwMode="auto">
          <a:xfrm>
            <a:off x="1885950" y="205740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9" name="Line 150"/>
          <p:cNvSpPr>
            <a:spLocks noChangeShapeType="1"/>
          </p:cNvSpPr>
          <p:nvPr/>
        </p:nvSpPr>
        <p:spPr bwMode="auto">
          <a:xfrm>
            <a:off x="2547938" y="1533525"/>
            <a:ext cx="1704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0" name="Line 151"/>
          <p:cNvSpPr>
            <a:spLocks noChangeShapeType="1"/>
          </p:cNvSpPr>
          <p:nvPr/>
        </p:nvSpPr>
        <p:spPr bwMode="auto">
          <a:xfrm>
            <a:off x="2552700" y="1657350"/>
            <a:ext cx="171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1" name="Line 152"/>
          <p:cNvSpPr>
            <a:spLocks noChangeShapeType="1"/>
          </p:cNvSpPr>
          <p:nvPr/>
        </p:nvSpPr>
        <p:spPr bwMode="auto">
          <a:xfrm>
            <a:off x="430053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2" name="Line 153"/>
          <p:cNvSpPr>
            <a:spLocks noChangeShapeType="1"/>
          </p:cNvSpPr>
          <p:nvPr/>
        </p:nvSpPr>
        <p:spPr bwMode="auto">
          <a:xfrm>
            <a:off x="4057650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3" name="Line 154"/>
          <p:cNvSpPr>
            <a:spLocks noChangeShapeType="1"/>
          </p:cNvSpPr>
          <p:nvPr/>
        </p:nvSpPr>
        <p:spPr bwMode="auto">
          <a:xfrm>
            <a:off x="4057650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4" name="Line 155"/>
          <p:cNvSpPr>
            <a:spLocks noChangeShapeType="1"/>
          </p:cNvSpPr>
          <p:nvPr/>
        </p:nvSpPr>
        <p:spPr bwMode="auto">
          <a:xfrm>
            <a:off x="4057650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5" name="Line 156"/>
          <p:cNvSpPr>
            <a:spLocks noChangeShapeType="1"/>
          </p:cNvSpPr>
          <p:nvPr/>
        </p:nvSpPr>
        <p:spPr bwMode="auto">
          <a:xfrm>
            <a:off x="405288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6" name="Line 157"/>
          <p:cNvSpPr>
            <a:spLocks noChangeShapeType="1"/>
          </p:cNvSpPr>
          <p:nvPr/>
        </p:nvSpPr>
        <p:spPr bwMode="auto">
          <a:xfrm>
            <a:off x="4057650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7" name="Line 158"/>
          <p:cNvSpPr>
            <a:spLocks noChangeShapeType="1"/>
          </p:cNvSpPr>
          <p:nvPr/>
        </p:nvSpPr>
        <p:spPr bwMode="auto">
          <a:xfrm>
            <a:off x="405288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8" name="Line 159"/>
          <p:cNvSpPr>
            <a:spLocks noChangeShapeType="1"/>
          </p:cNvSpPr>
          <p:nvPr/>
        </p:nvSpPr>
        <p:spPr bwMode="auto">
          <a:xfrm>
            <a:off x="405288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" name="Line 160"/>
          <p:cNvSpPr>
            <a:spLocks noChangeShapeType="1"/>
          </p:cNvSpPr>
          <p:nvPr/>
        </p:nvSpPr>
        <p:spPr bwMode="auto">
          <a:xfrm>
            <a:off x="405288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" name="Line 161"/>
          <p:cNvSpPr>
            <a:spLocks noChangeShapeType="1"/>
          </p:cNvSpPr>
          <p:nvPr/>
        </p:nvSpPr>
        <p:spPr bwMode="auto">
          <a:xfrm>
            <a:off x="405288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" name="Line 162"/>
          <p:cNvSpPr>
            <a:spLocks noChangeShapeType="1"/>
          </p:cNvSpPr>
          <p:nvPr/>
        </p:nvSpPr>
        <p:spPr bwMode="auto">
          <a:xfrm>
            <a:off x="4062413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2" name="Line 163"/>
          <p:cNvSpPr>
            <a:spLocks noChangeShapeType="1"/>
          </p:cNvSpPr>
          <p:nvPr/>
        </p:nvSpPr>
        <p:spPr bwMode="auto">
          <a:xfrm>
            <a:off x="4062413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3" name="Line 164"/>
          <p:cNvSpPr>
            <a:spLocks noChangeShapeType="1"/>
          </p:cNvSpPr>
          <p:nvPr/>
        </p:nvSpPr>
        <p:spPr bwMode="auto">
          <a:xfrm>
            <a:off x="4057650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4" name="Line 165"/>
          <p:cNvSpPr>
            <a:spLocks noChangeShapeType="1"/>
          </p:cNvSpPr>
          <p:nvPr/>
        </p:nvSpPr>
        <p:spPr bwMode="auto">
          <a:xfrm>
            <a:off x="1243013" y="2481263"/>
            <a:ext cx="42195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5" name="Line 166"/>
          <p:cNvSpPr>
            <a:spLocks noChangeShapeType="1"/>
          </p:cNvSpPr>
          <p:nvPr/>
        </p:nvSpPr>
        <p:spPr bwMode="auto">
          <a:xfrm>
            <a:off x="3571875" y="2058988"/>
            <a:ext cx="0" cy="423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med"/>
            <a:tailEnd type="non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6" name="Line 168"/>
          <p:cNvSpPr>
            <a:spLocks noChangeShapeType="1"/>
          </p:cNvSpPr>
          <p:nvPr/>
        </p:nvSpPr>
        <p:spPr bwMode="auto">
          <a:xfrm>
            <a:off x="4460875" y="2479675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7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8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9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0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1" name="Line 173"/>
          <p:cNvSpPr>
            <a:spLocks noChangeShapeType="1"/>
          </p:cNvSpPr>
          <p:nvPr/>
        </p:nvSpPr>
        <p:spPr bwMode="auto">
          <a:xfrm>
            <a:off x="3514725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2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3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4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5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2116" name="Line 179"/>
          <p:cNvSpPr>
            <a:spLocks noChangeShapeType="1"/>
          </p:cNvSpPr>
          <p:nvPr/>
        </p:nvSpPr>
        <p:spPr bwMode="auto">
          <a:xfrm>
            <a:off x="406241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7" name="Line 180"/>
          <p:cNvSpPr>
            <a:spLocks noChangeShapeType="1"/>
          </p:cNvSpPr>
          <p:nvPr/>
        </p:nvSpPr>
        <p:spPr bwMode="auto">
          <a:xfrm>
            <a:off x="430053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8" name="Line 182"/>
          <p:cNvSpPr>
            <a:spLocks noChangeShapeType="1"/>
          </p:cNvSpPr>
          <p:nvPr/>
        </p:nvSpPr>
        <p:spPr bwMode="auto">
          <a:xfrm>
            <a:off x="406241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9" name="Line 183"/>
          <p:cNvSpPr>
            <a:spLocks noChangeShapeType="1"/>
          </p:cNvSpPr>
          <p:nvPr/>
        </p:nvSpPr>
        <p:spPr bwMode="auto">
          <a:xfrm>
            <a:off x="424338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0" name="Line 184"/>
          <p:cNvSpPr>
            <a:spLocks noChangeShapeType="1"/>
          </p:cNvSpPr>
          <p:nvPr/>
        </p:nvSpPr>
        <p:spPr bwMode="auto">
          <a:xfrm>
            <a:off x="400526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1" name="Line 185"/>
          <p:cNvSpPr>
            <a:spLocks noChangeShapeType="1"/>
          </p:cNvSpPr>
          <p:nvPr/>
        </p:nvSpPr>
        <p:spPr bwMode="auto">
          <a:xfrm>
            <a:off x="4471988" y="152876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2" name="Line 186"/>
          <p:cNvSpPr>
            <a:spLocks noChangeShapeType="1"/>
          </p:cNvSpPr>
          <p:nvPr/>
        </p:nvSpPr>
        <p:spPr bwMode="auto">
          <a:xfrm flipH="1">
            <a:off x="43005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3" name="Line 187"/>
          <p:cNvSpPr>
            <a:spLocks noChangeShapeType="1"/>
          </p:cNvSpPr>
          <p:nvPr/>
        </p:nvSpPr>
        <p:spPr bwMode="auto">
          <a:xfrm flipH="1">
            <a:off x="4295775" y="165735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4" name="Line 188"/>
          <p:cNvSpPr>
            <a:spLocks noChangeShapeType="1"/>
          </p:cNvSpPr>
          <p:nvPr/>
        </p:nvSpPr>
        <p:spPr bwMode="auto">
          <a:xfrm flipH="1">
            <a:off x="4300538" y="15954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5" name="Line 189"/>
          <p:cNvSpPr>
            <a:spLocks noChangeShapeType="1"/>
          </p:cNvSpPr>
          <p:nvPr/>
        </p:nvSpPr>
        <p:spPr bwMode="auto">
          <a:xfrm flipV="1">
            <a:off x="430053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6" name="Line 190"/>
          <p:cNvSpPr>
            <a:spLocks noChangeShapeType="1"/>
          </p:cNvSpPr>
          <p:nvPr/>
        </p:nvSpPr>
        <p:spPr bwMode="auto">
          <a:xfrm flipH="1" flipV="1">
            <a:off x="447040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7" name="Line 191"/>
          <p:cNvSpPr>
            <a:spLocks noChangeShapeType="1"/>
          </p:cNvSpPr>
          <p:nvPr/>
        </p:nvSpPr>
        <p:spPr bwMode="auto">
          <a:xfrm>
            <a:off x="430053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8" name="Line 192"/>
          <p:cNvSpPr>
            <a:spLocks noChangeShapeType="1"/>
          </p:cNvSpPr>
          <p:nvPr/>
        </p:nvSpPr>
        <p:spPr bwMode="auto">
          <a:xfrm>
            <a:off x="425291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9" name="Line 193"/>
          <p:cNvSpPr>
            <a:spLocks noChangeShapeType="1"/>
          </p:cNvSpPr>
          <p:nvPr/>
        </p:nvSpPr>
        <p:spPr bwMode="auto">
          <a:xfrm>
            <a:off x="441483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0" name="Line 194"/>
          <p:cNvSpPr>
            <a:spLocks noChangeShapeType="1"/>
          </p:cNvSpPr>
          <p:nvPr/>
        </p:nvSpPr>
        <p:spPr bwMode="auto">
          <a:xfrm flipH="1">
            <a:off x="44926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1" name="Line 195"/>
          <p:cNvSpPr>
            <a:spLocks noChangeShapeType="1"/>
          </p:cNvSpPr>
          <p:nvPr/>
        </p:nvSpPr>
        <p:spPr bwMode="auto">
          <a:xfrm>
            <a:off x="4694238" y="1600200"/>
            <a:ext cx="0" cy="869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2" name="Line 196"/>
          <p:cNvSpPr>
            <a:spLocks noChangeShapeType="1"/>
          </p:cNvSpPr>
          <p:nvPr/>
        </p:nvSpPr>
        <p:spPr bwMode="auto">
          <a:xfrm>
            <a:off x="4643438" y="155733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3" name="Line 197"/>
          <p:cNvSpPr>
            <a:spLocks noChangeShapeType="1"/>
          </p:cNvSpPr>
          <p:nvPr/>
        </p:nvSpPr>
        <p:spPr bwMode="auto">
          <a:xfrm>
            <a:off x="4637088" y="24114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4" name="Line 198"/>
          <p:cNvSpPr>
            <a:spLocks noChangeShapeType="1"/>
          </p:cNvSpPr>
          <p:nvPr/>
        </p:nvSpPr>
        <p:spPr bwMode="auto">
          <a:xfrm flipV="1">
            <a:off x="3571875" y="1593850"/>
            <a:ext cx="0" cy="460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5" name="Line 199"/>
          <p:cNvSpPr>
            <a:spLocks noChangeShapeType="1"/>
          </p:cNvSpPr>
          <p:nvPr/>
        </p:nvSpPr>
        <p:spPr bwMode="auto">
          <a:xfrm flipH="1">
            <a:off x="3419475" y="1593850"/>
            <a:ext cx="20129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6" name="Line 200"/>
          <p:cNvSpPr>
            <a:spLocks noChangeShapeType="1"/>
          </p:cNvSpPr>
          <p:nvPr/>
        </p:nvSpPr>
        <p:spPr bwMode="auto">
          <a:xfrm>
            <a:off x="3513138" y="15478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7" name="Line 201"/>
          <p:cNvSpPr>
            <a:spLocks noChangeShapeType="1"/>
          </p:cNvSpPr>
          <p:nvPr/>
        </p:nvSpPr>
        <p:spPr bwMode="auto">
          <a:xfrm>
            <a:off x="35131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138" name="Object 202"/>
          <p:cNvGraphicFramePr>
            <a:graphicFrameLocks noChangeAspect="1"/>
          </p:cNvGraphicFramePr>
          <p:nvPr/>
        </p:nvGraphicFramePr>
        <p:xfrm>
          <a:off x="2362200" y="6640513"/>
          <a:ext cx="10033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2" name="Equation" r:id="rId3" imgW="914400" imgH="457200" progId="Equation.DSMT4">
                  <p:embed/>
                </p:oleObj>
              </mc:Choice>
              <mc:Fallback>
                <p:oleObj name="Equation" r:id="rId3" imgW="914400" imgH="457200" progId="Equation.DSMT4">
                  <p:embed/>
                  <p:pic>
                    <p:nvPicPr>
                      <p:cNvPr id="0" name="Object 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640513"/>
                        <a:ext cx="10033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9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0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141" name="Object 3"/>
          <p:cNvGraphicFramePr>
            <a:graphicFrameLocks noChangeAspect="1"/>
          </p:cNvGraphicFramePr>
          <p:nvPr/>
        </p:nvGraphicFramePr>
        <p:xfrm>
          <a:off x="2347913" y="7761288"/>
          <a:ext cx="39624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3" name="Equation" r:id="rId5" imgW="2286000" imgH="342900" progId="Equation.DSMT4">
                  <p:embed/>
                </p:oleObj>
              </mc:Choice>
              <mc:Fallback>
                <p:oleObj name="Equation" r:id="rId5" imgW="2286000" imgH="342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913" y="7761288"/>
                        <a:ext cx="396240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20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3076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39862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2) Plastic Neutral Axis in the Steel Beam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85763" y="3660775"/>
            <a:ext cx="61436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1600200" algn="l"/>
                <a:tab pos="3371850" algn="l"/>
                <a:tab pos="3600450" algn="l"/>
                <a:tab pos="46863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600200" algn="l"/>
                <a:tab pos="3371850" algn="l"/>
                <a:tab pos="3600450" algn="l"/>
                <a:tab pos="46863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600200" algn="l"/>
                <a:tab pos="3371850" algn="l"/>
                <a:tab pos="3600450" algn="l"/>
                <a:tab pos="4686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600200" algn="l"/>
                <a:tab pos="3371850" algn="l"/>
                <a:tab pos="3600450" algn="l"/>
                <a:tab pos="46863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For Case 2, PNA in steel beam:   </a:t>
            </a:r>
            <a:r>
              <a:rPr lang="en-US" altLang="en-US" sz="1600" i="1"/>
              <a:t>A</a:t>
            </a:r>
            <a:r>
              <a:rPr lang="en-US" altLang="en-US" sz="1600" i="1" baseline="-25000"/>
              <a:t>s</a:t>
            </a: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  <a:r>
              <a:rPr lang="en-US" altLang="en-US" sz="1600" i="1"/>
              <a:t>  </a:t>
            </a:r>
            <a:r>
              <a:rPr lang="en-US" altLang="en-US" sz="1600" i="1">
                <a:cs typeface="Times New Roman" panose="02020603050405020304" pitchFamily="18" charset="0"/>
              </a:rPr>
              <a:t>&gt;</a:t>
            </a:r>
            <a:r>
              <a:rPr lang="en-US" altLang="en-US" sz="1600" i="1"/>
              <a:t>  </a:t>
            </a: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  <a:r>
              <a:rPr lang="en-US" altLang="en-US" sz="1600" i="1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b="1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Since </a:t>
            </a:r>
            <a:r>
              <a:rPr lang="el-GR" altLang="en-US" sz="1600">
                <a:cs typeface="Times New Roman" panose="02020603050405020304" pitchFamily="18" charset="0"/>
              </a:rPr>
              <a:t>Σ</a:t>
            </a:r>
            <a:r>
              <a:rPr lang="en-US" altLang="en-US" sz="1600">
                <a:cs typeface="Times New Roman" panose="02020603050405020304" pitchFamily="18" charset="0"/>
              </a:rPr>
              <a:t>C = </a:t>
            </a:r>
            <a:r>
              <a:rPr lang="el-GR" altLang="en-US" sz="1600">
                <a:cs typeface="Times New Roman" panose="02020603050405020304" pitchFamily="18" charset="0"/>
              </a:rPr>
              <a:t>Σ</a:t>
            </a:r>
            <a:r>
              <a:rPr lang="en-US" altLang="en-US" sz="1600">
                <a:cs typeface="Times New Roman" panose="02020603050405020304" pitchFamily="18" charset="0"/>
              </a:rPr>
              <a:t>T</a:t>
            </a:r>
            <a:r>
              <a:rPr lang="en-US" altLang="en-US" sz="1600"/>
              <a:t>, part of the steel beam must be in compression.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The compressive force in the steel beam, C</a:t>
            </a:r>
            <a:r>
              <a:rPr lang="en-US" altLang="en-US" sz="1600" baseline="-25000"/>
              <a:t>s</a:t>
            </a:r>
            <a:r>
              <a:rPr lang="en-US" altLang="en-US" sz="1600"/>
              <a:t>	= 	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The area of steel that must be in comp.,  A</a:t>
            </a:r>
            <a:r>
              <a:rPr lang="en-US" altLang="en-US" sz="1600" baseline="-25000"/>
              <a:t>sc</a:t>
            </a:r>
            <a:r>
              <a:rPr lang="en-US" altLang="en-US" sz="1600"/>
              <a:t>	=  C</a:t>
            </a:r>
            <a:r>
              <a:rPr lang="en-US" altLang="en-US" sz="1600" baseline="-25000"/>
              <a:t>s</a:t>
            </a:r>
            <a:r>
              <a:rPr lang="en-US" altLang="en-US" sz="1600"/>
              <a:t>/F</a:t>
            </a:r>
            <a:r>
              <a:rPr lang="en-US" altLang="en-US" sz="1600" baseline="-25000"/>
              <a:t>y</a:t>
            </a:r>
            <a:r>
              <a:rPr lang="en-US" altLang="en-US" sz="16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If A</a:t>
            </a:r>
            <a:r>
              <a:rPr lang="en-US" altLang="en-US" sz="1600" baseline="-25000"/>
              <a:t>sc</a:t>
            </a:r>
            <a:r>
              <a:rPr lang="en-US" altLang="en-US" sz="1600"/>
              <a:t> &lt; A</a:t>
            </a:r>
            <a:r>
              <a:rPr lang="en-US" altLang="en-US" sz="1600" baseline="-25000"/>
              <a:t>flange</a:t>
            </a:r>
            <a:r>
              <a:rPr lang="en-US" altLang="en-US" sz="1600"/>
              <a:t>, then the PNA will be in the beam top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Otherwise, the PNA will be in the beam web.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</p:txBody>
      </p:sp>
      <p:sp>
        <p:nvSpPr>
          <p:cNvPr id="3078" name="TextBox 112"/>
          <p:cNvSpPr txBox="1">
            <a:spLocks noChangeArrowheads="1"/>
          </p:cNvSpPr>
          <p:nvPr/>
        </p:nvSpPr>
        <p:spPr bwMode="auto">
          <a:xfrm>
            <a:off x="479583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79" name="TextBox 112"/>
          <p:cNvSpPr txBox="1">
            <a:spLocks noChangeArrowheads="1"/>
          </p:cNvSpPr>
          <p:nvPr/>
        </p:nvSpPr>
        <p:spPr bwMode="auto">
          <a:xfrm>
            <a:off x="2024063" y="213360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3080" name="TextBox 112"/>
          <p:cNvSpPr txBox="1">
            <a:spLocks noChangeArrowheads="1"/>
          </p:cNvSpPr>
          <p:nvPr/>
        </p:nvSpPr>
        <p:spPr bwMode="auto">
          <a:xfrm>
            <a:off x="4821238" y="2490788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081" name="TextBox 112"/>
          <p:cNvSpPr txBox="1">
            <a:spLocks noChangeArrowheads="1"/>
          </p:cNvSpPr>
          <p:nvPr/>
        </p:nvSpPr>
        <p:spPr bwMode="auto">
          <a:xfrm>
            <a:off x="398462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082" name="TextBox 112"/>
          <p:cNvSpPr txBox="1">
            <a:spLocks noChangeArrowheads="1"/>
          </p:cNvSpPr>
          <p:nvPr/>
        </p:nvSpPr>
        <p:spPr bwMode="auto">
          <a:xfrm>
            <a:off x="453866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83" name="Line 139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4" name="Line 140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5" name="Arc 141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Arc 142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rc 143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Arc 144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9" name="Line 14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Rectangle 149" descr="Light downward diagonal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91" name="Line 150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" name="Line 151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3" name="Line 152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4" name="Line 153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5" name="Line 154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6" name="Line 155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7" name="Line 156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8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99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3100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3101" name="Line 160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2" name="Line 161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62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3105" name="Line 164"/>
          <p:cNvSpPr>
            <a:spLocks noChangeShapeType="1"/>
          </p:cNvSpPr>
          <p:nvPr/>
        </p:nvSpPr>
        <p:spPr bwMode="auto">
          <a:xfrm>
            <a:off x="1933575" y="2933700"/>
            <a:ext cx="2066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65"/>
          <p:cNvSpPr>
            <a:spLocks noChangeShapeType="1"/>
          </p:cNvSpPr>
          <p:nvPr/>
        </p:nvSpPr>
        <p:spPr bwMode="auto">
          <a:xfrm>
            <a:off x="1885950" y="2057400"/>
            <a:ext cx="235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66"/>
          <p:cNvSpPr>
            <a:spLocks noChangeShapeType="1"/>
          </p:cNvSpPr>
          <p:nvPr/>
        </p:nvSpPr>
        <p:spPr bwMode="auto">
          <a:xfrm>
            <a:off x="2547938" y="1533525"/>
            <a:ext cx="1704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67"/>
          <p:cNvSpPr>
            <a:spLocks noChangeShapeType="1"/>
          </p:cNvSpPr>
          <p:nvPr/>
        </p:nvSpPr>
        <p:spPr bwMode="auto">
          <a:xfrm>
            <a:off x="2549525" y="1831975"/>
            <a:ext cx="1714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168"/>
          <p:cNvSpPr>
            <a:spLocks noChangeShapeType="1"/>
          </p:cNvSpPr>
          <p:nvPr/>
        </p:nvSpPr>
        <p:spPr bwMode="auto">
          <a:xfrm>
            <a:off x="430053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0" name="Line 169"/>
          <p:cNvSpPr>
            <a:spLocks noChangeShapeType="1"/>
          </p:cNvSpPr>
          <p:nvPr/>
        </p:nvSpPr>
        <p:spPr bwMode="auto">
          <a:xfrm>
            <a:off x="4057650" y="2201863"/>
            <a:ext cx="0" cy="741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170"/>
          <p:cNvSpPr>
            <a:spLocks noChangeShapeType="1"/>
          </p:cNvSpPr>
          <p:nvPr/>
        </p:nvSpPr>
        <p:spPr bwMode="auto">
          <a:xfrm>
            <a:off x="4057650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172"/>
          <p:cNvSpPr>
            <a:spLocks noChangeShapeType="1"/>
          </p:cNvSpPr>
          <p:nvPr/>
        </p:nvSpPr>
        <p:spPr bwMode="auto">
          <a:xfrm>
            <a:off x="405288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173"/>
          <p:cNvSpPr>
            <a:spLocks noChangeShapeType="1"/>
          </p:cNvSpPr>
          <p:nvPr/>
        </p:nvSpPr>
        <p:spPr bwMode="auto">
          <a:xfrm>
            <a:off x="4057650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174"/>
          <p:cNvSpPr>
            <a:spLocks noChangeShapeType="1"/>
          </p:cNvSpPr>
          <p:nvPr/>
        </p:nvSpPr>
        <p:spPr bwMode="auto">
          <a:xfrm>
            <a:off x="405288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175"/>
          <p:cNvSpPr>
            <a:spLocks noChangeShapeType="1"/>
          </p:cNvSpPr>
          <p:nvPr/>
        </p:nvSpPr>
        <p:spPr bwMode="auto">
          <a:xfrm>
            <a:off x="405288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176"/>
          <p:cNvSpPr>
            <a:spLocks noChangeShapeType="1"/>
          </p:cNvSpPr>
          <p:nvPr/>
        </p:nvSpPr>
        <p:spPr bwMode="auto">
          <a:xfrm>
            <a:off x="405288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177"/>
          <p:cNvSpPr>
            <a:spLocks noChangeShapeType="1"/>
          </p:cNvSpPr>
          <p:nvPr/>
        </p:nvSpPr>
        <p:spPr bwMode="auto">
          <a:xfrm>
            <a:off x="405288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178"/>
          <p:cNvSpPr>
            <a:spLocks noChangeShapeType="1"/>
          </p:cNvSpPr>
          <p:nvPr/>
        </p:nvSpPr>
        <p:spPr bwMode="auto">
          <a:xfrm>
            <a:off x="40560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179"/>
          <p:cNvSpPr>
            <a:spLocks noChangeShapeType="1"/>
          </p:cNvSpPr>
          <p:nvPr/>
        </p:nvSpPr>
        <p:spPr bwMode="auto">
          <a:xfrm>
            <a:off x="4056063" y="22113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183"/>
          <p:cNvSpPr>
            <a:spLocks noChangeShapeType="1"/>
          </p:cNvSpPr>
          <p:nvPr/>
        </p:nvSpPr>
        <p:spPr bwMode="auto">
          <a:xfrm>
            <a:off x="4381500" y="2638425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184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85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86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87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93"/>
          <p:cNvSpPr>
            <a:spLocks noChangeShapeType="1"/>
          </p:cNvSpPr>
          <p:nvPr/>
        </p:nvSpPr>
        <p:spPr bwMode="auto">
          <a:xfrm>
            <a:off x="406241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194"/>
          <p:cNvSpPr>
            <a:spLocks noChangeShapeType="1"/>
          </p:cNvSpPr>
          <p:nvPr/>
        </p:nvSpPr>
        <p:spPr bwMode="auto">
          <a:xfrm>
            <a:off x="430053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195"/>
          <p:cNvSpPr>
            <a:spLocks noChangeShapeType="1"/>
          </p:cNvSpPr>
          <p:nvPr/>
        </p:nvSpPr>
        <p:spPr bwMode="auto">
          <a:xfrm>
            <a:off x="406241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Line 196"/>
          <p:cNvSpPr>
            <a:spLocks noChangeShapeType="1"/>
          </p:cNvSpPr>
          <p:nvPr/>
        </p:nvSpPr>
        <p:spPr bwMode="auto">
          <a:xfrm>
            <a:off x="424338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9" name="Line 197"/>
          <p:cNvSpPr>
            <a:spLocks noChangeShapeType="1"/>
          </p:cNvSpPr>
          <p:nvPr/>
        </p:nvSpPr>
        <p:spPr bwMode="auto">
          <a:xfrm>
            <a:off x="400526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198"/>
          <p:cNvSpPr>
            <a:spLocks noChangeShapeType="1"/>
          </p:cNvSpPr>
          <p:nvPr/>
        </p:nvSpPr>
        <p:spPr bwMode="auto">
          <a:xfrm>
            <a:off x="447198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Line 199"/>
          <p:cNvSpPr>
            <a:spLocks noChangeShapeType="1"/>
          </p:cNvSpPr>
          <p:nvPr/>
        </p:nvSpPr>
        <p:spPr bwMode="auto">
          <a:xfrm flipH="1">
            <a:off x="43005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2" name="Line 200"/>
          <p:cNvSpPr>
            <a:spLocks noChangeShapeType="1"/>
          </p:cNvSpPr>
          <p:nvPr/>
        </p:nvSpPr>
        <p:spPr bwMode="auto">
          <a:xfrm flipH="1">
            <a:off x="429577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3" name="Line 201"/>
          <p:cNvSpPr>
            <a:spLocks noChangeShapeType="1"/>
          </p:cNvSpPr>
          <p:nvPr/>
        </p:nvSpPr>
        <p:spPr bwMode="auto">
          <a:xfrm flipH="1">
            <a:off x="4297363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4" name="Line 202"/>
          <p:cNvSpPr>
            <a:spLocks noChangeShapeType="1"/>
          </p:cNvSpPr>
          <p:nvPr/>
        </p:nvSpPr>
        <p:spPr bwMode="auto">
          <a:xfrm flipV="1">
            <a:off x="430053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5" name="Line 203"/>
          <p:cNvSpPr>
            <a:spLocks noChangeShapeType="1"/>
          </p:cNvSpPr>
          <p:nvPr/>
        </p:nvSpPr>
        <p:spPr bwMode="auto">
          <a:xfrm flipH="1" flipV="1">
            <a:off x="447040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6" name="Line 204"/>
          <p:cNvSpPr>
            <a:spLocks noChangeShapeType="1"/>
          </p:cNvSpPr>
          <p:nvPr/>
        </p:nvSpPr>
        <p:spPr bwMode="auto">
          <a:xfrm>
            <a:off x="430053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7" name="Line 205"/>
          <p:cNvSpPr>
            <a:spLocks noChangeShapeType="1"/>
          </p:cNvSpPr>
          <p:nvPr/>
        </p:nvSpPr>
        <p:spPr bwMode="auto">
          <a:xfrm>
            <a:off x="425291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8" name="Line 206"/>
          <p:cNvSpPr>
            <a:spLocks noChangeShapeType="1"/>
          </p:cNvSpPr>
          <p:nvPr/>
        </p:nvSpPr>
        <p:spPr bwMode="auto">
          <a:xfrm>
            <a:off x="441483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9" name="Line 207"/>
          <p:cNvSpPr>
            <a:spLocks noChangeShapeType="1"/>
          </p:cNvSpPr>
          <p:nvPr/>
        </p:nvSpPr>
        <p:spPr bwMode="auto">
          <a:xfrm flipH="1">
            <a:off x="448945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0" name="Line 212"/>
          <p:cNvSpPr>
            <a:spLocks noChangeShapeType="1"/>
          </p:cNvSpPr>
          <p:nvPr/>
        </p:nvSpPr>
        <p:spPr bwMode="auto">
          <a:xfrm flipH="1">
            <a:off x="3413125" y="1679575"/>
            <a:ext cx="20129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1" name="Freeform 222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2" name="Freeform 223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3" name="Line 224"/>
          <p:cNvSpPr>
            <a:spLocks noChangeShapeType="1"/>
          </p:cNvSpPr>
          <p:nvPr/>
        </p:nvSpPr>
        <p:spPr bwMode="auto">
          <a:xfrm flipH="1">
            <a:off x="429418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144" name="Object 225"/>
          <p:cNvGraphicFramePr>
            <a:graphicFrameLocks noChangeAspect="1"/>
          </p:cNvGraphicFramePr>
          <p:nvPr/>
        </p:nvGraphicFramePr>
        <p:xfrm>
          <a:off x="4275138" y="4732338"/>
          <a:ext cx="8445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3" imgW="647700" imgH="419100" progId="Equation.DSMT4">
                  <p:embed/>
                </p:oleObj>
              </mc:Choice>
              <mc:Fallback>
                <p:oleObj name="Equation" r:id="rId3" imgW="647700" imgH="419100" progId="Equation.DSMT4">
                  <p:embed/>
                  <p:pic>
                    <p:nvPicPr>
                      <p:cNvPr id="0" name="Object 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138" y="4732338"/>
                        <a:ext cx="84455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5" name="Line 227"/>
          <p:cNvSpPr>
            <a:spLocks noChangeShapeType="1"/>
          </p:cNvSpPr>
          <p:nvPr/>
        </p:nvSpPr>
        <p:spPr bwMode="auto">
          <a:xfrm>
            <a:off x="1905000" y="2209800"/>
            <a:ext cx="20764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6" name="Line 229"/>
          <p:cNvSpPr>
            <a:spLocks noChangeShapeType="1"/>
          </p:cNvSpPr>
          <p:nvPr/>
        </p:nvSpPr>
        <p:spPr bwMode="auto">
          <a:xfrm>
            <a:off x="4552950" y="2041525"/>
            <a:ext cx="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7" name="Line 230"/>
          <p:cNvSpPr>
            <a:spLocks noChangeShapeType="1"/>
          </p:cNvSpPr>
          <p:nvPr/>
        </p:nvSpPr>
        <p:spPr bwMode="auto">
          <a:xfrm flipH="1">
            <a:off x="4302125" y="2047875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8" name="Line 231"/>
          <p:cNvSpPr>
            <a:spLocks noChangeShapeType="1"/>
          </p:cNvSpPr>
          <p:nvPr/>
        </p:nvSpPr>
        <p:spPr bwMode="auto">
          <a:xfrm flipH="1">
            <a:off x="4302125" y="22098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9" name="Line 232"/>
          <p:cNvSpPr>
            <a:spLocks noChangeShapeType="1"/>
          </p:cNvSpPr>
          <p:nvPr/>
        </p:nvSpPr>
        <p:spPr bwMode="auto">
          <a:xfrm flipH="1">
            <a:off x="43021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0" name="Line 234"/>
          <p:cNvSpPr>
            <a:spLocks noChangeShapeType="1"/>
          </p:cNvSpPr>
          <p:nvPr/>
        </p:nvSpPr>
        <p:spPr bwMode="auto">
          <a:xfrm flipH="1">
            <a:off x="4549775" y="21224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1" name="TextBox 112"/>
          <p:cNvSpPr txBox="1">
            <a:spLocks noChangeArrowheads="1"/>
          </p:cNvSpPr>
          <p:nvPr/>
        </p:nvSpPr>
        <p:spPr bwMode="auto">
          <a:xfrm>
            <a:off x="488473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152" name="Line 236"/>
          <p:cNvSpPr>
            <a:spLocks noChangeShapeType="1"/>
          </p:cNvSpPr>
          <p:nvPr/>
        </p:nvSpPr>
        <p:spPr bwMode="auto">
          <a:xfrm>
            <a:off x="4056063" y="22828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242"/>
          <p:cNvSpPr>
            <a:spLocks noChangeShapeType="1"/>
          </p:cNvSpPr>
          <p:nvPr/>
        </p:nvSpPr>
        <p:spPr bwMode="auto">
          <a:xfrm>
            <a:off x="4556125" y="2251075"/>
            <a:ext cx="0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TextBox 112"/>
          <p:cNvSpPr txBox="1">
            <a:spLocks noChangeArrowheads="1"/>
          </p:cNvSpPr>
          <p:nvPr/>
        </p:nvSpPr>
        <p:spPr bwMode="auto">
          <a:xfrm>
            <a:off x="4578350" y="20701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155" name="Line 244"/>
          <p:cNvSpPr>
            <a:spLocks noChangeShapeType="1"/>
          </p:cNvSpPr>
          <p:nvPr/>
        </p:nvSpPr>
        <p:spPr bwMode="auto">
          <a:xfrm>
            <a:off x="4319588" y="2365375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245"/>
          <p:cNvSpPr>
            <a:spLocks noChangeShapeType="1"/>
          </p:cNvSpPr>
          <p:nvPr/>
        </p:nvSpPr>
        <p:spPr bwMode="auto">
          <a:xfrm>
            <a:off x="4497388" y="23114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246"/>
          <p:cNvSpPr>
            <a:spLocks noChangeShapeType="1"/>
          </p:cNvSpPr>
          <p:nvPr/>
        </p:nvSpPr>
        <p:spPr bwMode="auto">
          <a:xfrm>
            <a:off x="4262438" y="2312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248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249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  <a:r>
              <a:rPr lang="en-US" altLang="en-US" sz="1400" i="1"/>
              <a:t>T	=	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</p:txBody>
      </p:sp>
      <p:sp>
        <p:nvSpPr>
          <p:cNvPr id="4099" name="Line 72"/>
          <p:cNvSpPr>
            <a:spLocks noChangeShapeType="1"/>
          </p:cNvSpPr>
          <p:nvPr/>
        </p:nvSpPr>
        <p:spPr bwMode="auto">
          <a:xfrm flipH="1" flipV="1">
            <a:off x="2605088" y="1665288"/>
            <a:ext cx="3741737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07963" y="6192838"/>
            <a:ext cx="6446837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</a:t>
            </a:r>
            <a:endParaRPr lang="en-US" altLang="en-US" sz="1400" b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Using the equivalent stress distribution and taking moments about C</a:t>
            </a:r>
            <a:r>
              <a:rPr lang="en-US" altLang="en-US" sz="1400" baseline="-25000"/>
              <a:t>s</a:t>
            </a:r>
            <a:r>
              <a:rPr lang="en-US" altLang="en-US" sz="1400"/>
              <a:t>: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		</a:t>
            </a:r>
            <a:endParaRPr lang="en-US" altLang="en-US" sz="1400" i="1" baseline="-25000"/>
          </a:p>
        </p:txBody>
      </p:sp>
      <p:sp>
        <p:nvSpPr>
          <p:cNvPr id="4101" name="Freeform 2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4103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323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2a)  Plastic Neutral Axis in the Steel Beam Flange</a:t>
            </a:r>
          </a:p>
        </p:txBody>
      </p:sp>
      <p:sp>
        <p:nvSpPr>
          <p:cNvPr id="4104" name="TextBox 112"/>
          <p:cNvSpPr txBox="1">
            <a:spLocks noChangeArrowheads="1"/>
          </p:cNvSpPr>
          <p:nvPr/>
        </p:nvSpPr>
        <p:spPr bwMode="auto">
          <a:xfrm>
            <a:off x="36337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05" name="TextBox 112"/>
          <p:cNvSpPr txBox="1">
            <a:spLocks noChangeArrowheads="1"/>
          </p:cNvSpPr>
          <p:nvPr/>
        </p:nvSpPr>
        <p:spPr bwMode="auto">
          <a:xfrm>
            <a:off x="1887538" y="2085975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4106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07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08" name="TextBox 112"/>
          <p:cNvSpPr txBox="1">
            <a:spLocks noChangeArrowheads="1"/>
          </p:cNvSpPr>
          <p:nvPr/>
        </p:nvSpPr>
        <p:spPr bwMode="auto">
          <a:xfrm>
            <a:off x="33766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09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0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1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2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3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4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5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Rectangle 18" descr="Light downward diagonal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117" name="Line 19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8" name="Line 20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9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0" name="Line 22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1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2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3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4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125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4126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4127" name="Line 29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8" name="Line 30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9" name="Line 31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0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4131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2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3" name="Line 35"/>
          <p:cNvSpPr>
            <a:spLocks noChangeShapeType="1"/>
          </p:cNvSpPr>
          <p:nvPr/>
        </p:nvSpPr>
        <p:spPr bwMode="auto">
          <a:xfrm>
            <a:off x="2547938" y="1533525"/>
            <a:ext cx="2482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4" name="Line 36"/>
          <p:cNvSpPr>
            <a:spLocks noChangeShapeType="1"/>
          </p:cNvSpPr>
          <p:nvPr/>
        </p:nvSpPr>
        <p:spPr bwMode="auto">
          <a:xfrm>
            <a:off x="2840038" y="1831975"/>
            <a:ext cx="2182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5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6" name="Line 38"/>
          <p:cNvSpPr>
            <a:spLocks noChangeShapeType="1"/>
          </p:cNvSpPr>
          <p:nvPr/>
        </p:nvSpPr>
        <p:spPr bwMode="auto">
          <a:xfrm>
            <a:off x="2895600" y="2132013"/>
            <a:ext cx="0" cy="811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7" name="Line 39"/>
          <p:cNvSpPr>
            <a:spLocks noChangeShapeType="1"/>
          </p:cNvSpPr>
          <p:nvPr/>
        </p:nvSpPr>
        <p:spPr bwMode="auto">
          <a:xfrm>
            <a:off x="289242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8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9" name="Line 41"/>
          <p:cNvSpPr>
            <a:spLocks noChangeShapeType="1"/>
          </p:cNvSpPr>
          <p:nvPr/>
        </p:nvSpPr>
        <p:spPr bwMode="auto">
          <a:xfrm>
            <a:off x="289242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0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1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2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3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4" name="Line 46"/>
          <p:cNvSpPr>
            <a:spLocks noChangeShapeType="1"/>
          </p:cNvSpPr>
          <p:nvPr/>
        </p:nvSpPr>
        <p:spPr bwMode="auto">
          <a:xfrm>
            <a:off x="2890838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5" name="Line 47"/>
          <p:cNvSpPr>
            <a:spLocks noChangeShapeType="1"/>
          </p:cNvSpPr>
          <p:nvPr/>
        </p:nvSpPr>
        <p:spPr bwMode="auto">
          <a:xfrm>
            <a:off x="2887663" y="22113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6" name="Line 48"/>
          <p:cNvSpPr>
            <a:spLocks noChangeShapeType="1"/>
          </p:cNvSpPr>
          <p:nvPr/>
        </p:nvSpPr>
        <p:spPr bwMode="auto">
          <a:xfrm>
            <a:off x="3219450" y="254635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8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9" name="Line 5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0" name="Line 5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1" name="Line 57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2" name="Line 58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3" name="Line 59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4" name="Line 60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5" name="Line 61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6" name="Line 62"/>
          <p:cNvSpPr>
            <a:spLocks noChangeShapeType="1"/>
          </p:cNvSpPr>
          <p:nvPr/>
        </p:nvSpPr>
        <p:spPr bwMode="auto">
          <a:xfrm>
            <a:off x="33099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7" name="Line 63"/>
          <p:cNvSpPr>
            <a:spLocks noChangeShapeType="1"/>
          </p:cNvSpPr>
          <p:nvPr/>
        </p:nvSpPr>
        <p:spPr bwMode="auto">
          <a:xfrm flipH="1">
            <a:off x="3135313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8" name="Line 64"/>
          <p:cNvSpPr>
            <a:spLocks noChangeShapeType="1"/>
          </p:cNvSpPr>
          <p:nvPr/>
        </p:nvSpPr>
        <p:spPr bwMode="auto">
          <a:xfrm flipH="1">
            <a:off x="31337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9" name="Line 65"/>
          <p:cNvSpPr>
            <a:spLocks noChangeShapeType="1"/>
          </p:cNvSpPr>
          <p:nvPr/>
        </p:nvSpPr>
        <p:spPr bwMode="auto">
          <a:xfrm flipH="1">
            <a:off x="31321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0" name="Line 66"/>
          <p:cNvSpPr>
            <a:spLocks noChangeShapeType="1"/>
          </p:cNvSpPr>
          <p:nvPr/>
        </p:nvSpPr>
        <p:spPr bwMode="auto">
          <a:xfrm flipV="1">
            <a:off x="31384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1" name="Line 67"/>
          <p:cNvSpPr>
            <a:spLocks noChangeShapeType="1"/>
          </p:cNvSpPr>
          <p:nvPr/>
        </p:nvSpPr>
        <p:spPr bwMode="auto">
          <a:xfrm flipH="1" flipV="1">
            <a:off x="33083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2" name="Line 68"/>
          <p:cNvSpPr>
            <a:spLocks noChangeShapeType="1"/>
          </p:cNvSpPr>
          <p:nvPr/>
        </p:nvSpPr>
        <p:spPr bwMode="auto">
          <a:xfrm>
            <a:off x="31384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3" name="Line 69"/>
          <p:cNvSpPr>
            <a:spLocks noChangeShapeType="1"/>
          </p:cNvSpPr>
          <p:nvPr/>
        </p:nvSpPr>
        <p:spPr bwMode="auto">
          <a:xfrm>
            <a:off x="30908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4" name="Line 70"/>
          <p:cNvSpPr>
            <a:spLocks noChangeShapeType="1"/>
          </p:cNvSpPr>
          <p:nvPr/>
        </p:nvSpPr>
        <p:spPr bwMode="auto">
          <a:xfrm>
            <a:off x="32527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5" name="Line 71"/>
          <p:cNvSpPr>
            <a:spLocks noChangeShapeType="1"/>
          </p:cNvSpPr>
          <p:nvPr/>
        </p:nvSpPr>
        <p:spPr bwMode="auto">
          <a:xfrm flipH="1">
            <a:off x="3321050" y="16684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6" name="Freeform 73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7" name="Freeform 74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8" name="Line 75"/>
          <p:cNvSpPr>
            <a:spLocks noChangeShapeType="1"/>
          </p:cNvSpPr>
          <p:nvPr/>
        </p:nvSpPr>
        <p:spPr bwMode="auto">
          <a:xfrm flipH="1">
            <a:off x="31321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9" name="Line 77"/>
          <p:cNvSpPr>
            <a:spLocks noChangeShapeType="1"/>
          </p:cNvSpPr>
          <p:nvPr/>
        </p:nvSpPr>
        <p:spPr bwMode="auto">
          <a:xfrm>
            <a:off x="1905000" y="2133600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0" name="Line 78"/>
          <p:cNvSpPr>
            <a:spLocks noChangeShapeType="1"/>
          </p:cNvSpPr>
          <p:nvPr/>
        </p:nvSpPr>
        <p:spPr bwMode="auto">
          <a:xfrm>
            <a:off x="3390900" y="205105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1" name="Line 79"/>
          <p:cNvSpPr>
            <a:spLocks noChangeShapeType="1"/>
          </p:cNvSpPr>
          <p:nvPr/>
        </p:nvSpPr>
        <p:spPr bwMode="auto">
          <a:xfrm flipH="1">
            <a:off x="3136900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2" name="Line 81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3" name="Line 82"/>
          <p:cNvSpPr>
            <a:spLocks noChangeShapeType="1"/>
          </p:cNvSpPr>
          <p:nvPr/>
        </p:nvSpPr>
        <p:spPr bwMode="auto">
          <a:xfrm flipH="1">
            <a:off x="33877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4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75" name="Line 84"/>
          <p:cNvSpPr>
            <a:spLocks noChangeShapeType="1"/>
          </p:cNvSpPr>
          <p:nvPr/>
        </p:nvSpPr>
        <p:spPr bwMode="auto">
          <a:xfrm>
            <a:off x="2890838" y="22828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6" name="Line 87"/>
          <p:cNvSpPr>
            <a:spLocks noChangeShapeType="1"/>
          </p:cNvSpPr>
          <p:nvPr/>
        </p:nvSpPr>
        <p:spPr bwMode="auto">
          <a:xfrm>
            <a:off x="3387725" y="218757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7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78" name="Line 89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9" name="Line 90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0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81" name="Line 93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2" name="Line 94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3" name="Line 95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4" name="Line 96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5" name="Line 97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6" name="Line 98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7" name="Line 99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8" name="Line 100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9" name="Line 101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0" name="Line 102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1" name="Line 103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2" name="Line 104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3" name="Line 105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4" name="Line 106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5" name="Line 107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6" name="Line 108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7" name="Line 109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" name="Line 110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0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1" name="Line 113"/>
          <p:cNvSpPr>
            <a:spLocks noChangeShapeType="1"/>
          </p:cNvSpPr>
          <p:nvPr/>
        </p:nvSpPr>
        <p:spPr bwMode="auto">
          <a:xfrm>
            <a:off x="52530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2" name="Line 114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3" name="Line 115"/>
          <p:cNvSpPr>
            <a:spLocks noChangeShapeType="1"/>
          </p:cNvSpPr>
          <p:nvPr/>
        </p:nvSpPr>
        <p:spPr bwMode="auto">
          <a:xfrm flipH="1">
            <a:off x="50768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4" name="Line 116"/>
          <p:cNvSpPr>
            <a:spLocks noChangeShapeType="1"/>
          </p:cNvSpPr>
          <p:nvPr/>
        </p:nvSpPr>
        <p:spPr bwMode="auto">
          <a:xfrm flipH="1">
            <a:off x="50752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5" name="Line 117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6" name="Line 118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7" name="Line 119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8" name="Line 120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9" name="Line 121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0" name="Line 122"/>
          <p:cNvSpPr>
            <a:spLocks noChangeShapeType="1"/>
          </p:cNvSpPr>
          <p:nvPr/>
        </p:nvSpPr>
        <p:spPr bwMode="auto">
          <a:xfrm flipH="1">
            <a:off x="52705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1" name="Line 123"/>
          <p:cNvSpPr>
            <a:spLocks noChangeShapeType="1"/>
          </p:cNvSpPr>
          <p:nvPr/>
        </p:nvSpPr>
        <p:spPr bwMode="auto">
          <a:xfrm flipH="1">
            <a:off x="50752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2" name="Line 124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3" name="Line 125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4" name="Line 127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5" name="Line 129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6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217" name="Line 131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8" name="TextBox 4"/>
          <p:cNvSpPr txBox="1">
            <a:spLocks noChangeArrowheads="1"/>
          </p:cNvSpPr>
          <p:nvPr/>
        </p:nvSpPr>
        <p:spPr bwMode="auto">
          <a:xfrm>
            <a:off x="4445000" y="3375025"/>
            <a:ext cx="15097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4219" name="Line 133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0" name="Line 135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1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222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4223" name="Line 139"/>
          <p:cNvSpPr>
            <a:spLocks noChangeShapeType="1"/>
          </p:cNvSpPr>
          <p:nvPr/>
        </p:nvSpPr>
        <p:spPr bwMode="auto">
          <a:xfrm>
            <a:off x="289401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4" name="Line 140"/>
          <p:cNvSpPr>
            <a:spLocks noChangeShapeType="1"/>
          </p:cNvSpPr>
          <p:nvPr/>
        </p:nvSpPr>
        <p:spPr bwMode="auto">
          <a:xfrm>
            <a:off x="27908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5" name="Line 141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6" name="Line 142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7" name="Line 144"/>
          <p:cNvSpPr>
            <a:spLocks noChangeShapeType="1"/>
          </p:cNvSpPr>
          <p:nvPr/>
        </p:nvSpPr>
        <p:spPr bwMode="auto">
          <a:xfrm>
            <a:off x="27257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8" name="Line 146"/>
          <p:cNvSpPr>
            <a:spLocks noChangeShapeType="1"/>
          </p:cNvSpPr>
          <p:nvPr/>
        </p:nvSpPr>
        <p:spPr bwMode="auto">
          <a:xfrm>
            <a:off x="2728913" y="20891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9" name="TextBox 112"/>
          <p:cNvSpPr txBox="1">
            <a:spLocks noChangeArrowheads="1"/>
          </p:cNvSpPr>
          <p:nvPr/>
        </p:nvSpPr>
        <p:spPr bwMode="auto">
          <a:xfrm>
            <a:off x="2451100" y="211455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4230" name="TextBox 4"/>
          <p:cNvSpPr txBox="1">
            <a:spLocks noChangeArrowheads="1"/>
          </p:cNvSpPr>
          <p:nvPr/>
        </p:nvSpPr>
        <p:spPr bwMode="auto">
          <a:xfrm>
            <a:off x="1023938" y="5611813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graphicFrame>
        <p:nvGraphicFramePr>
          <p:cNvPr id="4231" name="Object 149"/>
          <p:cNvGraphicFramePr>
            <a:graphicFrameLocks noChangeAspect="1"/>
          </p:cNvGraphicFramePr>
          <p:nvPr/>
        </p:nvGraphicFramePr>
        <p:xfrm>
          <a:off x="2387600" y="4773613"/>
          <a:ext cx="2019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Equation" r:id="rId3" imgW="1549400" imgH="419100" progId="Equation.DSMT4">
                  <p:embed/>
                </p:oleObj>
              </mc:Choice>
              <mc:Fallback>
                <p:oleObj name="Equation" r:id="rId3" imgW="1549400" imgH="419100" progId="Equation.DSMT4">
                  <p:embed/>
                  <p:pic>
                    <p:nvPicPr>
                      <p:cNvPr id="0" name="Object 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4773613"/>
                        <a:ext cx="2019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32" name="Object 150"/>
          <p:cNvGraphicFramePr>
            <a:graphicFrameLocks noChangeAspect="1"/>
          </p:cNvGraphicFramePr>
          <p:nvPr/>
        </p:nvGraphicFramePr>
        <p:xfrm>
          <a:off x="2397125" y="6218238"/>
          <a:ext cx="1214438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4" name="Equation" r:id="rId5" imgW="965200" imgH="469900" progId="Equation.DSMT4">
                  <p:embed/>
                </p:oleObj>
              </mc:Choice>
              <mc:Fallback>
                <p:oleObj name="Equation" r:id="rId5" imgW="965200" imgH="469900" progId="Equation.DSMT4">
                  <p:embed/>
                  <p:pic>
                    <p:nvPicPr>
                      <p:cNvPr id="0" name="Object 1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25" y="6218238"/>
                        <a:ext cx="1214438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33" name="Line 151"/>
          <p:cNvSpPr>
            <a:spLocks noChangeShapeType="1"/>
          </p:cNvSpPr>
          <p:nvPr/>
        </p:nvSpPr>
        <p:spPr bwMode="auto">
          <a:xfrm>
            <a:off x="2730500" y="16176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4" name="TextBox 112"/>
          <p:cNvSpPr txBox="1">
            <a:spLocks noChangeArrowheads="1"/>
          </p:cNvSpPr>
          <p:nvPr/>
        </p:nvSpPr>
        <p:spPr bwMode="auto">
          <a:xfrm>
            <a:off x="241776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4235" name="Object 153"/>
          <p:cNvGraphicFramePr>
            <a:graphicFrameLocks noChangeAspect="1"/>
          </p:cNvGraphicFramePr>
          <p:nvPr/>
        </p:nvGraphicFramePr>
        <p:xfrm>
          <a:off x="1978025" y="7831138"/>
          <a:ext cx="274161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5" name="Equation" r:id="rId7" imgW="1993900" imgH="431800" progId="Equation.DSMT4">
                  <p:embed/>
                </p:oleObj>
              </mc:Choice>
              <mc:Fallback>
                <p:oleObj name="Equation" r:id="rId7" imgW="1993900" imgH="431800" progId="Equation.DSMT4">
                  <p:embed/>
                  <p:pic>
                    <p:nvPicPr>
                      <p:cNvPr id="0" name="Object 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5" y="7831138"/>
                        <a:ext cx="2741613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36" name="Line 157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7" name="Line 158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8" name="TextBox 112"/>
          <p:cNvSpPr txBox="1">
            <a:spLocks noChangeArrowheads="1"/>
          </p:cNvSpPr>
          <p:nvPr/>
        </p:nvSpPr>
        <p:spPr bwMode="auto">
          <a:xfrm>
            <a:off x="4138613" y="2498725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4239" name="Line 160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0" name="Line 161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1" name="TextBox 4"/>
          <p:cNvSpPr txBox="1">
            <a:spLocks noChangeArrowheads="1"/>
          </p:cNvSpPr>
          <p:nvPr/>
        </p:nvSpPr>
        <p:spPr bwMode="auto">
          <a:xfrm>
            <a:off x="520700" y="361632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2a,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&gt;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</p:txBody>
      </p:sp>
      <p:graphicFrame>
        <p:nvGraphicFramePr>
          <p:cNvPr id="4242" name="Object 1"/>
          <p:cNvGraphicFramePr>
            <a:graphicFrameLocks noChangeAspect="1"/>
          </p:cNvGraphicFramePr>
          <p:nvPr/>
        </p:nvGraphicFramePr>
        <p:xfrm>
          <a:off x="2409825" y="6767513"/>
          <a:ext cx="9858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Equation" r:id="rId9" imgW="647700" imgH="330200" progId="Equation.DSMT4">
                  <p:embed/>
                </p:oleObj>
              </mc:Choice>
              <mc:Fallback>
                <p:oleObj name="Equation" r:id="rId9" imgW="647700" imgH="330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825" y="6767513"/>
                        <a:ext cx="985838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121"/>
          <p:cNvSpPr>
            <a:spLocks noChangeShapeType="1"/>
          </p:cNvSpPr>
          <p:nvPr/>
        </p:nvSpPr>
        <p:spPr bwMode="auto">
          <a:xfrm>
            <a:off x="1858963" y="2481263"/>
            <a:ext cx="4451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217488" y="7262813"/>
            <a:ext cx="6446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Using the equivalent stress distribution and taking moments about d/2:</a:t>
            </a: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</a:t>
            </a:r>
            <a:r>
              <a:rPr lang="en-US" altLang="en-US" sz="1400"/>
              <a:t>            </a:t>
            </a:r>
          </a:p>
        </p:txBody>
      </p:sp>
      <p:sp>
        <p:nvSpPr>
          <p:cNvPr id="5124" name="Freeform 3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5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3914775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Fully Composite Beam</a:t>
            </a:r>
          </a:p>
        </p:txBody>
      </p:sp>
      <p:sp>
        <p:nvSpPr>
          <p:cNvPr id="5126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573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2b)  Plastic Neutral Axis in the Steel Beam Web</a:t>
            </a:r>
          </a:p>
        </p:txBody>
      </p:sp>
      <p:sp>
        <p:nvSpPr>
          <p:cNvPr id="5127" name="TextBox 112"/>
          <p:cNvSpPr txBox="1">
            <a:spLocks noChangeArrowheads="1"/>
          </p:cNvSpPr>
          <p:nvPr/>
        </p:nvSpPr>
        <p:spPr bwMode="auto">
          <a:xfrm>
            <a:off x="36337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28" name="TextBox 112"/>
          <p:cNvSpPr txBox="1">
            <a:spLocks noChangeArrowheads="1"/>
          </p:cNvSpPr>
          <p:nvPr/>
        </p:nvSpPr>
        <p:spPr bwMode="auto">
          <a:xfrm>
            <a:off x="1806575" y="2008188"/>
            <a:ext cx="588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5129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5130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131" name="TextBox 112"/>
          <p:cNvSpPr txBox="1">
            <a:spLocks noChangeArrowheads="1"/>
          </p:cNvSpPr>
          <p:nvPr/>
        </p:nvSpPr>
        <p:spPr bwMode="auto">
          <a:xfrm>
            <a:off x="33766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32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4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5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7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9" name="Rectangle 18" descr="Light downward diagonal"/>
          <p:cNvSpPr>
            <a:spLocks noChangeArrowheads="1"/>
          </p:cNvSpPr>
          <p:nvPr/>
        </p:nvSpPr>
        <p:spPr bwMode="auto">
          <a:xfrm>
            <a:off x="873125" y="1543050"/>
            <a:ext cx="1479550" cy="28575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5140" name="Line 19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" name="Line 20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2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3" name="Line 22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4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5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6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7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148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5149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5150" name="Line 29"/>
          <p:cNvSpPr>
            <a:spLocks noChangeShapeType="1"/>
          </p:cNvSpPr>
          <p:nvPr/>
        </p:nvSpPr>
        <p:spPr bwMode="auto">
          <a:xfrm flipV="1">
            <a:off x="86677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" name="Line 30"/>
          <p:cNvSpPr>
            <a:spLocks noChangeShapeType="1"/>
          </p:cNvSpPr>
          <p:nvPr/>
        </p:nvSpPr>
        <p:spPr bwMode="auto">
          <a:xfrm flipV="1">
            <a:off x="2349500" y="13208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2" name="Line 31"/>
          <p:cNvSpPr>
            <a:spLocks noChangeShapeType="1"/>
          </p:cNvSpPr>
          <p:nvPr/>
        </p:nvSpPr>
        <p:spPr bwMode="auto">
          <a:xfrm>
            <a:off x="866775" y="1406525"/>
            <a:ext cx="148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3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5154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5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6" name="Line 35"/>
          <p:cNvSpPr>
            <a:spLocks noChangeShapeType="1"/>
          </p:cNvSpPr>
          <p:nvPr/>
        </p:nvSpPr>
        <p:spPr bwMode="auto">
          <a:xfrm>
            <a:off x="2547938" y="1533525"/>
            <a:ext cx="2482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7" name="Line 36"/>
          <p:cNvSpPr>
            <a:spLocks noChangeShapeType="1"/>
          </p:cNvSpPr>
          <p:nvPr/>
        </p:nvSpPr>
        <p:spPr bwMode="auto">
          <a:xfrm>
            <a:off x="2840038" y="1831975"/>
            <a:ext cx="2182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8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9" name="Line 38"/>
          <p:cNvSpPr>
            <a:spLocks noChangeShapeType="1"/>
          </p:cNvSpPr>
          <p:nvPr/>
        </p:nvSpPr>
        <p:spPr bwMode="auto">
          <a:xfrm>
            <a:off x="2895600" y="2278063"/>
            <a:ext cx="0" cy="665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0" name="Line 39"/>
          <p:cNvSpPr>
            <a:spLocks noChangeShapeType="1"/>
          </p:cNvSpPr>
          <p:nvPr/>
        </p:nvSpPr>
        <p:spPr bwMode="auto">
          <a:xfrm>
            <a:off x="2889250" y="293052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1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2" name="Line 41"/>
          <p:cNvSpPr>
            <a:spLocks noChangeShapeType="1"/>
          </p:cNvSpPr>
          <p:nvPr/>
        </p:nvSpPr>
        <p:spPr bwMode="auto">
          <a:xfrm>
            <a:off x="2889250" y="28511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4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5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6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7" name="Line 46"/>
          <p:cNvSpPr>
            <a:spLocks noChangeShapeType="1"/>
          </p:cNvSpPr>
          <p:nvPr/>
        </p:nvSpPr>
        <p:spPr bwMode="auto">
          <a:xfrm>
            <a:off x="28876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8" name="Line 47"/>
          <p:cNvSpPr>
            <a:spLocks noChangeShapeType="1"/>
          </p:cNvSpPr>
          <p:nvPr/>
        </p:nvSpPr>
        <p:spPr bwMode="auto">
          <a:xfrm>
            <a:off x="3138488" y="2201863"/>
            <a:ext cx="249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9" name="Line 48"/>
          <p:cNvSpPr>
            <a:spLocks noChangeShapeType="1"/>
          </p:cNvSpPr>
          <p:nvPr/>
        </p:nvSpPr>
        <p:spPr bwMode="auto">
          <a:xfrm>
            <a:off x="3219450" y="25908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0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2" name="Line 5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3" name="Line 5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4" name="Line 53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5" name="Line 54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6" name="Line 55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7" name="Line 56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8" name="Line 57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9" name="Line 58"/>
          <p:cNvSpPr>
            <a:spLocks noChangeShapeType="1"/>
          </p:cNvSpPr>
          <p:nvPr/>
        </p:nvSpPr>
        <p:spPr bwMode="auto">
          <a:xfrm>
            <a:off x="33099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0" name="Line 59"/>
          <p:cNvSpPr>
            <a:spLocks noChangeShapeType="1"/>
          </p:cNvSpPr>
          <p:nvPr/>
        </p:nvSpPr>
        <p:spPr bwMode="auto">
          <a:xfrm flipH="1">
            <a:off x="3135313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" name="Line 60"/>
          <p:cNvSpPr>
            <a:spLocks noChangeShapeType="1"/>
          </p:cNvSpPr>
          <p:nvPr/>
        </p:nvSpPr>
        <p:spPr bwMode="auto">
          <a:xfrm flipH="1">
            <a:off x="3136900" y="18288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" name="Line 61"/>
          <p:cNvSpPr>
            <a:spLocks noChangeShapeType="1"/>
          </p:cNvSpPr>
          <p:nvPr/>
        </p:nvSpPr>
        <p:spPr bwMode="auto">
          <a:xfrm flipH="1">
            <a:off x="3135313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3" name="Line 62"/>
          <p:cNvSpPr>
            <a:spLocks noChangeShapeType="1"/>
          </p:cNvSpPr>
          <p:nvPr/>
        </p:nvSpPr>
        <p:spPr bwMode="auto">
          <a:xfrm flipV="1">
            <a:off x="31384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4" name="Line 63"/>
          <p:cNvSpPr>
            <a:spLocks noChangeShapeType="1"/>
          </p:cNvSpPr>
          <p:nvPr/>
        </p:nvSpPr>
        <p:spPr bwMode="auto">
          <a:xfrm flipH="1" flipV="1">
            <a:off x="33083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" name="Line 64"/>
          <p:cNvSpPr>
            <a:spLocks noChangeShapeType="1"/>
          </p:cNvSpPr>
          <p:nvPr/>
        </p:nvSpPr>
        <p:spPr bwMode="auto">
          <a:xfrm>
            <a:off x="31384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" name="Line 65"/>
          <p:cNvSpPr>
            <a:spLocks noChangeShapeType="1"/>
          </p:cNvSpPr>
          <p:nvPr/>
        </p:nvSpPr>
        <p:spPr bwMode="auto">
          <a:xfrm>
            <a:off x="30908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7" name="Line 66"/>
          <p:cNvSpPr>
            <a:spLocks noChangeShapeType="1"/>
          </p:cNvSpPr>
          <p:nvPr/>
        </p:nvSpPr>
        <p:spPr bwMode="auto">
          <a:xfrm>
            <a:off x="32527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8" name="Line 67"/>
          <p:cNvSpPr>
            <a:spLocks noChangeShapeType="1"/>
          </p:cNvSpPr>
          <p:nvPr/>
        </p:nvSpPr>
        <p:spPr bwMode="auto">
          <a:xfrm flipH="1">
            <a:off x="33274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9" name="Line 68"/>
          <p:cNvSpPr>
            <a:spLocks noChangeShapeType="1"/>
          </p:cNvSpPr>
          <p:nvPr/>
        </p:nvSpPr>
        <p:spPr bwMode="auto">
          <a:xfrm flipH="1" flipV="1">
            <a:off x="2484438" y="1665288"/>
            <a:ext cx="3865562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0" name="Freeform 69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1" name="Freeform 70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2" name="Line 71"/>
          <p:cNvSpPr>
            <a:spLocks noChangeShapeType="1"/>
          </p:cNvSpPr>
          <p:nvPr/>
        </p:nvSpPr>
        <p:spPr bwMode="auto">
          <a:xfrm flipH="1">
            <a:off x="3135313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" name="Line 72"/>
          <p:cNvSpPr>
            <a:spLocks noChangeShapeType="1"/>
          </p:cNvSpPr>
          <p:nvPr/>
        </p:nvSpPr>
        <p:spPr bwMode="auto">
          <a:xfrm>
            <a:off x="1857375" y="2276475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" name="Line 73"/>
          <p:cNvSpPr>
            <a:spLocks noChangeShapeType="1"/>
          </p:cNvSpPr>
          <p:nvPr/>
        </p:nvSpPr>
        <p:spPr bwMode="auto">
          <a:xfrm>
            <a:off x="3390900" y="205105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" name="Line 74"/>
          <p:cNvSpPr>
            <a:spLocks noChangeShapeType="1"/>
          </p:cNvSpPr>
          <p:nvPr/>
        </p:nvSpPr>
        <p:spPr bwMode="auto">
          <a:xfrm flipH="1">
            <a:off x="3140075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6" name="Line 75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" name="Line 76"/>
          <p:cNvSpPr>
            <a:spLocks noChangeShapeType="1"/>
          </p:cNvSpPr>
          <p:nvPr/>
        </p:nvSpPr>
        <p:spPr bwMode="auto">
          <a:xfrm flipH="1">
            <a:off x="3403600" y="21605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8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5199" name="Line 78"/>
          <p:cNvSpPr>
            <a:spLocks noChangeShapeType="1"/>
          </p:cNvSpPr>
          <p:nvPr/>
        </p:nvSpPr>
        <p:spPr bwMode="auto">
          <a:xfrm>
            <a:off x="2887663" y="22764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0" name="Line 79"/>
          <p:cNvSpPr>
            <a:spLocks noChangeShapeType="1"/>
          </p:cNvSpPr>
          <p:nvPr/>
        </p:nvSpPr>
        <p:spPr bwMode="auto">
          <a:xfrm>
            <a:off x="3387725" y="2339975"/>
            <a:ext cx="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1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02" name="Line 81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3" name="Line 82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4" name="TextBox 112"/>
          <p:cNvSpPr txBox="1">
            <a:spLocks noChangeArrowheads="1"/>
          </p:cNvSpPr>
          <p:nvPr/>
        </p:nvSpPr>
        <p:spPr bwMode="auto">
          <a:xfrm>
            <a:off x="4756150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05" name="Line 84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6" name="Line 85"/>
          <p:cNvSpPr>
            <a:spLocks noChangeShapeType="1"/>
          </p:cNvSpPr>
          <p:nvPr/>
        </p:nvSpPr>
        <p:spPr bwMode="auto">
          <a:xfrm>
            <a:off x="4829175" y="2481263"/>
            <a:ext cx="0" cy="461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7" name="Line 86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8" name="Line 87"/>
          <p:cNvSpPr>
            <a:spLocks noChangeShapeType="1"/>
          </p:cNvSpPr>
          <p:nvPr/>
        </p:nvSpPr>
        <p:spPr bwMode="auto">
          <a:xfrm>
            <a:off x="5070475" y="205898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9" name="Line 88"/>
          <p:cNvSpPr>
            <a:spLocks noChangeShapeType="1"/>
          </p:cNvSpPr>
          <p:nvPr/>
        </p:nvSpPr>
        <p:spPr bwMode="auto">
          <a:xfrm>
            <a:off x="4824413" y="27495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0" name="Line 89"/>
          <p:cNvSpPr>
            <a:spLocks noChangeShapeType="1"/>
          </p:cNvSpPr>
          <p:nvPr/>
        </p:nvSpPr>
        <p:spPr bwMode="auto">
          <a:xfrm>
            <a:off x="4829175" y="28384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1" name="Line 90"/>
          <p:cNvSpPr>
            <a:spLocks noChangeShapeType="1"/>
          </p:cNvSpPr>
          <p:nvPr/>
        </p:nvSpPr>
        <p:spPr bwMode="auto">
          <a:xfrm>
            <a:off x="4824413" y="26622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2" name="Line 91"/>
          <p:cNvSpPr>
            <a:spLocks noChangeShapeType="1"/>
          </p:cNvSpPr>
          <p:nvPr/>
        </p:nvSpPr>
        <p:spPr bwMode="auto">
          <a:xfrm>
            <a:off x="4830763" y="25733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3" name="Line 93"/>
          <p:cNvSpPr>
            <a:spLocks noChangeShapeType="1"/>
          </p:cNvSpPr>
          <p:nvPr/>
        </p:nvSpPr>
        <p:spPr bwMode="auto">
          <a:xfrm>
            <a:off x="5075238" y="2471738"/>
            <a:ext cx="2365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4" name="Line 94"/>
          <p:cNvSpPr>
            <a:spLocks noChangeShapeType="1"/>
          </p:cNvSpPr>
          <p:nvPr/>
        </p:nvSpPr>
        <p:spPr bwMode="auto">
          <a:xfrm>
            <a:off x="5072063" y="23749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5" name="Line 95"/>
          <p:cNvSpPr>
            <a:spLocks noChangeShapeType="1"/>
          </p:cNvSpPr>
          <p:nvPr/>
        </p:nvSpPr>
        <p:spPr bwMode="auto">
          <a:xfrm>
            <a:off x="5072063" y="22653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6" name="Line 96"/>
          <p:cNvSpPr>
            <a:spLocks noChangeShapeType="1"/>
          </p:cNvSpPr>
          <p:nvPr/>
        </p:nvSpPr>
        <p:spPr bwMode="auto">
          <a:xfrm>
            <a:off x="5070475" y="21653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7" name="Line 97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8" name="Line 98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9" name="Line 99"/>
          <p:cNvSpPr>
            <a:spLocks noChangeShapeType="1"/>
          </p:cNvSpPr>
          <p:nvPr/>
        </p:nvSpPr>
        <p:spPr bwMode="auto">
          <a:xfrm>
            <a:off x="4583113" y="3295650"/>
            <a:ext cx="730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0" name="Line 100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1" name="Line 101"/>
          <p:cNvSpPr>
            <a:spLocks noChangeShapeType="1"/>
          </p:cNvSpPr>
          <p:nvPr/>
        </p:nvSpPr>
        <p:spPr bwMode="auto">
          <a:xfrm>
            <a:off x="4776788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223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5224" name="Line 104"/>
          <p:cNvSpPr>
            <a:spLocks noChangeShapeType="1"/>
          </p:cNvSpPr>
          <p:nvPr/>
        </p:nvSpPr>
        <p:spPr bwMode="auto">
          <a:xfrm>
            <a:off x="5253038" y="1528763"/>
            <a:ext cx="0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5" name="Line 105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6" name="Line 106"/>
          <p:cNvSpPr>
            <a:spLocks noChangeShapeType="1"/>
          </p:cNvSpPr>
          <p:nvPr/>
        </p:nvSpPr>
        <p:spPr bwMode="auto">
          <a:xfrm flipH="1">
            <a:off x="5076825" y="1825625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7" name="Line 107"/>
          <p:cNvSpPr>
            <a:spLocks noChangeShapeType="1"/>
          </p:cNvSpPr>
          <p:nvPr/>
        </p:nvSpPr>
        <p:spPr bwMode="auto">
          <a:xfrm flipH="1">
            <a:off x="5075238" y="17414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8" name="Line 108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9" name="Line 109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0" name="Line 110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1" name="Line 111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" name="Line 112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3" name="Line 113"/>
          <p:cNvSpPr>
            <a:spLocks noChangeShapeType="1"/>
          </p:cNvSpPr>
          <p:nvPr/>
        </p:nvSpPr>
        <p:spPr bwMode="auto">
          <a:xfrm flipH="1">
            <a:off x="5270500" y="16811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4" name="Line 114"/>
          <p:cNvSpPr>
            <a:spLocks noChangeShapeType="1"/>
          </p:cNvSpPr>
          <p:nvPr/>
        </p:nvSpPr>
        <p:spPr bwMode="auto">
          <a:xfrm flipH="1">
            <a:off x="5075238" y="162083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5" name="Line 116"/>
          <p:cNvSpPr>
            <a:spLocks noChangeShapeType="1"/>
          </p:cNvSpPr>
          <p:nvPr/>
        </p:nvSpPr>
        <p:spPr bwMode="auto">
          <a:xfrm flipH="1">
            <a:off x="4572000" y="2273300"/>
            <a:ext cx="490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6" name="Line 117"/>
          <p:cNvSpPr>
            <a:spLocks noChangeShapeType="1"/>
          </p:cNvSpPr>
          <p:nvPr/>
        </p:nvSpPr>
        <p:spPr bwMode="auto">
          <a:xfrm flipH="1">
            <a:off x="4575175" y="2381250"/>
            <a:ext cx="487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7" name="Line 119"/>
          <p:cNvSpPr>
            <a:spLocks noChangeShapeType="1"/>
          </p:cNvSpPr>
          <p:nvPr/>
        </p:nvSpPr>
        <p:spPr bwMode="auto">
          <a:xfrm flipH="1">
            <a:off x="5378450" y="22621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8" name="TextBox 112"/>
          <p:cNvSpPr txBox="1">
            <a:spLocks noChangeArrowheads="1"/>
          </p:cNvSpPr>
          <p:nvPr/>
        </p:nvSpPr>
        <p:spPr bwMode="auto">
          <a:xfrm>
            <a:off x="5795963" y="2044700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5239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5240" name="Line 124"/>
          <p:cNvSpPr>
            <a:spLocks noChangeShapeType="1"/>
          </p:cNvSpPr>
          <p:nvPr/>
        </p:nvSpPr>
        <p:spPr bwMode="auto">
          <a:xfrm>
            <a:off x="5311775" y="2501900"/>
            <a:ext cx="3175" cy="860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1" name="Line 125"/>
          <p:cNvSpPr>
            <a:spLocks noChangeShapeType="1"/>
          </p:cNvSpPr>
          <p:nvPr/>
        </p:nvSpPr>
        <p:spPr bwMode="auto">
          <a:xfrm>
            <a:off x="5262563" y="32480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2" name="TextBox 112"/>
          <p:cNvSpPr txBox="1">
            <a:spLocks noChangeArrowheads="1"/>
          </p:cNvSpPr>
          <p:nvPr/>
        </p:nvSpPr>
        <p:spPr bwMode="auto">
          <a:xfrm>
            <a:off x="5013325" y="2952750"/>
            <a:ext cx="369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43" name="TextBox 112"/>
          <p:cNvSpPr txBox="1">
            <a:spLocks noChangeArrowheads="1"/>
          </p:cNvSpPr>
          <p:nvPr/>
        </p:nvSpPr>
        <p:spPr bwMode="auto">
          <a:xfrm>
            <a:off x="5824538" y="2544763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5244" name="Line 129"/>
          <p:cNvSpPr>
            <a:spLocks noChangeShapeType="1"/>
          </p:cNvSpPr>
          <p:nvPr/>
        </p:nvSpPr>
        <p:spPr bwMode="auto">
          <a:xfrm>
            <a:off x="3138488" y="2274888"/>
            <a:ext cx="2555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5" name="Line 130"/>
          <p:cNvSpPr>
            <a:spLocks noChangeShapeType="1"/>
          </p:cNvSpPr>
          <p:nvPr/>
        </p:nvSpPr>
        <p:spPr bwMode="auto">
          <a:xfrm>
            <a:off x="26384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6" name="Line 131"/>
          <p:cNvSpPr>
            <a:spLocks noChangeShapeType="1"/>
          </p:cNvSpPr>
          <p:nvPr/>
        </p:nvSpPr>
        <p:spPr bwMode="auto">
          <a:xfrm>
            <a:off x="8207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7" name="Line 132"/>
          <p:cNvSpPr>
            <a:spLocks noChangeShapeType="1"/>
          </p:cNvSpPr>
          <p:nvPr/>
        </p:nvSpPr>
        <p:spPr bwMode="auto">
          <a:xfrm>
            <a:off x="2287588" y="13493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8" name="Line 134"/>
          <p:cNvSpPr>
            <a:spLocks noChangeShapeType="1"/>
          </p:cNvSpPr>
          <p:nvPr/>
        </p:nvSpPr>
        <p:spPr bwMode="auto">
          <a:xfrm>
            <a:off x="25733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9" name="Line 136"/>
          <p:cNvSpPr>
            <a:spLocks noChangeShapeType="1"/>
          </p:cNvSpPr>
          <p:nvPr/>
        </p:nvSpPr>
        <p:spPr bwMode="auto">
          <a:xfrm>
            <a:off x="2579688" y="2225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0" name="TextBox 112"/>
          <p:cNvSpPr txBox="1">
            <a:spLocks noChangeArrowheads="1"/>
          </p:cNvSpPr>
          <p:nvPr/>
        </p:nvSpPr>
        <p:spPr bwMode="auto">
          <a:xfrm>
            <a:off x="2289175" y="1993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graphicFrame>
        <p:nvGraphicFramePr>
          <p:cNvPr id="5251" name="Object 140"/>
          <p:cNvGraphicFramePr>
            <a:graphicFrameLocks noChangeAspect="1"/>
          </p:cNvGraphicFramePr>
          <p:nvPr/>
        </p:nvGraphicFramePr>
        <p:xfrm>
          <a:off x="2400300" y="6234113"/>
          <a:ext cx="12319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3" imgW="977476" imgH="444307" progId="Equation.DSMT4">
                  <p:embed/>
                </p:oleObj>
              </mc:Choice>
              <mc:Fallback>
                <p:oleObj name="Equation" r:id="rId3" imgW="977476" imgH="444307" progId="Equation.DSMT4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6234113"/>
                        <a:ext cx="123190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2" name="Line 141"/>
          <p:cNvSpPr>
            <a:spLocks noChangeShapeType="1"/>
          </p:cNvSpPr>
          <p:nvPr/>
        </p:nvSpPr>
        <p:spPr bwMode="auto">
          <a:xfrm>
            <a:off x="2578100" y="16176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" name="TextBox 112"/>
          <p:cNvSpPr txBox="1">
            <a:spLocks noChangeArrowheads="1"/>
          </p:cNvSpPr>
          <p:nvPr/>
        </p:nvSpPr>
        <p:spPr bwMode="auto">
          <a:xfrm>
            <a:off x="229711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5254" name="Object 143"/>
          <p:cNvGraphicFramePr>
            <a:graphicFrameLocks noChangeAspect="1"/>
          </p:cNvGraphicFramePr>
          <p:nvPr/>
        </p:nvGraphicFramePr>
        <p:xfrm>
          <a:off x="1903413" y="7691438"/>
          <a:ext cx="32305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5" imgW="2349500" imgH="787400" progId="Equation.DSMT4">
                  <p:embed/>
                </p:oleObj>
              </mc:Choice>
              <mc:Fallback>
                <p:oleObj name="Equation" r:id="rId5" imgW="2349500" imgH="787400" progId="Equation.DSMT4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3413" y="7691438"/>
                        <a:ext cx="3230562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5" name="Line 145"/>
          <p:cNvSpPr>
            <a:spLocks noChangeShapeType="1"/>
          </p:cNvSpPr>
          <p:nvPr/>
        </p:nvSpPr>
        <p:spPr bwMode="auto">
          <a:xfrm>
            <a:off x="2582863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6" name="Line 146"/>
          <p:cNvSpPr>
            <a:spLocks noChangeShapeType="1"/>
          </p:cNvSpPr>
          <p:nvPr/>
        </p:nvSpPr>
        <p:spPr bwMode="auto">
          <a:xfrm>
            <a:off x="2632075" y="2474913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7" name="Line 147"/>
          <p:cNvSpPr>
            <a:spLocks noChangeShapeType="1"/>
          </p:cNvSpPr>
          <p:nvPr/>
        </p:nvSpPr>
        <p:spPr bwMode="auto">
          <a:xfrm>
            <a:off x="2570163" y="28765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8" name="TextBox 112"/>
          <p:cNvSpPr txBox="1">
            <a:spLocks noChangeArrowheads="1"/>
          </p:cNvSpPr>
          <p:nvPr/>
        </p:nvSpPr>
        <p:spPr bwMode="auto">
          <a:xfrm>
            <a:off x="2243138" y="24939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5259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T/2 = T/2 + T</a:t>
            </a:r>
            <a:r>
              <a:rPr lang="en-US" altLang="en-US" sz="1600" b="1" i="1" baseline="-25000"/>
              <a:t>s1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i="1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T</a:t>
            </a:r>
            <a:r>
              <a:rPr lang="en-US" altLang="en-US" sz="1400" i="1" baseline="-25000"/>
              <a:t>s1</a:t>
            </a:r>
            <a:r>
              <a:rPr lang="en-US" altLang="en-US" sz="1400" i="1"/>
              <a:t>	</a:t>
            </a:r>
            <a:r>
              <a:rPr lang="en-US" altLang="en-US" sz="1400"/>
              <a:t>=	</a:t>
            </a:r>
            <a:r>
              <a:rPr lang="en-US" altLang="en-US" sz="1400" i="1"/>
              <a:t>2t</a:t>
            </a:r>
            <a:r>
              <a:rPr lang="en-US" altLang="en-US" sz="1400" i="1" baseline="-25000"/>
              <a:t>w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/>
              <a:t>(</a:t>
            </a:r>
            <a:r>
              <a:rPr lang="en-US" altLang="en-US" sz="1400" i="1"/>
              <a:t>d/2 – Y1</a:t>
            </a:r>
            <a:r>
              <a:rPr lang="en-US" altLang="en-US" sz="1400"/>
              <a:t>)</a:t>
            </a:r>
            <a:endParaRPr lang="en-US" altLang="en-US" sz="1400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							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  <a:r>
              <a:rPr lang="en-US" altLang="en-US" sz="1400" i="1"/>
              <a:t>T	=	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</a:t>
            </a:r>
          </a:p>
        </p:txBody>
      </p:sp>
      <p:sp>
        <p:nvSpPr>
          <p:cNvPr id="5260" name="TextBox 4"/>
          <p:cNvSpPr txBox="1">
            <a:spLocks noChangeArrowheads="1"/>
          </p:cNvSpPr>
          <p:nvPr/>
        </p:nvSpPr>
        <p:spPr bwMode="auto">
          <a:xfrm>
            <a:off x="1033463" y="5640388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web.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≥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sp>
        <p:nvSpPr>
          <p:cNvPr id="5261" name="Line 152"/>
          <p:cNvSpPr>
            <a:spLocks noChangeShapeType="1"/>
          </p:cNvSpPr>
          <p:nvPr/>
        </p:nvSpPr>
        <p:spPr bwMode="auto">
          <a:xfrm>
            <a:off x="5311775" y="2054225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2" name="Line 153"/>
          <p:cNvSpPr>
            <a:spLocks noChangeShapeType="1"/>
          </p:cNvSpPr>
          <p:nvPr/>
        </p:nvSpPr>
        <p:spPr bwMode="auto">
          <a:xfrm flipH="1">
            <a:off x="4581525" y="2479675"/>
            <a:ext cx="4778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" name="Line 154"/>
          <p:cNvSpPr>
            <a:spLocks noChangeShapeType="1"/>
          </p:cNvSpPr>
          <p:nvPr/>
        </p:nvSpPr>
        <p:spPr bwMode="auto">
          <a:xfrm>
            <a:off x="4578350" y="227330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4" name="Line 155"/>
          <p:cNvSpPr>
            <a:spLocks noChangeShapeType="1"/>
          </p:cNvSpPr>
          <p:nvPr/>
        </p:nvSpPr>
        <p:spPr bwMode="auto">
          <a:xfrm>
            <a:off x="4581525" y="2514600"/>
            <a:ext cx="0" cy="835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5" name="Line 156"/>
          <p:cNvSpPr>
            <a:spLocks noChangeShapeType="1"/>
          </p:cNvSpPr>
          <p:nvPr/>
        </p:nvSpPr>
        <p:spPr bwMode="auto">
          <a:xfrm>
            <a:off x="4525963" y="32400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6" name="TextBox 112"/>
          <p:cNvSpPr txBox="1">
            <a:spLocks noChangeArrowheads="1"/>
          </p:cNvSpPr>
          <p:nvPr/>
        </p:nvSpPr>
        <p:spPr bwMode="auto">
          <a:xfrm>
            <a:off x="4505325" y="29654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5267" name="Line 163"/>
          <p:cNvSpPr>
            <a:spLocks noChangeShapeType="1"/>
          </p:cNvSpPr>
          <p:nvPr/>
        </p:nvSpPr>
        <p:spPr bwMode="auto">
          <a:xfrm flipH="1">
            <a:off x="5394325" y="27225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8" name="Line 165"/>
          <p:cNvSpPr>
            <a:spLocks noChangeShapeType="1"/>
          </p:cNvSpPr>
          <p:nvPr/>
        </p:nvSpPr>
        <p:spPr bwMode="auto">
          <a:xfrm flipH="1">
            <a:off x="4187825" y="2376488"/>
            <a:ext cx="339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9" name="TextBox 112"/>
          <p:cNvSpPr txBox="1">
            <a:spLocks noChangeArrowheads="1"/>
          </p:cNvSpPr>
          <p:nvPr/>
        </p:nvSpPr>
        <p:spPr bwMode="auto">
          <a:xfrm>
            <a:off x="4043363" y="2341563"/>
            <a:ext cx="420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s1</a:t>
            </a:r>
          </a:p>
        </p:txBody>
      </p:sp>
      <p:sp>
        <p:nvSpPr>
          <p:cNvPr id="5270" name="TextBox 4"/>
          <p:cNvSpPr txBox="1">
            <a:spLocks noChangeArrowheads="1"/>
          </p:cNvSpPr>
          <p:nvPr/>
        </p:nvSpPr>
        <p:spPr bwMode="auto">
          <a:xfrm>
            <a:off x="533400" y="357187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2b, 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400" i="1"/>
              <a:t>  &gt;  </a:t>
            </a:r>
            <a:r>
              <a:rPr lang="en-US" altLang="en-US" sz="1400"/>
              <a:t>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t</a:t>
            </a:r>
            <a:r>
              <a:rPr lang="en-US" altLang="en-US" sz="1400" i="1" baseline="-25000"/>
              <a:t>c</a:t>
            </a:r>
          </a:p>
        </p:txBody>
      </p:sp>
      <p:graphicFrame>
        <p:nvGraphicFramePr>
          <p:cNvPr id="5271" name="Object 1"/>
          <p:cNvGraphicFramePr>
            <a:graphicFrameLocks noChangeAspect="1"/>
          </p:cNvGraphicFramePr>
          <p:nvPr/>
        </p:nvGraphicFramePr>
        <p:xfrm>
          <a:off x="2447925" y="6815138"/>
          <a:ext cx="9858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Equation" r:id="rId7" imgW="647700" imgH="330200" progId="Equation.DSMT4">
                  <p:embed/>
                </p:oleObj>
              </mc:Choice>
              <mc:Fallback>
                <p:oleObj name="Equation" r:id="rId7" imgW="647700" imgH="330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6815138"/>
                        <a:ext cx="985838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21162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88913" y="4421188"/>
            <a:ext cx="65420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b</a:t>
            </a:r>
            <a:r>
              <a:rPr lang="en-US" altLang="en-US" sz="1400" i="1" baseline="-25000"/>
              <a:t>e	</a:t>
            </a:r>
            <a:r>
              <a:rPr lang="en-US" altLang="en-US" sz="1400"/>
              <a:t>=	effective width of the concrete slab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h</a:t>
            </a:r>
            <a:r>
              <a:rPr lang="en-US" altLang="en-US" sz="1400" i="1" baseline="-25000"/>
              <a:t>r	</a:t>
            </a:r>
            <a:r>
              <a:rPr lang="en-US" altLang="en-US" sz="1400"/>
              <a:t>=	height of deck ribs (concrete in deck ribs is not considered effective)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t</a:t>
            </a:r>
            <a:r>
              <a:rPr lang="en-US" altLang="en-US" sz="1400" i="1" baseline="-25000"/>
              <a:t>c	</a:t>
            </a:r>
            <a:r>
              <a:rPr lang="en-US" altLang="en-US" sz="1400"/>
              <a:t>=	thickness of concrete above the deck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d	</a:t>
            </a:r>
            <a:r>
              <a:rPr lang="en-US" altLang="en-US" sz="1400"/>
              <a:t>=	depth of steel beam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a	</a:t>
            </a:r>
            <a:r>
              <a:rPr lang="en-US" altLang="en-US" sz="1400"/>
              <a:t>=	depth of compression block in concrete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Y2	=	distance from top of steel beam to a/2 (the location of conc. Comp. force, C</a:t>
            </a:r>
            <a:r>
              <a:rPr lang="en-US" altLang="en-US" sz="1400" baseline="-25000"/>
              <a:t>c</a:t>
            </a:r>
            <a:r>
              <a:rPr lang="en-US" altLang="en-US" sz="140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Y1	=	distance from the top of steel beam to the PNA in the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Q</a:t>
            </a:r>
            <a:r>
              <a:rPr lang="en-US" altLang="en-US" sz="1400" i="1" baseline="-25000"/>
              <a:t>n	</a:t>
            </a:r>
            <a:r>
              <a:rPr lang="en-US" altLang="en-US" sz="1400" i="1"/>
              <a:t>=	</a:t>
            </a:r>
            <a:r>
              <a:rPr lang="en-US" altLang="en-US" sz="1400"/>
              <a:t>nominal strength of one stud shear connector</a:t>
            </a:r>
            <a:r>
              <a:rPr lang="en-US" altLang="en-US" sz="1400" i="1" baseline="-25000"/>
              <a:t>		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/>
          </a:p>
        </p:txBody>
      </p:sp>
      <p:sp>
        <p:nvSpPr>
          <p:cNvPr id="6148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14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1a) Plastic Neutral Axis in the Steel Beam Flange</a:t>
            </a:r>
          </a:p>
        </p:txBody>
      </p:sp>
      <p:sp>
        <p:nvSpPr>
          <p:cNvPr id="6149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6150" name="TextBox 112"/>
          <p:cNvSpPr txBox="1">
            <a:spLocks noChangeArrowheads="1"/>
          </p:cNvSpPr>
          <p:nvPr/>
        </p:nvSpPr>
        <p:spPr bwMode="auto">
          <a:xfrm>
            <a:off x="1874838" y="205105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6151" name="TextBox 112"/>
          <p:cNvSpPr txBox="1">
            <a:spLocks noChangeArrowheads="1"/>
          </p:cNvSpPr>
          <p:nvPr/>
        </p:nvSpPr>
        <p:spPr bwMode="auto">
          <a:xfrm>
            <a:off x="3089275" y="29273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6152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6153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4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6155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6156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7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8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9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0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1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2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3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6164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6165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6166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7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8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9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6170" name="Line 148"/>
          <p:cNvSpPr>
            <a:spLocks noChangeShapeType="1"/>
          </p:cNvSpPr>
          <p:nvPr/>
        </p:nvSpPr>
        <p:spPr bwMode="auto">
          <a:xfrm>
            <a:off x="1933575" y="2933700"/>
            <a:ext cx="436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1" name="Line 149"/>
          <p:cNvSpPr>
            <a:spLocks noChangeShapeType="1"/>
          </p:cNvSpPr>
          <p:nvPr/>
        </p:nvSpPr>
        <p:spPr bwMode="auto">
          <a:xfrm>
            <a:off x="1854200" y="212725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2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3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4" name="Line 152"/>
          <p:cNvSpPr>
            <a:spLocks noChangeShapeType="1"/>
          </p:cNvSpPr>
          <p:nvPr/>
        </p:nvSpPr>
        <p:spPr bwMode="auto">
          <a:xfrm>
            <a:off x="3405188" y="152241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7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8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9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0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1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2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6183" name="Line 179"/>
          <p:cNvSpPr>
            <a:spLocks noChangeShapeType="1"/>
          </p:cNvSpPr>
          <p:nvPr/>
        </p:nvSpPr>
        <p:spPr bwMode="auto">
          <a:xfrm>
            <a:off x="3167063" y="298926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4" name="Line 180"/>
          <p:cNvSpPr>
            <a:spLocks noChangeShapeType="1"/>
          </p:cNvSpPr>
          <p:nvPr/>
        </p:nvSpPr>
        <p:spPr bwMode="auto">
          <a:xfrm>
            <a:off x="3405188" y="297973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5" name="Line 183"/>
          <p:cNvSpPr>
            <a:spLocks noChangeShapeType="1"/>
          </p:cNvSpPr>
          <p:nvPr/>
        </p:nvSpPr>
        <p:spPr bwMode="auto">
          <a:xfrm>
            <a:off x="3348038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6" name="Line 184"/>
          <p:cNvSpPr>
            <a:spLocks noChangeShapeType="1"/>
          </p:cNvSpPr>
          <p:nvPr/>
        </p:nvSpPr>
        <p:spPr bwMode="auto">
          <a:xfrm>
            <a:off x="3109913" y="32369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7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8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9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0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1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2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3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4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5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6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7" name="Line 197"/>
          <p:cNvSpPr>
            <a:spLocks noChangeShapeType="1"/>
          </p:cNvSpPr>
          <p:nvPr/>
        </p:nvSpPr>
        <p:spPr bwMode="auto">
          <a:xfrm>
            <a:off x="3741738" y="24050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8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9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0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1" name="TextBox 112"/>
          <p:cNvSpPr txBox="1">
            <a:spLocks noChangeArrowheads="1"/>
          </p:cNvSpPr>
          <p:nvPr/>
        </p:nvSpPr>
        <p:spPr bwMode="auto">
          <a:xfrm>
            <a:off x="3919538" y="246856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6202" name="Line 207"/>
          <p:cNvSpPr>
            <a:spLocks noChangeShapeType="1"/>
          </p:cNvSpPr>
          <p:nvPr/>
        </p:nvSpPr>
        <p:spPr bwMode="auto">
          <a:xfrm>
            <a:off x="3152775" y="29400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3" name="Line 208"/>
          <p:cNvSpPr>
            <a:spLocks noChangeShapeType="1"/>
          </p:cNvSpPr>
          <p:nvPr/>
        </p:nvSpPr>
        <p:spPr bwMode="auto">
          <a:xfrm>
            <a:off x="3151188" y="27781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4" name="Line 209"/>
          <p:cNvSpPr>
            <a:spLocks noChangeShapeType="1"/>
          </p:cNvSpPr>
          <p:nvPr/>
        </p:nvSpPr>
        <p:spPr bwMode="auto">
          <a:xfrm>
            <a:off x="3152775" y="28638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5" name="Line 210"/>
          <p:cNvSpPr>
            <a:spLocks noChangeShapeType="1"/>
          </p:cNvSpPr>
          <p:nvPr/>
        </p:nvSpPr>
        <p:spPr bwMode="auto">
          <a:xfrm>
            <a:off x="3151188" y="2687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6" name="Line 211"/>
          <p:cNvSpPr>
            <a:spLocks noChangeShapeType="1"/>
          </p:cNvSpPr>
          <p:nvPr/>
        </p:nvSpPr>
        <p:spPr bwMode="auto">
          <a:xfrm>
            <a:off x="3151188" y="26019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7" name="Line 212"/>
          <p:cNvSpPr>
            <a:spLocks noChangeShapeType="1"/>
          </p:cNvSpPr>
          <p:nvPr/>
        </p:nvSpPr>
        <p:spPr bwMode="auto">
          <a:xfrm>
            <a:off x="3151188" y="25209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8" name="Line 213"/>
          <p:cNvSpPr>
            <a:spLocks noChangeShapeType="1"/>
          </p:cNvSpPr>
          <p:nvPr/>
        </p:nvSpPr>
        <p:spPr bwMode="auto">
          <a:xfrm>
            <a:off x="3151188" y="24399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9" name="Line 214"/>
          <p:cNvSpPr>
            <a:spLocks noChangeShapeType="1"/>
          </p:cNvSpPr>
          <p:nvPr/>
        </p:nvSpPr>
        <p:spPr bwMode="auto">
          <a:xfrm>
            <a:off x="3151188" y="23590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0" name="Line 215"/>
          <p:cNvSpPr>
            <a:spLocks noChangeShapeType="1"/>
          </p:cNvSpPr>
          <p:nvPr/>
        </p:nvSpPr>
        <p:spPr bwMode="auto">
          <a:xfrm>
            <a:off x="3148013" y="22177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1" name="Line 216"/>
          <p:cNvSpPr>
            <a:spLocks noChangeShapeType="1"/>
          </p:cNvSpPr>
          <p:nvPr/>
        </p:nvSpPr>
        <p:spPr bwMode="auto">
          <a:xfrm>
            <a:off x="3479800" y="25527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2" name="Line 220"/>
          <p:cNvSpPr>
            <a:spLocks noChangeShapeType="1"/>
          </p:cNvSpPr>
          <p:nvPr/>
        </p:nvSpPr>
        <p:spPr bwMode="auto">
          <a:xfrm>
            <a:off x="3651250" y="20574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3" name="Line 221"/>
          <p:cNvSpPr>
            <a:spLocks noChangeShapeType="1"/>
          </p:cNvSpPr>
          <p:nvPr/>
        </p:nvSpPr>
        <p:spPr bwMode="auto">
          <a:xfrm flipH="1">
            <a:off x="3397250" y="20637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4" name="Line 222"/>
          <p:cNvSpPr>
            <a:spLocks noChangeShapeType="1"/>
          </p:cNvSpPr>
          <p:nvPr/>
        </p:nvSpPr>
        <p:spPr bwMode="auto">
          <a:xfrm flipH="1">
            <a:off x="34004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5" name="Line 223"/>
          <p:cNvSpPr>
            <a:spLocks noChangeShapeType="1"/>
          </p:cNvSpPr>
          <p:nvPr/>
        </p:nvSpPr>
        <p:spPr bwMode="auto">
          <a:xfrm flipH="1">
            <a:off x="36544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6" name="Line 224"/>
          <p:cNvSpPr>
            <a:spLocks noChangeShapeType="1"/>
          </p:cNvSpPr>
          <p:nvPr/>
        </p:nvSpPr>
        <p:spPr bwMode="auto">
          <a:xfrm>
            <a:off x="3151188" y="22891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7" name="Line 225"/>
          <p:cNvSpPr>
            <a:spLocks noChangeShapeType="1"/>
          </p:cNvSpPr>
          <p:nvPr/>
        </p:nvSpPr>
        <p:spPr bwMode="auto">
          <a:xfrm>
            <a:off x="3648075" y="219392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8" name="TextBox 112"/>
          <p:cNvSpPr txBox="1">
            <a:spLocks noChangeArrowheads="1"/>
          </p:cNvSpPr>
          <p:nvPr/>
        </p:nvSpPr>
        <p:spPr bwMode="auto">
          <a:xfrm>
            <a:off x="3343275" y="29305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6219" name="Line 227"/>
          <p:cNvSpPr>
            <a:spLocks noChangeShapeType="1"/>
          </p:cNvSpPr>
          <p:nvPr/>
        </p:nvSpPr>
        <p:spPr bwMode="auto">
          <a:xfrm>
            <a:off x="3173413" y="3289300"/>
            <a:ext cx="469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0" name="Line 228"/>
          <p:cNvSpPr>
            <a:spLocks noChangeShapeType="1"/>
          </p:cNvSpPr>
          <p:nvPr/>
        </p:nvSpPr>
        <p:spPr bwMode="auto">
          <a:xfrm>
            <a:off x="3582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1" name="Line 229"/>
          <p:cNvSpPr>
            <a:spLocks noChangeShapeType="1"/>
          </p:cNvSpPr>
          <p:nvPr/>
        </p:nvSpPr>
        <p:spPr bwMode="auto">
          <a:xfrm>
            <a:off x="315436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2" name="Line 230"/>
          <p:cNvSpPr>
            <a:spLocks noChangeShapeType="1"/>
          </p:cNvSpPr>
          <p:nvPr/>
        </p:nvSpPr>
        <p:spPr bwMode="auto">
          <a:xfrm>
            <a:off x="3051175" y="156845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3" name="TextBox 112"/>
          <p:cNvSpPr txBox="1">
            <a:spLocks noChangeArrowheads="1"/>
          </p:cNvSpPr>
          <p:nvPr/>
        </p:nvSpPr>
        <p:spPr bwMode="auto">
          <a:xfrm>
            <a:off x="2711450" y="2120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6224" name="TextBox 112"/>
          <p:cNvSpPr txBox="1">
            <a:spLocks noChangeArrowheads="1"/>
          </p:cNvSpPr>
          <p:nvPr/>
        </p:nvSpPr>
        <p:spPr bwMode="auto">
          <a:xfrm>
            <a:off x="2678113" y="172085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6225" name="Freeform 234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" name="Line 235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7" name="Line 236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8" name="Arc 237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29" name="Arc 238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0" name="Arc 239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1" name="Arc 240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2" name="Freeform 241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3" name="Freeform 242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4" name="Line 243"/>
          <p:cNvSpPr>
            <a:spLocks noChangeShapeType="1"/>
          </p:cNvSpPr>
          <p:nvPr/>
        </p:nvSpPr>
        <p:spPr bwMode="auto">
          <a:xfrm>
            <a:off x="3143250" y="212090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5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6" name="Line 245"/>
          <p:cNvSpPr>
            <a:spLocks noChangeShapeType="1"/>
          </p:cNvSpPr>
          <p:nvPr/>
        </p:nvSpPr>
        <p:spPr bwMode="auto">
          <a:xfrm>
            <a:off x="2997200" y="20812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7" name="Line 246"/>
          <p:cNvSpPr>
            <a:spLocks noChangeShapeType="1"/>
          </p:cNvSpPr>
          <p:nvPr/>
        </p:nvSpPr>
        <p:spPr bwMode="auto">
          <a:xfrm>
            <a:off x="1835150" y="2057400"/>
            <a:ext cx="3105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8" name="Line 247"/>
          <p:cNvSpPr>
            <a:spLocks noChangeShapeType="1"/>
          </p:cNvSpPr>
          <p:nvPr/>
        </p:nvSpPr>
        <p:spPr bwMode="auto">
          <a:xfrm>
            <a:off x="3003550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9" name="TextBox 112"/>
          <p:cNvSpPr txBox="1">
            <a:spLocks noChangeArrowheads="1"/>
          </p:cNvSpPr>
          <p:nvPr/>
        </p:nvSpPr>
        <p:spPr bwMode="auto">
          <a:xfrm>
            <a:off x="4002088" y="197802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6240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6241" name="Line 250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2" name="Line 251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3" name="Line 252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4" name="Line 253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5" name="Line 254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6" name="Line 255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7" name="Line 256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8" name="Line 257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9" name="Line 258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0" name="Line 259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1" name="Line 260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2" name="Line 261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3" name="Line 262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4" name="Line 263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5" name="Line 264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" name="Line 265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7" name="Line 266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8" name="Line 267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9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6260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6261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2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3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4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5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6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7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8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9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0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1" name="Line 281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2" name="Line 282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3" name="Line 283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4" name="Line 284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5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6276" name="Line 286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7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6278" name="Line 288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9" name="Line 289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0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6281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6282" name="Line 292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3" name="Line 293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4" name="Line 294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5" name="Line 295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6" name="Line 296"/>
          <p:cNvSpPr>
            <a:spLocks noChangeShapeType="1"/>
          </p:cNvSpPr>
          <p:nvPr/>
        </p:nvSpPr>
        <p:spPr bwMode="auto">
          <a:xfrm>
            <a:off x="1362075" y="2994025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7" name="Line 297"/>
          <p:cNvSpPr>
            <a:spLocks noChangeShapeType="1"/>
          </p:cNvSpPr>
          <p:nvPr/>
        </p:nvSpPr>
        <p:spPr bwMode="auto">
          <a:xfrm>
            <a:off x="1819275" y="2984500"/>
            <a:ext cx="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8" name="Line 298"/>
          <p:cNvSpPr>
            <a:spLocks noChangeShapeType="1"/>
          </p:cNvSpPr>
          <p:nvPr/>
        </p:nvSpPr>
        <p:spPr bwMode="auto">
          <a:xfrm>
            <a:off x="1358900" y="3067050"/>
            <a:ext cx="460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9" name="Line 299"/>
          <p:cNvSpPr>
            <a:spLocks noChangeShapeType="1"/>
          </p:cNvSpPr>
          <p:nvPr/>
        </p:nvSpPr>
        <p:spPr bwMode="auto">
          <a:xfrm>
            <a:off x="1758950" y="3009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0" name="Line 300"/>
          <p:cNvSpPr>
            <a:spLocks noChangeShapeType="1"/>
          </p:cNvSpPr>
          <p:nvPr/>
        </p:nvSpPr>
        <p:spPr bwMode="auto">
          <a:xfrm>
            <a:off x="1308100" y="3016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1" name="TextBox 112"/>
          <p:cNvSpPr txBox="1">
            <a:spLocks noChangeArrowheads="1"/>
          </p:cNvSpPr>
          <p:nvPr/>
        </p:nvSpPr>
        <p:spPr bwMode="auto">
          <a:xfrm>
            <a:off x="1411288" y="3027363"/>
            <a:ext cx="323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f</a:t>
            </a:r>
          </a:p>
        </p:txBody>
      </p:sp>
      <p:sp>
        <p:nvSpPr>
          <p:cNvPr id="6292" name="TextBox 4"/>
          <p:cNvSpPr txBox="1">
            <a:spLocks noChangeArrowheads="1"/>
          </p:cNvSpPr>
          <p:nvPr/>
        </p:nvSpPr>
        <p:spPr bwMode="auto">
          <a:xfrm>
            <a:off x="255588" y="3824288"/>
            <a:ext cx="6446837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         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400" i="1" baseline="-25000"/>
              <a:t>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		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21162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7171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14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1a) Plastic Neutral Axis in the Steel Beam Flange</a:t>
            </a:r>
          </a:p>
        </p:txBody>
      </p:sp>
      <p:sp>
        <p:nvSpPr>
          <p:cNvPr id="7172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7173" name="TextBox 112"/>
          <p:cNvSpPr txBox="1">
            <a:spLocks noChangeArrowheads="1"/>
          </p:cNvSpPr>
          <p:nvPr/>
        </p:nvSpPr>
        <p:spPr bwMode="auto">
          <a:xfrm>
            <a:off x="1874838" y="205105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7174" name="TextBox 112"/>
          <p:cNvSpPr txBox="1">
            <a:spLocks noChangeArrowheads="1"/>
          </p:cNvSpPr>
          <p:nvPr/>
        </p:nvSpPr>
        <p:spPr bwMode="auto">
          <a:xfrm>
            <a:off x="3089275" y="29273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7175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7176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7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7178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7179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0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4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5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6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7187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7188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7189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0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1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2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7193" name="Line 148"/>
          <p:cNvSpPr>
            <a:spLocks noChangeShapeType="1"/>
          </p:cNvSpPr>
          <p:nvPr/>
        </p:nvSpPr>
        <p:spPr bwMode="auto">
          <a:xfrm>
            <a:off x="1933575" y="2933700"/>
            <a:ext cx="436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4" name="Line 149"/>
          <p:cNvSpPr>
            <a:spLocks noChangeShapeType="1"/>
          </p:cNvSpPr>
          <p:nvPr/>
        </p:nvSpPr>
        <p:spPr bwMode="auto">
          <a:xfrm>
            <a:off x="1854200" y="212725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5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6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7" name="Line 152"/>
          <p:cNvSpPr>
            <a:spLocks noChangeShapeType="1"/>
          </p:cNvSpPr>
          <p:nvPr/>
        </p:nvSpPr>
        <p:spPr bwMode="auto">
          <a:xfrm>
            <a:off x="3405188" y="152241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8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9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0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1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2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3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4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5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7206" name="Line 179"/>
          <p:cNvSpPr>
            <a:spLocks noChangeShapeType="1"/>
          </p:cNvSpPr>
          <p:nvPr/>
        </p:nvSpPr>
        <p:spPr bwMode="auto">
          <a:xfrm>
            <a:off x="3167063" y="298926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7" name="Line 180"/>
          <p:cNvSpPr>
            <a:spLocks noChangeShapeType="1"/>
          </p:cNvSpPr>
          <p:nvPr/>
        </p:nvSpPr>
        <p:spPr bwMode="auto">
          <a:xfrm>
            <a:off x="3405188" y="297973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8" name="Line 183"/>
          <p:cNvSpPr>
            <a:spLocks noChangeShapeType="1"/>
          </p:cNvSpPr>
          <p:nvPr/>
        </p:nvSpPr>
        <p:spPr bwMode="auto">
          <a:xfrm>
            <a:off x="3348038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9" name="Line 184"/>
          <p:cNvSpPr>
            <a:spLocks noChangeShapeType="1"/>
          </p:cNvSpPr>
          <p:nvPr/>
        </p:nvSpPr>
        <p:spPr bwMode="auto">
          <a:xfrm>
            <a:off x="3109913" y="32369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0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1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2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3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4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5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6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7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8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9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0" name="Line 197"/>
          <p:cNvSpPr>
            <a:spLocks noChangeShapeType="1"/>
          </p:cNvSpPr>
          <p:nvPr/>
        </p:nvSpPr>
        <p:spPr bwMode="auto">
          <a:xfrm>
            <a:off x="3741738" y="24050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1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2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3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4" name="TextBox 112"/>
          <p:cNvSpPr txBox="1">
            <a:spLocks noChangeArrowheads="1"/>
          </p:cNvSpPr>
          <p:nvPr/>
        </p:nvSpPr>
        <p:spPr bwMode="auto">
          <a:xfrm>
            <a:off x="3919538" y="246856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7225" name="Line 207"/>
          <p:cNvSpPr>
            <a:spLocks noChangeShapeType="1"/>
          </p:cNvSpPr>
          <p:nvPr/>
        </p:nvSpPr>
        <p:spPr bwMode="auto">
          <a:xfrm>
            <a:off x="3152775" y="29400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6" name="Line 208"/>
          <p:cNvSpPr>
            <a:spLocks noChangeShapeType="1"/>
          </p:cNvSpPr>
          <p:nvPr/>
        </p:nvSpPr>
        <p:spPr bwMode="auto">
          <a:xfrm>
            <a:off x="3151188" y="27781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7" name="Line 209"/>
          <p:cNvSpPr>
            <a:spLocks noChangeShapeType="1"/>
          </p:cNvSpPr>
          <p:nvPr/>
        </p:nvSpPr>
        <p:spPr bwMode="auto">
          <a:xfrm>
            <a:off x="3152775" y="28638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8" name="Line 210"/>
          <p:cNvSpPr>
            <a:spLocks noChangeShapeType="1"/>
          </p:cNvSpPr>
          <p:nvPr/>
        </p:nvSpPr>
        <p:spPr bwMode="auto">
          <a:xfrm>
            <a:off x="3151188" y="2687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29" name="Line 211"/>
          <p:cNvSpPr>
            <a:spLocks noChangeShapeType="1"/>
          </p:cNvSpPr>
          <p:nvPr/>
        </p:nvSpPr>
        <p:spPr bwMode="auto">
          <a:xfrm>
            <a:off x="3151188" y="26019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0" name="Line 212"/>
          <p:cNvSpPr>
            <a:spLocks noChangeShapeType="1"/>
          </p:cNvSpPr>
          <p:nvPr/>
        </p:nvSpPr>
        <p:spPr bwMode="auto">
          <a:xfrm>
            <a:off x="3151188" y="25209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1" name="Line 213"/>
          <p:cNvSpPr>
            <a:spLocks noChangeShapeType="1"/>
          </p:cNvSpPr>
          <p:nvPr/>
        </p:nvSpPr>
        <p:spPr bwMode="auto">
          <a:xfrm>
            <a:off x="3151188" y="24399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2" name="Line 214"/>
          <p:cNvSpPr>
            <a:spLocks noChangeShapeType="1"/>
          </p:cNvSpPr>
          <p:nvPr/>
        </p:nvSpPr>
        <p:spPr bwMode="auto">
          <a:xfrm>
            <a:off x="3151188" y="23590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3" name="Line 215"/>
          <p:cNvSpPr>
            <a:spLocks noChangeShapeType="1"/>
          </p:cNvSpPr>
          <p:nvPr/>
        </p:nvSpPr>
        <p:spPr bwMode="auto">
          <a:xfrm>
            <a:off x="3148013" y="22177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4" name="Line 216"/>
          <p:cNvSpPr>
            <a:spLocks noChangeShapeType="1"/>
          </p:cNvSpPr>
          <p:nvPr/>
        </p:nvSpPr>
        <p:spPr bwMode="auto">
          <a:xfrm>
            <a:off x="3479800" y="25527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5" name="Line 220"/>
          <p:cNvSpPr>
            <a:spLocks noChangeShapeType="1"/>
          </p:cNvSpPr>
          <p:nvPr/>
        </p:nvSpPr>
        <p:spPr bwMode="auto">
          <a:xfrm>
            <a:off x="3651250" y="20574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6" name="Line 221"/>
          <p:cNvSpPr>
            <a:spLocks noChangeShapeType="1"/>
          </p:cNvSpPr>
          <p:nvPr/>
        </p:nvSpPr>
        <p:spPr bwMode="auto">
          <a:xfrm flipH="1">
            <a:off x="3397250" y="20637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7" name="Line 222"/>
          <p:cNvSpPr>
            <a:spLocks noChangeShapeType="1"/>
          </p:cNvSpPr>
          <p:nvPr/>
        </p:nvSpPr>
        <p:spPr bwMode="auto">
          <a:xfrm flipH="1">
            <a:off x="34004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8" name="Line 223"/>
          <p:cNvSpPr>
            <a:spLocks noChangeShapeType="1"/>
          </p:cNvSpPr>
          <p:nvPr/>
        </p:nvSpPr>
        <p:spPr bwMode="auto">
          <a:xfrm flipH="1">
            <a:off x="36544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39" name="Line 224"/>
          <p:cNvSpPr>
            <a:spLocks noChangeShapeType="1"/>
          </p:cNvSpPr>
          <p:nvPr/>
        </p:nvSpPr>
        <p:spPr bwMode="auto">
          <a:xfrm>
            <a:off x="3151188" y="22891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0" name="Line 225"/>
          <p:cNvSpPr>
            <a:spLocks noChangeShapeType="1"/>
          </p:cNvSpPr>
          <p:nvPr/>
        </p:nvSpPr>
        <p:spPr bwMode="auto">
          <a:xfrm>
            <a:off x="3648075" y="219392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1" name="TextBox 112"/>
          <p:cNvSpPr txBox="1">
            <a:spLocks noChangeArrowheads="1"/>
          </p:cNvSpPr>
          <p:nvPr/>
        </p:nvSpPr>
        <p:spPr bwMode="auto">
          <a:xfrm>
            <a:off x="3343275" y="29305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7242" name="Line 227"/>
          <p:cNvSpPr>
            <a:spLocks noChangeShapeType="1"/>
          </p:cNvSpPr>
          <p:nvPr/>
        </p:nvSpPr>
        <p:spPr bwMode="auto">
          <a:xfrm>
            <a:off x="3173413" y="3289300"/>
            <a:ext cx="469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3" name="Line 228"/>
          <p:cNvSpPr>
            <a:spLocks noChangeShapeType="1"/>
          </p:cNvSpPr>
          <p:nvPr/>
        </p:nvSpPr>
        <p:spPr bwMode="auto">
          <a:xfrm>
            <a:off x="3582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4" name="Line 229"/>
          <p:cNvSpPr>
            <a:spLocks noChangeShapeType="1"/>
          </p:cNvSpPr>
          <p:nvPr/>
        </p:nvSpPr>
        <p:spPr bwMode="auto">
          <a:xfrm>
            <a:off x="315436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5" name="Line 230"/>
          <p:cNvSpPr>
            <a:spLocks noChangeShapeType="1"/>
          </p:cNvSpPr>
          <p:nvPr/>
        </p:nvSpPr>
        <p:spPr bwMode="auto">
          <a:xfrm>
            <a:off x="3051175" y="156845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6" name="TextBox 112"/>
          <p:cNvSpPr txBox="1">
            <a:spLocks noChangeArrowheads="1"/>
          </p:cNvSpPr>
          <p:nvPr/>
        </p:nvSpPr>
        <p:spPr bwMode="auto">
          <a:xfrm>
            <a:off x="2711450" y="2120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7247" name="TextBox 112"/>
          <p:cNvSpPr txBox="1">
            <a:spLocks noChangeArrowheads="1"/>
          </p:cNvSpPr>
          <p:nvPr/>
        </p:nvSpPr>
        <p:spPr bwMode="auto">
          <a:xfrm>
            <a:off x="2678113" y="172085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7248" name="Freeform 234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49" name="Line 235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0" name="Line 236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1" name="Arc 237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2" name="Arc 238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3" name="Arc 239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4" name="Arc 240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5" name="Freeform 241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6" name="Freeform 242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7" name="Line 243"/>
          <p:cNvSpPr>
            <a:spLocks noChangeShapeType="1"/>
          </p:cNvSpPr>
          <p:nvPr/>
        </p:nvSpPr>
        <p:spPr bwMode="auto">
          <a:xfrm>
            <a:off x="3143250" y="212090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8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59" name="Line 245"/>
          <p:cNvSpPr>
            <a:spLocks noChangeShapeType="1"/>
          </p:cNvSpPr>
          <p:nvPr/>
        </p:nvSpPr>
        <p:spPr bwMode="auto">
          <a:xfrm>
            <a:off x="2997200" y="20812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0" name="Line 246"/>
          <p:cNvSpPr>
            <a:spLocks noChangeShapeType="1"/>
          </p:cNvSpPr>
          <p:nvPr/>
        </p:nvSpPr>
        <p:spPr bwMode="auto">
          <a:xfrm>
            <a:off x="1835150" y="2057400"/>
            <a:ext cx="3105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1" name="Line 247"/>
          <p:cNvSpPr>
            <a:spLocks noChangeShapeType="1"/>
          </p:cNvSpPr>
          <p:nvPr/>
        </p:nvSpPr>
        <p:spPr bwMode="auto">
          <a:xfrm>
            <a:off x="3003550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2" name="TextBox 112"/>
          <p:cNvSpPr txBox="1">
            <a:spLocks noChangeArrowheads="1"/>
          </p:cNvSpPr>
          <p:nvPr/>
        </p:nvSpPr>
        <p:spPr bwMode="auto">
          <a:xfrm>
            <a:off x="4002088" y="197802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7263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7264" name="Line 250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5" name="Line 251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6" name="Line 252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7" name="Line 253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8" name="Line 254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69" name="Line 255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0" name="Line 256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" name="Line 257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" name="Line 258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3" name="Line 259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4" name="Line 260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5" name="Line 261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6" name="Line 262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7" name="Line 263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8" name="Line 264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9" name="Line 265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0" name="Line 266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1" name="Line 267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2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7283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7284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5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6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7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8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89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0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1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2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3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4" name="Line 281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5" name="Line 282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6" name="Line 283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7" name="Line 284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98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7299" name="Line 286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0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7301" name="Line 288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2" name="Line 289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3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7304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7305" name="Line 292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6" name="Line 293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7" name="Line 294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8" name="Line 295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09" name="Line 296"/>
          <p:cNvSpPr>
            <a:spLocks noChangeShapeType="1"/>
          </p:cNvSpPr>
          <p:nvPr/>
        </p:nvSpPr>
        <p:spPr bwMode="auto">
          <a:xfrm>
            <a:off x="1362075" y="2994025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0" name="Line 297"/>
          <p:cNvSpPr>
            <a:spLocks noChangeShapeType="1"/>
          </p:cNvSpPr>
          <p:nvPr/>
        </p:nvSpPr>
        <p:spPr bwMode="auto">
          <a:xfrm>
            <a:off x="1819275" y="2984500"/>
            <a:ext cx="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1" name="Line 298"/>
          <p:cNvSpPr>
            <a:spLocks noChangeShapeType="1"/>
          </p:cNvSpPr>
          <p:nvPr/>
        </p:nvSpPr>
        <p:spPr bwMode="auto">
          <a:xfrm>
            <a:off x="1358900" y="3067050"/>
            <a:ext cx="460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2" name="Line 299"/>
          <p:cNvSpPr>
            <a:spLocks noChangeShapeType="1"/>
          </p:cNvSpPr>
          <p:nvPr/>
        </p:nvSpPr>
        <p:spPr bwMode="auto">
          <a:xfrm>
            <a:off x="1758950" y="3009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3" name="Line 300"/>
          <p:cNvSpPr>
            <a:spLocks noChangeShapeType="1"/>
          </p:cNvSpPr>
          <p:nvPr/>
        </p:nvSpPr>
        <p:spPr bwMode="auto">
          <a:xfrm>
            <a:off x="1308100" y="3016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14" name="TextBox 112"/>
          <p:cNvSpPr txBox="1">
            <a:spLocks noChangeArrowheads="1"/>
          </p:cNvSpPr>
          <p:nvPr/>
        </p:nvSpPr>
        <p:spPr bwMode="auto">
          <a:xfrm>
            <a:off x="1411288" y="3027363"/>
            <a:ext cx="323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f</a:t>
            </a:r>
          </a:p>
        </p:txBody>
      </p:sp>
      <p:sp>
        <p:nvSpPr>
          <p:cNvPr id="7315" name="TextBox 4"/>
          <p:cNvSpPr txBox="1">
            <a:spLocks noChangeArrowheads="1"/>
          </p:cNvSpPr>
          <p:nvPr/>
        </p:nvSpPr>
        <p:spPr bwMode="auto">
          <a:xfrm>
            <a:off x="171450" y="7943850"/>
            <a:ext cx="6446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Using the equivalent stress distribution and taking moments about C</a:t>
            </a:r>
            <a:r>
              <a:rPr lang="en-US" altLang="en-US" sz="1400" baseline="-25000"/>
              <a:t>s</a:t>
            </a:r>
            <a:r>
              <a:rPr lang="en-US" altLang="en-US" sz="1400"/>
              <a:t>:</a:t>
            </a:r>
            <a:endParaRPr lang="en-US" altLang="en-US" sz="1400" i="1" baseline="-25000"/>
          </a:p>
        </p:txBody>
      </p:sp>
      <p:sp>
        <p:nvSpPr>
          <p:cNvPr id="7316" name="TextBox 4"/>
          <p:cNvSpPr txBox="1">
            <a:spLocks noChangeArrowheads="1"/>
          </p:cNvSpPr>
          <p:nvPr/>
        </p:nvSpPr>
        <p:spPr bwMode="auto">
          <a:xfrm>
            <a:off x="198438" y="3833813"/>
            <a:ext cx="64468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1a, PNA in beam flange: </a:t>
            </a:r>
            <a:r>
              <a:rPr lang="en-US" altLang="en-US" sz="1400" b="1"/>
              <a:t>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400" i="1" baseline="-250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					</a:t>
            </a:r>
          </a:p>
        </p:txBody>
      </p:sp>
      <p:graphicFrame>
        <p:nvGraphicFramePr>
          <p:cNvPr id="7317" name="Object 1"/>
          <p:cNvGraphicFramePr>
            <a:graphicFrameLocks noChangeAspect="1"/>
          </p:cNvGraphicFramePr>
          <p:nvPr/>
        </p:nvGraphicFramePr>
        <p:xfrm>
          <a:off x="2578100" y="5126038"/>
          <a:ext cx="10969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4" name="Equation" r:id="rId3" imgW="787058" imgH="393529" progId="Equation.DSMT4">
                  <p:embed/>
                </p:oleObj>
              </mc:Choice>
              <mc:Fallback>
                <p:oleObj name="Equation" r:id="rId3" imgW="787058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5126038"/>
                        <a:ext cx="1096963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8" name="Object 2"/>
          <p:cNvGraphicFramePr>
            <a:graphicFrameLocks noChangeAspect="1"/>
          </p:cNvGraphicFramePr>
          <p:nvPr/>
        </p:nvGraphicFramePr>
        <p:xfrm>
          <a:off x="2195513" y="5761038"/>
          <a:ext cx="19383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5" name="Equation" r:id="rId5" imgW="1320227" imgH="342751" progId="Equation.DSMT4">
                  <p:embed/>
                </p:oleObj>
              </mc:Choice>
              <mc:Fallback>
                <p:oleObj name="Equation" r:id="rId5" imgW="1320227" imgH="342751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761038"/>
                        <a:ext cx="1938337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9" name="Object 3"/>
          <p:cNvGraphicFramePr>
            <a:graphicFrameLocks noChangeAspect="1"/>
          </p:cNvGraphicFramePr>
          <p:nvPr/>
        </p:nvGraphicFramePr>
        <p:xfrm>
          <a:off x="2692400" y="6907213"/>
          <a:ext cx="11509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6" name="Equation" r:id="rId7" imgW="825500" imgH="393700" progId="Equation.DSMT4">
                  <p:embed/>
                </p:oleObj>
              </mc:Choice>
              <mc:Fallback>
                <p:oleObj name="Equation" r:id="rId7" imgW="825500" imgH="3937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6907213"/>
                        <a:ext cx="1150938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0" name="Object 4"/>
          <p:cNvGraphicFramePr>
            <a:graphicFrameLocks noChangeAspect="1"/>
          </p:cNvGraphicFramePr>
          <p:nvPr/>
        </p:nvGraphicFramePr>
        <p:xfrm>
          <a:off x="2692400" y="7542213"/>
          <a:ext cx="1257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7" name="Equation" r:id="rId9" imgW="837836" imgH="304668" progId="Equation.DSMT4">
                  <p:embed/>
                </p:oleObj>
              </mc:Choice>
              <mc:Fallback>
                <p:oleObj name="Equation" r:id="rId9" imgW="837836" imgH="30466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7542213"/>
                        <a:ext cx="1257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" name="Object 5"/>
          <p:cNvGraphicFramePr>
            <a:graphicFrameLocks noChangeAspect="1"/>
          </p:cNvGraphicFramePr>
          <p:nvPr/>
        </p:nvGraphicFramePr>
        <p:xfrm>
          <a:off x="2117725" y="8313738"/>
          <a:ext cx="27019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8" name="Equation" r:id="rId11" imgW="1688367" imgH="342751" progId="Equation.DSMT4">
                  <p:embed/>
                </p:oleObj>
              </mc:Choice>
              <mc:Fallback>
                <p:oleObj name="Equation" r:id="rId11" imgW="1688367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725" y="8313738"/>
                        <a:ext cx="2701925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22" name="TextBox 4"/>
          <p:cNvSpPr txBox="1">
            <a:spLocks noChangeArrowheads="1"/>
          </p:cNvSpPr>
          <p:nvPr/>
        </p:nvSpPr>
        <p:spPr bwMode="auto">
          <a:xfrm>
            <a:off x="1162050" y="6369050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sp>
        <p:nvSpPr>
          <p:cNvPr id="7323" name="TextBox 4"/>
          <p:cNvSpPr txBox="1">
            <a:spLocks noChangeArrowheads="1"/>
          </p:cNvSpPr>
          <p:nvPr/>
        </p:nvSpPr>
        <p:spPr bwMode="auto">
          <a:xfrm>
            <a:off x="246063" y="4373563"/>
            <a:ext cx="65420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</a:t>
            </a:r>
            <a:r>
              <a:rPr lang="en-US" altLang="en-US" sz="1400"/>
              <a:t>	</a:t>
            </a:r>
            <a:r>
              <a:rPr lang="en-US" altLang="en-US" sz="1400" i="1"/>
              <a:t>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= 	</a:t>
            </a:r>
            <a:r>
              <a:rPr lang="el-GR" altLang="en-US" sz="1400" i="1">
                <a:cs typeface="Times New Roman" panose="02020603050405020304" pitchFamily="18" charset="0"/>
              </a:rPr>
              <a:t>Σ</a:t>
            </a:r>
            <a:r>
              <a:rPr lang="en-US" altLang="en-US" sz="1400" i="1"/>
              <a:t>Q</a:t>
            </a:r>
            <a:r>
              <a:rPr lang="en-US" altLang="en-US" sz="1400" i="1" baseline="-25000"/>
              <a:t>n     </a:t>
            </a:r>
            <a:r>
              <a:rPr lang="en-US" altLang="en-US" sz="1400">
                <a:solidFill>
                  <a:srgbClr val="000000"/>
                </a:solidFill>
              </a:rPr>
              <a:t>(strength/stud X no. of studs from M=0 to M=M</a:t>
            </a:r>
            <a:r>
              <a:rPr lang="en-US" altLang="en-US" sz="1400" baseline="-25000">
                <a:solidFill>
                  <a:srgbClr val="000000"/>
                </a:solidFill>
              </a:rPr>
              <a:t>max</a:t>
            </a:r>
            <a:r>
              <a:rPr lang="en-US" altLang="en-US" sz="1400">
                <a:solidFill>
                  <a:srgbClr val="000000"/>
                </a:solidFill>
              </a:rPr>
              <a:t>)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a       </a:t>
            </a:r>
            <a:r>
              <a:rPr lang="en-US" altLang="en-US" sz="1400"/>
              <a:t>(</a:t>
            </a:r>
            <a:r>
              <a:rPr lang="en-US" altLang="en-US" sz="1400" i="1"/>
              <a:t>a 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c</a:t>
            </a:r>
            <a:r>
              <a:rPr lang="en-US" altLang="en-US" sz="140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T	</a:t>
            </a:r>
            <a:r>
              <a:rPr lang="en-US" altLang="en-US" sz="1400"/>
              <a:t>=	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600" i="1" baseline="-25000"/>
              <a:t>	</a:t>
            </a:r>
            <a:r>
              <a:rPr lang="en-US" altLang="en-US" sz="1600"/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121"/>
          <p:cNvSpPr>
            <a:spLocks noChangeShapeType="1"/>
          </p:cNvSpPr>
          <p:nvPr/>
        </p:nvSpPr>
        <p:spPr bwMode="auto">
          <a:xfrm>
            <a:off x="1858963" y="2481263"/>
            <a:ext cx="4451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246063" y="7605713"/>
            <a:ext cx="6446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</a:t>
            </a:r>
            <a:r>
              <a:rPr lang="en-US" altLang="en-US" sz="1400"/>
              <a:t>	Using the equivalent stress distribution and taking moments about d/2:       </a:t>
            </a:r>
          </a:p>
        </p:txBody>
      </p:sp>
      <p:sp>
        <p:nvSpPr>
          <p:cNvPr id="8196" name="Freeform 3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6 w 288"/>
              <a:gd name="T1" fmla="*/ 2147483646 h 544"/>
              <a:gd name="T2" fmla="*/ 0 w 288"/>
              <a:gd name="T3" fmla="*/ 2147483646 h 544"/>
              <a:gd name="T4" fmla="*/ 0 w 288"/>
              <a:gd name="T5" fmla="*/ 0 h 544"/>
              <a:gd name="T6" fmla="*/ 2147483646 w 288"/>
              <a:gd name="T7" fmla="*/ 0 h 544"/>
              <a:gd name="T8" fmla="*/ 2147483646 w 288"/>
              <a:gd name="T9" fmla="*/ 2147483646 h 544"/>
              <a:gd name="T10" fmla="*/ 2147483646 w 288"/>
              <a:gd name="T11" fmla="*/ 2147483646 h 544"/>
              <a:gd name="T12" fmla="*/ 2147483646 w 288"/>
              <a:gd name="T13" fmla="*/ 2147483646 h 544"/>
              <a:gd name="T14" fmla="*/ 2147483646 w 288"/>
              <a:gd name="T15" fmla="*/ 2147483646 h 544"/>
              <a:gd name="T16" fmla="*/ 2147483646 w 288"/>
              <a:gd name="T17" fmla="*/ 2147483646 h 544"/>
              <a:gd name="T18" fmla="*/ 2147483646 w 288"/>
              <a:gd name="T19" fmla="*/ 2147483646 h 544"/>
              <a:gd name="T20" fmla="*/ 2147483646 w 288"/>
              <a:gd name="T21" fmla="*/ 2147483646 h 544"/>
              <a:gd name="T22" fmla="*/ 2147483646 w 288"/>
              <a:gd name="T23" fmla="*/ 2147483646 h 544"/>
              <a:gd name="T24" fmla="*/ 2147483646 w 288"/>
              <a:gd name="T25" fmla="*/ 2147483646 h 544"/>
              <a:gd name="T26" fmla="*/ 2147483646 w 288"/>
              <a:gd name="T27" fmla="*/ 2147483646 h 544"/>
              <a:gd name="T28" fmla="*/ 2147483646 w 288"/>
              <a:gd name="T29" fmla="*/ 2147483646 h 544"/>
              <a:gd name="T30" fmla="*/ 2147483646 w 288"/>
              <a:gd name="T31" fmla="*/ 2147483646 h 544"/>
              <a:gd name="T32" fmla="*/ 2147483646 w 288"/>
              <a:gd name="T33" fmla="*/ 2147483646 h 544"/>
              <a:gd name="T34" fmla="*/ 2147483646 w 288"/>
              <a:gd name="T35" fmla="*/ 2147483646 h 544"/>
              <a:gd name="T36" fmla="*/ 2147483646 w 288"/>
              <a:gd name="T37" fmla="*/ 2147483646 h 544"/>
              <a:gd name="T38" fmla="*/ 2147483646 w 288"/>
              <a:gd name="T39" fmla="*/ 2147483646 h 544"/>
              <a:gd name="T40" fmla="*/ 2147483646 w 288"/>
              <a:gd name="T41" fmla="*/ 2147483646 h 544"/>
              <a:gd name="T42" fmla="*/ 2147483646 w 288"/>
              <a:gd name="T43" fmla="*/ 2147483646 h 544"/>
              <a:gd name="T44" fmla="*/ 2147483646 w 288"/>
              <a:gd name="T45" fmla="*/ 2147483646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32275" cy="338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8198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573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1b)  Plastic Neutral Axis in the Steel Beam Web</a:t>
            </a:r>
          </a:p>
        </p:txBody>
      </p:sp>
      <p:sp>
        <p:nvSpPr>
          <p:cNvPr id="8199" name="TextBox 112"/>
          <p:cNvSpPr txBox="1">
            <a:spLocks noChangeArrowheads="1"/>
          </p:cNvSpPr>
          <p:nvPr/>
        </p:nvSpPr>
        <p:spPr bwMode="auto">
          <a:xfrm>
            <a:off x="1806575" y="2008188"/>
            <a:ext cx="588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8200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8201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8202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3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4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218103577 w 21170"/>
              <a:gd name="T1" fmla="*/ 0 h 19413"/>
              <a:gd name="T2" fmla="*/ 487513696 w 21170"/>
              <a:gd name="T3" fmla="*/ 816551502 h 19413"/>
              <a:gd name="T4" fmla="*/ 0 w 21170"/>
              <a:gd name="T5" fmla="*/ 1048181729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5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5366155 w 20742"/>
              <a:gd name="T1" fmla="*/ 0 h 21547"/>
              <a:gd name="T2" fmla="*/ 73559131 w 20742"/>
              <a:gd name="T3" fmla="*/ 1108529635 h 21547"/>
              <a:gd name="T4" fmla="*/ 0 w 20742"/>
              <a:gd name="T5" fmla="*/ 1538908714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140752519 w 20508"/>
              <a:gd name="T1" fmla="*/ 0 h 20367"/>
              <a:gd name="T2" fmla="*/ 401240751 w 20508"/>
              <a:gd name="T3" fmla="*/ 185519535 h 20367"/>
              <a:gd name="T4" fmla="*/ 0 w 20508"/>
              <a:gd name="T5" fmla="*/ 278114606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7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128855667 w 21085"/>
              <a:gd name="T1" fmla="*/ 0 h 18893"/>
              <a:gd name="T2" fmla="*/ 259493647 w 21085"/>
              <a:gd name="T3" fmla="*/ 639572319 h 18893"/>
              <a:gd name="T4" fmla="*/ 0 w 21085"/>
              <a:gd name="T5" fmla="*/ 850640962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8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9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0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1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2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3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8214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8215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8216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7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8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9" name="Line 38"/>
          <p:cNvSpPr>
            <a:spLocks noChangeShapeType="1"/>
          </p:cNvSpPr>
          <p:nvPr/>
        </p:nvSpPr>
        <p:spPr bwMode="auto">
          <a:xfrm>
            <a:off x="2895600" y="2278063"/>
            <a:ext cx="0" cy="665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0" name="Line 39"/>
          <p:cNvSpPr>
            <a:spLocks noChangeShapeType="1"/>
          </p:cNvSpPr>
          <p:nvPr/>
        </p:nvSpPr>
        <p:spPr bwMode="auto">
          <a:xfrm>
            <a:off x="2889250" y="293052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1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2" name="Line 41"/>
          <p:cNvSpPr>
            <a:spLocks noChangeShapeType="1"/>
          </p:cNvSpPr>
          <p:nvPr/>
        </p:nvSpPr>
        <p:spPr bwMode="auto">
          <a:xfrm>
            <a:off x="2889250" y="28511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3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4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5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6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7" name="Line 46"/>
          <p:cNvSpPr>
            <a:spLocks noChangeShapeType="1"/>
          </p:cNvSpPr>
          <p:nvPr/>
        </p:nvSpPr>
        <p:spPr bwMode="auto">
          <a:xfrm>
            <a:off x="28876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8" name="Line 47"/>
          <p:cNvSpPr>
            <a:spLocks noChangeShapeType="1"/>
          </p:cNvSpPr>
          <p:nvPr/>
        </p:nvSpPr>
        <p:spPr bwMode="auto">
          <a:xfrm>
            <a:off x="3138488" y="2201863"/>
            <a:ext cx="249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9" name="Line 48"/>
          <p:cNvSpPr>
            <a:spLocks noChangeShapeType="1"/>
          </p:cNvSpPr>
          <p:nvPr/>
        </p:nvSpPr>
        <p:spPr bwMode="auto">
          <a:xfrm>
            <a:off x="3219450" y="25908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0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1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2" name="Line 53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3" name="Line 54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4" name="Line 55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5" name="Line 56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6" name="Line 57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7" name="Freeform 69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6 w 288"/>
              <a:gd name="T1" fmla="*/ 2147483646 h 56"/>
              <a:gd name="T2" fmla="*/ 0 w 288"/>
              <a:gd name="T3" fmla="*/ 2147483646 h 56"/>
              <a:gd name="T4" fmla="*/ 0 w 288"/>
              <a:gd name="T5" fmla="*/ 0 h 56"/>
              <a:gd name="T6" fmla="*/ 2147483646 w 288"/>
              <a:gd name="T7" fmla="*/ 0 h 56"/>
              <a:gd name="T8" fmla="*/ 2147483646 w 288"/>
              <a:gd name="T9" fmla="*/ 2147483646 h 56"/>
              <a:gd name="T10" fmla="*/ 2147483646 w 288"/>
              <a:gd name="T11" fmla="*/ 2147483646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8" name="Freeform 70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6 w 288"/>
              <a:gd name="T1" fmla="*/ 0 h 58"/>
              <a:gd name="T2" fmla="*/ 0 w 288"/>
              <a:gd name="T3" fmla="*/ 0 h 58"/>
              <a:gd name="T4" fmla="*/ 0 w 288"/>
              <a:gd name="T5" fmla="*/ 2147483646 h 58"/>
              <a:gd name="T6" fmla="*/ 2147483646 w 288"/>
              <a:gd name="T7" fmla="*/ 2147483646 h 58"/>
              <a:gd name="T8" fmla="*/ 2147483646 w 288"/>
              <a:gd name="T9" fmla="*/ 2147483646 h 58"/>
              <a:gd name="T10" fmla="*/ 2147483646 w 288"/>
              <a:gd name="T11" fmla="*/ 2147483646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9" name="Line 72"/>
          <p:cNvSpPr>
            <a:spLocks noChangeShapeType="1"/>
          </p:cNvSpPr>
          <p:nvPr/>
        </p:nvSpPr>
        <p:spPr bwMode="auto">
          <a:xfrm>
            <a:off x="1857375" y="2276475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0" name="Line 73"/>
          <p:cNvSpPr>
            <a:spLocks noChangeShapeType="1"/>
          </p:cNvSpPr>
          <p:nvPr/>
        </p:nvSpPr>
        <p:spPr bwMode="auto">
          <a:xfrm>
            <a:off x="3390900" y="205105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1" name="Line 74"/>
          <p:cNvSpPr>
            <a:spLocks noChangeShapeType="1"/>
          </p:cNvSpPr>
          <p:nvPr/>
        </p:nvSpPr>
        <p:spPr bwMode="auto">
          <a:xfrm flipH="1">
            <a:off x="3140075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2" name="Line 75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3" name="Line 76"/>
          <p:cNvSpPr>
            <a:spLocks noChangeShapeType="1"/>
          </p:cNvSpPr>
          <p:nvPr/>
        </p:nvSpPr>
        <p:spPr bwMode="auto">
          <a:xfrm flipH="1">
            <a:off x="3403600" y="21605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4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8245" name="Line 78"/>
          <p:cNvSpPr>
            <a:spLocks noChangeShapeType="1"/>
          </p:cNvSpPr>
          <p:nvPr/>
        </p:nvSpPr>
        <p:spPr bwMode="auto">
          <a:xfrm>
            <a:off x="2887663" y="22764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6" name="Line 79"/>
          <p:cNvSpPr>
            <a:spLocks noChangeShapeType="1"/>
          </p:cNvSpPr>
          <p:nvPr/>
        </p:nvSpPr>
        <p:spPr bwMode="auto">
          <a:xfrm>
            <a:off x="3387725" y="2339975"/>
            <a:ext cx="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7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8248" name="Line 81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9" name="Line 82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0" name="TextBox 112"/>
          <p:cNvSpPr txBox="1">
            <a:spLocks noChangeArrowheads="1"/>
          </p:cNvSpPr>
          <p:nvPr/>
        </p:nvSpPr>
        <p:spPr bwMode="auto">
          <a:xfrm>
            <a:off x="4756150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8251" name="Line 84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2" name="Line 85"/>
          <p:cNvSpPr>
            <a:spLocks noChangeShapeType="1"/>
          </p:cNvSpPr>
          <p:nvPr/>
        </p:nvSpPr>
        <p:spPr bwMode="auto">
          <a:xfrm>
            <a:off x="4829175" y="2481263"/>
            <a:ext cx="0" cy="461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3" name="Line 86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4" name="Line 87"/>
          <p:cNvSpPr>
            <a:spLocks noChangeShapeType="1"/>
          </p:cNvSpPr>
          <p:nvPr/>
        </p:nvSpPr>
        <p:spPr bwMode="auto">
          <a:xfrm>
            <a:off x="5070475" y="205898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5" name="Line 88"/>
          <p:cNvSpPr>
            <a:spLocks noChangeShapeType="1"/>
          </p:cNvSpPr>
          <p:nvPr/>
        </p:nvSpPr>
        <p:spPr bwMode="auto">
          <a:xfrm>
            <a:off x="4824413" y="27495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6" name="Line 89"/>
          <p:cNvSpPr>
            <a:spLocks noChangeShapeType="1"/>
          </p:cNvSpPr>
          <p:nvPr/>
        </p:nvSpPr>
        <p:spPr bwMode="auto">
          <a:xfrm>
            <a:off x="4829175" y="28384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7" name="Line 90"/>
          <p:cNvSpPr>
            <a:spLocks noChangeShapeType="1"/>
          </p:cNvSpPr>
          <p:nvPr/>
        </p:nvSpPr>
        <p:spPr bwMode="auto">
          <a:xfrm>
            <a:off x="4824413" y="26622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8" name="Line 91"/>
          <p:cNvSpPr>
            <a:spLocks noChangeShapeType="1"/>
          </p:cNvSpPr>
          <p:nvPr/>
        </p:nvSpPr>
        <p:spPr bwMode="auto">
          <a:xfrm>
            <a:off x="4830763" y="25733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59" name="Line 93"/>
          <p:cNvSpPr>
            <a:spLocks noChangeShapeType="1"/>
          </p:cNvSpPr>
          <p:nvPr/>
        </p:nvSpPr>
        <p:spPr bwMode="auto">
          <a:xfrm>
            <a:off x="5075238" y="2471738"/>
            <a:ext cx="2365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0" name="Line 94"/>
          <p:cNvSpPr>
            <a:spLocks noChangeShapeType="1"/>
          </p:cNvSpPr>
          <p:nvPr/>
        </p:nvSpPr>
        <p:spPr bwMode="auto">
          <a:xfrm>
            <a:off x="5072063" y="23749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1" name="Line 95"/>
          <p:cNvSpPr>
            <a:spLocks noChangeShapeType="1"/>
          </p:cNvSpPr>
          <p:nvPr/>
        </p:nvSpPr>
        <p:spPr bwMode="auto">
          <a:xfrm>
            <a:off x="5072063" y="22653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2" name="Line 96"/>
          <p:cNvSpPr>
            <a:spLocks noChangeShapeType="1"/>
          </p:cNvSpPr>
          <p:nvPr/>
        </p:nvSpPr>
        <p:spPr bwMode="auto">
          <a:xfrm>
            <a:off x="5070475" y="21653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3" name="Line 97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4" name="Line 98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5" name="Line 99"/>
          <p:cNvSpPr>
            <a:spLocks noChangeShapeType="1"/>
          </p:cNvSpPr>
          <p:nvPr/>
        </p:nvSpPr>
        <p:spPr bwMode="auto">
          <a:xfrm>
            <a:off x="4583113" y="3295650"/>
            <a:ext cx="730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6" name="Line 100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7" name="Line 101"/>
          <p:cNvSpPr>
            <a:spLocks noChangeShapeType="1"/>
          </p:cNvSpPr>
          <p:nvPr/>
        </p:nvSpPr>
        <p:spPr bwMode="auto">
          <a:xfrm>
            <a:off x="4776788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8" name="Line 116"/>
          <p:cNvSpPr>
            <a:spLocks noChangeShapeType="1"/>
          </p:cNvSpPr>
          <p:nvPr/>
        </p:nvSpPr>
        <p:spPr bwMode="auto">
          <a:xfrm flipH="1">
            <a:off x="4572000" y="2273300"/>
            <a:ext cx="490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69" name="Line 117"/>
          <p:cNvSpPr>
            <a:spLocks noChangeShapeType="1"/>
          </p:cNvSpPr>
          <p:nvPr/>
        </p:nvSpPr>
        <p:spPr bwMode="auto">
          <a:xfrm flipH="1">
            <a:off x="4575175" y="2381250"/>
            <a:ext cx="487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0" name="Line 118"/>
          <p:cNvSpPr>
            <a:spLocks noChangeShapeType="1"/>
          </p:cNvSpPr>
          <p:nvPr/>
        </p:nvSpPr>
        <p:spPr bwMode="auto">
          <a:xfrm>
            <a:off x="7581900" y="2000250"/>
            <a:ext cx="0" cy="441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1" name="Line 119"/>
          <p:cNvSpPr>
            <a:spLocks noChangeShapeType="1"/>
          </p:cNvSpPr>
          <p:nvPr/>
        </p:nvSpPr>
        <p:spPr bwMode="auto">
          <a:xfrm flipH="1">
            <a:off x="5378450" y="22621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2" name="TextBox 112"/>
          <p:cNvSpPr txBox="1">
            <a:spLocks noChangeArrowheads="1"/>
          </p:cNvSpPr>
          <p:nvPr/>
        </p:nvSpPr>
        <p:spPr bwMode="auto">
          <a:xfrm>
            <a:off x="5795963" y="2044700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8273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8274" name="Line 124"/>
          <p:cNvSpPr>
            <a:spLocks noChangeShapeType="1"/>
          </p:cNvSpPr>
          <p:nvPr/>
        </p:nvSpPr>
        <p:spPr bwMode="auto">
          <a:xfrm>
            <a:off x="5311775" y="2501900"/>
            <a:ext cx="3175" cy="860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5" name="Line 125"/>
          <p:cNvSpPr>
            <a:spLocks noChangeShapeType="1"/>
          </p:cNvSpPr>
          <p:nvPr/>
        </p:nvSpPr>
        <p:spPr bwMode="auto">
          <a:xfrm>
            <a:off x="5262563" y="32480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6" name="TextBox 112"/>
          <p:cNvSpPr txBox="1">
            <a:spLocks noChangeArrowheads="1"/>
          </p:cNvSpPr>
          <p:nvPr/>
        </p:nvSpPr>
        <p:spPr bwMode="auto">
          <a:xfrm>
            <a:off x="5013325" y="2952750"/>
            <a:ext cx="369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8277" name="TextBox 112"/>
          <p:cNvSpPr txBox="1">
            <a:spLocks noChangeArrowheads="1"/>
          </p:cNvSpPr>
          <p:nvPr/>
        </p:nvSpPr>
        <p:spPr bwMode="auto">
          <a:xfrm>
            <a:off x="5824538" y="2544763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8278" name="Line 129"/>
          <p:cNvSpPr>
            <a:spLocks noChangeShapeType="1"/>
          </p:cNvSpPr>
          <p:nvPr/>
        </p:nvSpPr>
        <p:spPr bwMode="auto">
          <a:xfrm>
            <a:off x="3138488" y="2274888"/>
            <a:ext cx="2555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79" name="Line 130"/>
          <p:cNvSpPr>
            <a:spLocks noChangeShapeType="1"/>
          </p:cNvSpPr>
          <p:nvPr/>
        </p:nvSpPr>
        <p:spPr bwMode="auto">
          <a:xfrm>
            <a:off x="26384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0" name="Line 134"/>
          <p:cNvSpPr>
            <a:spLocks noChangeShapeType="1"/>
          </p:cNvSpPr>
          <p:nvPr/>
        </p:nvSpPr>
        <p:spPr bwMode="auto">
          <a:xfrm>
            <a:off x="25733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1" name="Line 136"/>
          <p:cNvSpPr>
            <a:spLocks noChangeShapeType="1"/>
          </p:cNvSpPr>
          <p:nvPr/>
        </p:nvSpPr>
        <p:spPr bwMode="auto">
          <a:xfrm>
            <a:off x="2579688" y="2225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2" name="TextBox 112"/>
          <p:cNvSpPr txBox="1">
            <a:spLocks noChangeArrowheads="1"/>
          </p:cNvSpPr>
          <p:nvPr/>
        </p:nvSpPr>
        <p:spPr bwMode="auto">
          <a:xfrm>
            <a:off x="2289175" y="1993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graphicFrame>
        <p:nvGraphicFramePr>
          <p:cNvPr id="8283" name="Object 140"/>
          <p:cNvGraphicFramePr>
            <a:graphicFrameLocks noChangeAspect="1"/>
          </p:cNvGraphicFramePr>
          <p:nvPr/>
        </p:nvGraphicFramePr>
        <p:xfrm>
          <a:off x="2390775" y="6529388"/>
          <a:ext cx="12319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0" name="Equation" r:id="rId3" imgW="977476" imgH="444307" progId="Equation.DSMT4">
                  <p:embed/>
                </p:oleObj>
              </mc:Choice>
              <mc:Fallback>
                <p:oleObj name="Equation" r:id="rId3" imgW="977476" imgH="444307" progId="Equation.DSMT4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6529388"/>
                        <a:ext cx="123190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84" name="TextBox 112"/>
          <p:cNvSpPr txBox="1">
            <a:spLocks noChangeArrowheads="1"/>
          </p:cNvSpPr>
          <p:nvPr/>
        </p:nvSpPr>
        <p:spPr bwMode="auto">
          <a:xfrm>
            <a:off x="229711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8285" name="Object 143"/>
          <p:cNvGraphicFramePr>
            <a:graphicFrameLocks noChangeAspect="1"/>
          </p:cNvGraphicFramePr>
          <p:nvPr/>
        </p:nvGraphicFramePr>
        <p:xfrm>
          <a:off x="1865313" y="7948613"/>
          <a:ext cx="32305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1" name="Equation" r:id="rId5" imgW="2349500" imgH="787400" progId="Equation.DSMT4">
                  <p:embed/>
                </p:oleObj>
              </mc:Choice>
              <mc:Fallback>
                <p:oleObj name="Equation" r:id="rId5" imgW="2349500" imgH="787400" progId="Equation.DSMT4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5313" y="7948613"/>
                        <a:ext cx="3230562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86" name="Line 145"/>
          <p:cNvSpPr>
            <a:spLocks noChangeShapeType="1"/>
          </p:cNvSpPr>
          <p:nvPr/>
        </p:nvSpPr>
        <p:spPr bwMode="auto">
          <a:xfrm>
            <a:off x="2582863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7" name="Line 146"/>
          <p:cNvSpPr>
            <a:spLocks noChangeShapeType="1"/>
          </p:cNvSpPr>
          <p:nvPr/>
        </p:nvSpPr>
        <p:spPr bwMode="auto">
          <a:xfrm>
            <a:off x="2632075" y="2474913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8" name="Line 147"/>
          <p:cNvSpPr>
            <a:spLocks noChangeShapeType="1"/>
          </p:cNvSpPr>
          <p:nvPr/>
        </p:nvSpPr>
        <p:spPr bwMode="auto">
          <a:xfrm>
            <a:off x="2570163" y="28765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89" name="TextBox 112"/>
          <p:cNvSpPr txBox="1">
            <a:spLocks noChangeArrowheads="1"/>
          </p:cNvSpPr>
          <p:nvPr/>
        </p:nvSpPr>
        <p:spPr bwMode="auto">
          <a:xfrm>
            <a:off x="2243138" y="24939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5260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b="1" dirty="0" smtClean="0"/>
              <a:t>					</a:t>
            </a:r>
            <a:r>
              <a:rPr lang="en-US" altLang="en-US" sz="1600" b="1" i="1" dirty="0" smtClean="0"/>
              <a:t>C</a:t>
            </a:r>
            <a:r>
              <a:rPr lang="en-US" altLang="en-US" sz="1600" b="1" i="1" baseline="-25000" dirty="0" smtClean="0"/>
              <a:t>c</a:t>
            </a:r>
            <a:r>
              <a:rPr lang="en-US" altLang="en-US" sz="1600" b="1" i="1" dirty="0" smtClean="0"/>
              <a:t> + C</a:t>
            </a:r>
            <a:r>
              <a:rPr lang="en-US" altLang="en-US" sz="1600" b="1" i="1" baseline="-25000" dirty="0" smtClean="0"/>
              <a:t>s</a:t>
            </a:r>
            <a:r>
              <a:rPr lang="en-US" altLang="en-US" sz="1600" b="1" i="1" dirty="0" smtClean="0"/>
              <a:t> = </a:t>
            </a:r>
            <a:r>
              <a:rPr lang="en-US" altLang="en-US" sz="1600" b="1" i="1" dirty="0" err="1" smtClean="0"/>
              <a:t>T</a:t>
            </a:r>
            <a:r>
              <a:rPr lang="en-US" altLang="en-US" sz="1600" b="1" i="1" baseline="-25000" dirty="0" err="1" smtClean="0"/>
              <a:t>s</a:t>
            </a:r>
            <a:r>
              <a:rPr lang="en-US" altLang="en-US" sz="1600" b="1" i="1" dirty="0" smtClean="0"/>
              <a:t>		C</a:t>
            </a:r>
            <a:r>
              <a:rPr lang="en-US" altLang="en-US" sz="1600" b="1" i="1" baseline="-25000" dirty="0" smtClean="0"/>
              <a:t>c</a:t>
            </a:r>
            <a:r>
              <a:rPr lang="en-US" altLang="en-US" sz="1600" b="1" i="1" dirty="0" smtClean="0"/>
              <a:t> + T/2 = T/2 + T</a:t>
            </a:r>
            <a:r>
              <a:rPr lang="en-US" altLang="en-US" sz="1600" b="1" i="1" baseline="-25000" dirty="0" smtClean="0"/>
              <a:t>s1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600" i="1" dirty="0" smtClean="0"/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r>
              <a:rPr lang="en-US" altLang="en-US" sz="1400" i="1" dirty="0" smtClean="0">
                <a:solidFill>
                  <a:srgbClr val="000000"/>
                </a:solidFill>
              </a:rPr>
              <a:t>		        C</a:t>
            </a:r>
            <a:r>
              <a:rPr lang="en-US" altLang="en-US" sz="1400" i="1" baseline="-25000" dirty="0" smtClean="0">
                <a:solidFill>
                  <a:srgbClr val="000000"/>
                </a:solidFill>
              </a:rPr>
              <a:t>c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 = </a:t>
            </a:r>
            <a:r>
              <a:rPr lang="el-GR" altLang="en-US" sz="1400" i="1" dirty="0" smtClean="0">
                <a:solidFill>
                  <a:srgbClr val="000000"/>
                </a:solidFill>
                <a:cs typeface="Times New Roman" pitchFamily="18" charset="0"/>
              </a:rPr>
              <a:t>Σ</a:t>
            </a:r>
            <a:r>
              <a:rPr lang="en-US" altLang="en-US" sz="1400" i="1" dirty="0" err="1" smtClean="0">
                <a:solidFill>
                  <a:srgbClr val="000000"/>
                </a:solidFill>
              </a:rPr>
              <a:t>Q</a:t>
            </a:r>
            <a:r>
              <a:rPr lang="en-US" altLang="en-US" sz="1400" i="1" baseline="-25000" dirty="0" err="1" smtClean="0">
                <a:solidFill>
                  <a:srgbClr val="000000"/>
                </a:solidFill>
              </a:rPr>
              <a:t>n</a:t>
            </a:r>
            <a:r>
              <a:rPr lang="en-US" altLang="en-US" sz="1400" i="1" baseline="-25000" dirty="0" smtClean="0">
                <a:solidFill>
                  <a:srgbClr val="000000"/>
                </a:solidFill>
              </a:rPr>
              <a:t> </a:t>
            </a:r>
            <a:r>
              <a:rPr lang="en-US" altLang="en-US" sz="1050" i="1" baseline="-25000" dirty="0" smtClean="0">
                <a:solidFill>
                  <a:srgbClr val="000000"/>
                </a:solidFill>
              </a:rPr>
              <a:t>    </a:t>
            </a:r>
            <a:r>
              <a:rPr lang="en-US" altLang="en-US" sz="1050" dirty="0" smtClean="0">
                <a:solidFill>
                  <a:srgbClr val="000000"/>
                </a:solidFill>
              </a:rPr>
              <a:t>(strength/stud X no. of studs from M=0 to M=</a:t>
            </a:r>
            <a:r>
              <a:rPr lang="en-US" altLang="en-US" sz="1050" dirty="0" err="1" smtClean="0">
                <a:solidFill>
                  <a:srgbClr val="000000"/>
                </a:solidFill>
              </a:rPr>
              <a:t>M</a:t>
            </a:r>
            <a:r>
              <a:rPr lang="en-US" altLang="en-US" sz="1050" baseline="-25000" dirty="0" err="1" smtClean="0">
                <a:solidFill>
                  <a:srgbClr val="000000"/>
                </a:solidFill>
              </a:rPr>
              <a:t>max</a:t>
            </a:r>
            <a:r>
              <a:rPr lang="en-US" altLang="en-US" sz="1050" dirty="0" smtClean="0">
                <a:solidFill>
                  <a:srgbClr val="000000"/>
                </a:solidFill>
              </a:rPr>
              <a:t>)</a:t>
            </a:r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r>
              <a:rPr lang="en-US" altLang="en-US" sz="1050" dirty="0" smtClean="0">
                <a:solidFill>
                  <a:srgbClr val="000000"/>
                </a:solidFill>
              </a:rPr>
              <a:t>		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        C</a:t>
            </a:r>
            <a:r>
              <a:rPr lang="en-US" altLang="en-US" sz="1400" i="1" baseline="-25000" dirty="0" smtClean="0">
                <a:solidFill>
                  <a:srgbClr val="000000"/>
                </a:solidFill>
              </a:rPr>
              <a:t>c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 </a:t>
            </a:r>
            <a:r>
              <a:rPr lang="en-US" altLang="en-US" sz="1400" dirty="0" smtClean="0">
                <a:solidFill>
                  <a:srgbClr val="000000"/>
                </a:solidFill>
              </a:rPr>
              <a:t>= 0.85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f’</a:t>
            </a:r>
            <a:r>
              <a:rPr lang="en-US" altLang="en-US" sz="1400" i="1" baseline="-25000" dirty="0" smtClean="0">
                <a:solidFill>
                  <a:srgbClr val="000000"/>
                </a:solidFill>
              </a:rPr>
              <a:t>c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b</a:t>
            </a:r>
            <a:r>
              <a:rPr lang="en-US" altLang="en-US" sz="1400" i="1" baseline="-25000" dirty="0" smtClean="0">
                <a:solidFill>
                  <a:srgbClr val="000000"/>
                </a:solidFill>
              </a:rPr>
              <a:t>e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a       </a:t>
            </a:r>
            <a:r>
              <a:rPr lang="en-US" altLang="en-US" sz="1400" dirty="0" smtClean="0">
                <a:solidFill>
                  <a:srgbClr val="000000"/>
                </a:solidFill>
              </a:rPr>
              <a:t>(</a:t>
            </a:r>
            <a:r>
              <a:rPr lang="en-US" altLang="en-US" sz="1400" i="1" dirty="0" smtClean="0">
                <a:solidFill>
                  <a:srgbClr val="000000"/>
                </a:solidFill>
              </a:rPr>
              <a:t>a  </a:t>
            </a:r>
            <a:r>
              <a:rPr lang="en-US" altLang="en-US" sz="1400" i="1" dirty="0" smtClean="0">
                <a:solidFill>
                  <a:srgbClr val="000000"/>
                </a:solidFill>
                <a:cs typeface="Times New Roman" pitchFamily="18" charset="0"/>
              </a:rPr>
              <a:t>≤  </a:t>
            </a:r>
            <a:r>
              <a:rPr lang="en-US" altLang="en-US" sz="1400" i="1" dirty="0" err="1" smtClean="0">
                <a:solidFill>
                  <a:srgbClr val="000000"/>
                </a:solidFill>
                <a:cs typeface="Times New Roman" pitchFamily="18" charset="0"/>
              </a:rPr>
              <a:t>t</a:t>
            </a:r>
            <a:r>
              <a:rPr lang="en-US" altLang="en-US" sz="1400" i="1" baseline="-25000" dirty="0" err="1" smtClean="0">
                <a:solidFill>
                  <a:srgbClr val="000000"/>
                </a:solidFill>
                <a:cs typeface="Times New Roman" pitchFamily="18" charset="0"/>
              </a:rPr>
              <a:t>c</a:t>
            </a:r>
            <a:r>
              <a:rPr lang="en-US" altLang="en-US" sz="1400" dirty="0" smtClean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en-US" sz="105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endParaRPr lang="en-US" altLang="en-US" sz="1050" i="1" baseline="-25000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dirty="0" smtClean="0"/>
              <a:t>					T</a:t>
            </a:r>
            <a:r>
              <a:rPr lang="en-US" altLang="en-US" sz="1400" i="1" baseline="-25000" dirty="0" smtClean="0"/>
              <a:t>s1</a:t>
            </a:r>
            <a:r>
              <a:rPr lang="en-US" altLang="en-US" sz="1400" i="1" dirty="0" smtClean="0"/>
              <a:t>	</a:t>
            </a:r>
            <a:r>
              <a:rPr lang="en-US" altLang="en-US" sz="1400" dirty="0" smtClean="0"/>
              <a:t>=	</a:t>
            </a:r>
            <a:r>
              <a:rPr lang="en-US" altLang="en-US" sz="1400" i="1" dirty="0" smtClean="0"/>
              <a:t>2t</a:t>
            </a:r>
            <a:r>
              <a:rPr lang="en-US" altLang="en-US" sz="1400" i="1" baseline="-25000" dirty="0" smtClean="0"/>
              <a:t>w</a:t>
            </a:r>
            <a:r>
              <a:rPr lang="en-US" altLang="en-US" sz="1400" i="1" dirty="0" smtClean="0"/>
              <a:t>F</a:t>
            </a:r>
            <a:r>
              <a:rPr lang="en-US" altLang="en-US" sz="1400" i="1" baseline="-25000" dirty="0" smtClean="0"/>
              <a:t>y</a:t>
            </a:r>
            <a:r>
              <a:rPr lang="en-US" altLang="en-US" sz="1400" dirty="0" smtClean="0"/>
              <a:t>(</a:t>
            </a:r>
            <a:r>
              <a:rPr lang="en-US" altLang="en-US" sz="1400" i="1" dirty="0" smtClean="0"/>
              <a:t>d/2 – Y1</a:t>
            </a:r>
            <a:r>
              <a:rPr lang="en-US" altLang="en-US" sz="1400" dirty="0" smtClean="0"/>
              <a:t>)</a:t>
            </a:r>
            <a:endParaRPr lang="en-US" altLang="en-US" sz="1400" baseline="-25000" dirty="0" smtClean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dirty="0" smtClean="0"/>
              <a:t>									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 smtClean="0"/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 smtClean="0"/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 smtClean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baseline="-25000" dirty="0" smtClean="0"/>
              <a:t>					</a:t>
            </a:r>
            <a:r>
              <a:rPr lang="en-US" altLang="en-US" sz="1400" i="1" dirty="0" smtClean="0"/>
              <a:t>T	=	</a:t>
            </a:r>
            <a:r>
              <a:rPr lang="en-US" altLang="en-US" sz="1400" i="1" dirty="0" err="1" smtClean="0"/>
              <a:t>A</a:t>
            </a:r>
            <a:r>
              <a:rPr lang="en-US" altLang="en-US" sz="1400" i="1" baseline="-25000" dirty="0" err="1" smtClean="0"/>
              <a:t>s</a:t>
            </a:r>
            <a:r>
              <a:rPr lang="en-US" altLang="en-US" sz="1400" i="1" dirty="0" err="1" smtClean="0"/>
              <a:t>F</a:t>
            </a:r>
            <a:r>
              <a:rPr lang="en-US" altLang="en-US" sz="1400" i="1" baseline="-25000" dirty="0" err="1" smtClean="0"/>
              <a:t>y</a:t>
            </a:r>
            <a:endParaRPr lang="en-US" altLang="en-US" sz="1400" i="1" baseline="-25000" dirty="0" smtClean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baseline="-25000" dirty="0" smtClean="0"/>
              <a:t>					</a:t>
            </a:r>
          </a:p>
        </p:txBody>
      </p:sp>
      <p:sp>
        <p:nvSpPr>
          <p:cNvPr id="8291" name="TextBox 4"/>
          <p:cNvSpPr txBox="1">
            <a:spLocks noChangeArrowheads="1"/>
          </p:cNvSpPr>
          <p:nvPr/>
        </p:nvSpPr>
        <p:spPr bwMode="auto">
          <a:xfrm>
            <a:off x="1033463" y="6099175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web.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≥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sp>
        <p:nvSpPr>
          <p:cNvPr id="8292" name="Line 152"/>
          <p:cNvSpPr>
            <a:spLocks noChangeShapeType="1"/>
          </p:cNvSpPr>
          <p:nvPr/>
        </p:nvSpPr>
        <p:spPr bwMode="auto">
          <a:xfrm>
            <a:off x="5311775" y="2054225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3" name="Line 153"/>
          <p:cNvSpPr>
            <a:spLocks noChangeShapeType="1"/>
          </p:cNvSpPr>
          <p:nvPr/>
        </p:nvSpPr>
        <p:spPr bwMode="auto">
          <a:xfrm flipH="1">
            <a:off x="4581525" y="2479675"/>
            <a:ext cx="4778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4" name="Line 154"/>
          <p:cNvSpPr>
            <a:spLocks noChangeShapeType="1"/>
          </p:cNvSpPr>
          <p:nvPr/>
        </p:nvSpPr>
        <p:spPr bwMode="auto">
          <a:xfrm>
            <a:off x="4578350" y="227330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5" name="Line 155"/>
          <p:cNvSpPr>
            <a:spLocks noChangeShapeType="1"/>
          </p:cNvSpPr>
          <p:nvPr/>
        </p:nvSpPr>
        <p:spPr bwMode="auto">
          <a:xfrm>
            <a:off x="4581525" y="2514600"/>
            <a:ext cx="0" cy="835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6" name="Line 156"/>
          <p:cNvSpPr>
            <a:spLocks noChangeShapeType="1"/>
          </p:cNvSpPr>
          <p:nvPr/>
        </p:nvSpPr>
        <p:spPr bwMode="auto">
          <a:xfrm>
            <a:off x="4525963" y="32400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7" name="TextBox 112"/>
          <p:cNvSpPr txBox="1">
            <a:spLocks noChangeArrowheads="1"/>
          </p:cNvSpPr>
          <p:nvPr/>
        </p:nvSpPr>
        <p:spPr bwMode="auto">
          <a:xfrm>
            <a:off x="4505325" y="29654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8298" name="Line 163"/>
          <p:cNvSpPr>
            <a:spLocks noChangeShapeType="1"/>
          </p:cNvSpPr>
          <p:nvPr/>
        </p:nvSpPr>
        <p:spPr bwMode="auto">
          <a:xfrm flipH="1">
            <a:off x="5394325" y="27225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9" name="Line 165"/>
          <p:cNvSpPr>
            <a:spLocks noChangeShapeType="1"/>
          </p:cNvSpPr>
          <p:nvPr/>
        </p:nvSpPr>
        <p:spPr bwMode="auto">
          <a:xfrm flipH="1">
            <a:off x="4187825" y="2376488"/>
            <a:ext cx="339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00" name="TextBox 112"/>
          <p:cNvSpPr txBox="1">
            <a:spLocks noChangeArrowheads="1"/>
          </p:cNvSpPr>
          <p:nvPr/>
        </p:nvSpPr>
        <p:spPr bwMode="auto">
          <a:xfrm>
            <a:off x="4043363" y="2341563"/>
            <a:ext cx="420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s1</a:t>
            </a:r>
          </a:p>
        </p:txBody>
      </p:sp>
      <p:sp>
        <p:nvSpPr>
          <p:cNvPr id="8301" name="TextBox 4"/>
          <p:cNvSpPr txBox="1">
            <a:spLocks noChangeArrowheads="1"/>
          </p:cNvSpPr>
          <p:nvPr/>
        </p:nvSpPr>
        <p:spPr bwMode="auto">
          <a:xfrm>
            <a:off x="533400" y="357187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1b, PNA in beam web:</a:t>
            </a:r>
            <a:endParaRPr lang="en-US" altLang="en-US" sz="1400" baseline="-25000"/>
          </a:p>
        </p:txBody>
      </p:sp>
      <p:graphicFrame>
        <p:nvGraphicFramePr>
          <p:cNvPr id="8302" name="Object 1"/>
          <p:cNvGraphicFramePr>
            <a:graphicFrameLocks noChangeAspect="1"/>
          </p:cNvGraphicFramePr>
          <p:nvPr/>
        </p:nvGraphicFramePr>
        <p:xfrm>
          <a:off x="2438400" y="7110413"/>
          <a:ext cx="9858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2" name="Equation" r:id="rId7" imgW="647700" imgH="330200" progId="Equation.DSMT4">
                  <p:embed/>
                </p:oleObj>
              </mc:Choice>
              <mc:Fallback>
                <p:oleObj name="Equation" r:id="rId7" imgW="647700" imgH="330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7110413"/>
                        <a:ext cx="985838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03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8304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8305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8306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8307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08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09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0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8311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2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3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4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8315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6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7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8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19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0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1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2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8323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4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5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6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7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8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29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0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1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2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3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4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5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6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37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8338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8339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0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1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2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3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4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5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6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7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48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8349" name="Object 1"/>
          <p:cNvGraphicFramePr>
            <a:graphicFrameLocks noChangeAspect="1"/>
          </p:cNvGraphicFramePr>
          <p:nvPr/>
        </p:nvGraphicFramePr>
        <p:xfrm>
          <a:off x="2422525" y="5291138"/>
          <a:ext cx="10969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3" name="Equation" r:id="rId9" imgW="787058" imgH="393529" progId="Equation.DSMT4">
                  <p:embed/>
                </p:oleObj>
              </mc:Choice>
              <mc:Fallback>
                <p:oleObj name="Equation" r:id="rId9" imgW="787058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525" y="5291138"/>
                        <a:ext cx="1096963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</TotalTime>
  <Words>435</Words>
  <Application>Microsoft Office PowerPoint</Application>
  <PresentationFormat>On-screen Show (4:3)</PresentationFormat>
  <Paragraphs>253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Times New Roman</vt:lpstr>
      <vt:lpstr>Arial</vt:lpstr>
      <vt:lpstr>Calibri</vt:lpstr>
      <vt:lpstr>Office Theme</vt:lpstr>
      <vt:lpstr>MathType 6.0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96</cp:revision>
  <cp:lastPrinted>2015-04-19T20:25:45Z</cp:lastPrinted>
  <dcterms:created xsi:type="dcterms:W3CDTF">2002-01-29T15:08:49Z</dcterms:created>
  <dcterms:modified xsi:type="dcterms:W3CDTF">2018-02-02T23:03:09Z</dcterms:modified>
</cp:coreProperties>
</file>