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7" r:id="rId2"/>
  </p:sldIdLst>
  <p:sldSz cx="6858000" cy="10287000" type="35mm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80" autoAdjust="0"/>
  </p:normalViewPr>
  <p:slideViewPr>
    <p:cSldViewPr snapToGrid="0">
      <p:cViewPr varScale="1">
        <p:scale>
          <a:sx n="73" d="100"/>
          <a:sy n="73" d="100"/>
        </p:scale>
        <p:origin x="3138" y="84"/>
      </p:cViewPr>
      <p:guideLst>
        <p:guide orient="horz" pos="324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195638"/>
            <a:ext cx="5829300" cy="2205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829300"/>
            <a:ext cx="4800600" cy="26289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5A3692-FB23-4C82-807C-781318B4F2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1863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68A562-A6A7-49AD-8F86-EFE45ABD57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8044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86325" y="914400"/>
            <a:ext cx="1457325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914400"/>
            <a:ext cx="4219575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1B0E25-B204-466B-BCD7-35E29185F3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9979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FEF93-D912-4A9C-B16B-BD225F0AE9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3917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38" y="6610350"/>
            <a:ext cx="5829300" cy="20431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338" y="4360863"/>
            <a:ext cx="5829300" cy="22494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F46BCE-C3F6-491D-8D8C-2ADD1F4A1D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8848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2971800"/>
            <a:ext cx="2838450" cy="6172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2971800"/>
            <a:ext cx="2838450" cy="6172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257F1D-D092-40D5-9BCF-E88B7CC6F1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5244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12750"/>
            <a:ext cx="6172200" cy="17145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03463"/>
            <a:ext cx="3030538" cy="958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262313"/>
            <a:ext cx="3030538" cy="5927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4563" y="2303463"/>
            <a:ext cx="3030537" cy="958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4563" y="3262313"/>
            <a:ext cx="3030537" cy="5927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ACFD7E-F04B-465A-BAB3-EE85AEF481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64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83D943-4F8B-48B1-9AB2-FCD9535455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2115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E933AD-2E56-4FBE-891D-23A72A3A89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41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09575"/>
            <a:ext cx="2255838" cy="1743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409575"/>
            <a:ext cx="3833812" cy="87804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152650"/>
            <a:ext cx="2255838" cy="70373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4E032C-C38F-4103-9DB4-B6D3FD9624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178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613" y="7200900"/>
            <a:ext cx="4114800" cy="8509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613" y="919163"/>
            <a:ext cx="4114800" cy="6172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613" y="8051800"/>
            <a:ext cx="4114800" cy="1206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5B4E51-66D0-44F1-B4CF-5761E146CA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3400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914400"/>
            <a:ext cx="58293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2971800"/>
            <a:ext cx="58293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9372600"/>
            <a:ext cx="14287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372600"/>
            <a:ext cx="21717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372600"/>
            <a:ext cx="14287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B2F7E31-C974-437B-A240-9B7FACDEB99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146"/>
          <p:cNvSpPr txBox="1">
            <a:spLocks noChangeArrowheads="1"/>
          </p:cNvSpPr>
          <p:nvPr/>
        </p:nvSpPr>
        <p:spPr bwMode="auto">
          <a:xfrm>
            <a:off x="4056063" y="3838575"/>
            <a:ext cx="2125662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Continuous concrete floor slab provides continuous bracing for the compression flange, L</a:t>
            </a:r>
            <a:r>
              <a:rPr lang="en-US" altLang="en-US" sz="1000" baseline="-25000"/>
              <a:t>b</a:t>
            </a:r>
            <a:r>
              <a:rPr lang="en-US" altLang="en-US" sz="1000"/>
              <a:t>=0, no LTB.</a:t>
            </a:r>
          </a:p>
          <a:p>
            <a:endParaRPr lang="en-US" altLang="en-US" sz="1000"/>
          </a:p>
          <a:p>
            <a:r>
              <a:rPr lang="en-US" altLang="en-US" sz="1000"/>
              <a:t>Note that if the bottom flange was in compression there would be no lateral bracing provided.</a:t>
            </a:r>
          </a:p>
        </p:txBody>
      </p:sp>
      <p:sp>
        <p:nvSpPr>
          <p:cNvPr id="2052" name="Text Box 159"/>
          <p:cNvSpPr txBox="1">
            <a:spLocks noChangeArrowheads="1"/>
          </p:cNvSpPr>
          <p:nvPr/>
        </p:nvSpPr>
        <p:spPr bwMode="auto">
          <a:xfrm>
            <a:off x="431800" y="3927475"/>
            <a:ext cx="14430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Compression Flange</a:t>
            </a:r>
          </a:p>
        </p:txBody>
      </p:sp>
      <p:grpSp>
        <p:nvGrpSpPr>
          <p:cNvPr id="2053" name="Group 167"/>
          <p:cNvGrpSpPr>
            <a:grpSpLocks/>
          </p:cNvGrpSpPr>
          <p:nvPr/>
        </p:nvGrpSpPr>
        <p:grpSpPr bwMode="auto">
          <a:xfrm>
            <a:off x="2020888" y="3848100"/>
            <a:ext cx="114300" cy="104775"/>
            <a:chOff x="1692" y="2778"/>
            <a:chExt cx="186" cy="150"/>
          </a:xfrm>
        </p:grpSpPr>
        <p:sp>
          <p:nvSpPr>
            <p:cNvPr id="2199" name="Rectangle 168"/>
            <p:cNvSpPr>
              <a:spLocks noChangeArrowheads="1"/>
            </p:cNvSpPr>
            <p:nvPr/>
          </p:nvSpPr>
          <p:spPr bwMode="auto">
            <a:xfrm>
              <a:off x="1770" y="2826"/>
              <a:ext cx="47" cy="10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200" name="Rectangle 169"/>
            <p:cNvSpPr>
              <a:spLocks noChangeArrowheads="1"/>
            </p:cNvSpPr>
            <p:nvPr/>
          </p:nvSpPr>
          <p:spPr bwMode="auto">
            <a:xfrm>
              <a:off x="1692" y="2778"/>
              <a:ext cx="18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</p:grpSp>
      <p:grpSp>
        <p:nvGrpSpPr>
          <p:cNvPr id="2054" name="Group 170"/>
          <p:cNvGrpSpPr>
            <a:grpSpLocks/>
          </p:cNvGrpSpPr>
          <p:nvPr/>
        </p:nvGrpSpPr>
        <p:grpSpPr bwMode="auto">
          <a:xfrm>
            <a:off x="2389188" y="3841750"/>
            <a:ext cx="114300" cy="104775"/>
            <a:chOff x="1692" y="2778"/>
            <a:chExt cx="186" cy="150"/>
          </a:xfrm>
        </p:grpSpPr>
        <p:sp>
          <p:nvSpPr>
            <p:cNvPr id="2197" name="Rectangle 171"/>
            <p:cNvSpPr>
              <a:spLocks noChangeArrowheads="1"/>
            </p:cNvSpPr>
            <p:nvPr/>
          </p:nvSpPr>
          <p:spPr bwMode="auto">
            <a:xfrm>
              <a:off x="1770" y="2826"/>
              <a:ext cx="47" cy="10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198" name="Rectangle 172"/>
            <p:cNvSpPr>
              <a:spLocks noChangeArrowheads="1"/>
            </p:cNvSpPr>
            <p:nvPr/>
          </p:nvSpPr>
          <p:spPr bwMode="auto">
            <a:xfrm>
              <a:off x="1692" y="2778"/>
              <a:ext cx="18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</p:grpSp>
      <p:sp>
        <p:nvSpPr>
          <p:cNvPr id="2055" name="Text Box 173"/>
          <p:cNvSpPr txBox="1">
            <a:spLocks noChangeArrowheads="1"/>
          </p:cNvSpPr>
          <p:nvPr/>
        </p:nvSpPr>
        <p:spPr bwMode="auto">
          <a:xfrm>
            <a:off x="2776538" y="3703638"/>
            <a:ext cx="104616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Concrete Slab</a:t>
            </a:r>
          </a:p>
        </p:txBody>
      </p:sp>
      <p:sp>
        <p:nvSpPr>
          <p:cNvPr id="2056" name="Text Box 177"/>
          <p:cNvSpPr txBox="1">
            <a:spLocks noChangeArrowheads="1"/>
          </p:cNvSpPr>
          <p:nvPr/>
        </p:nvSpPr>
        <p:spPr bwMode="auto">
          <a:xfrm>
            <a:off x="717550" y="4794250"/>
            <a:ext cx="11303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Tension Flange</a:t>
            </a:r>
          </a:p>
        </p:txBody>
      </p:sp>
      <p:sp>
        <p:nvSpPr>
          <p:cNvPr id="2170" name="Text Box 66"/>
          <p:cNvSpPr txBox="1">
            <a:spLocks noChangeArrowheads="1"/>
          </p:cNvSpPr>
          <p:nvPr/>
        </p:nvSpPr>
        <p:spPr bwMode="auto">
          <a:xfrm>
            <a:off x="3981450" y="1947863"/>
            <a:ext cx="19732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Cross beam acts as a lateral brace since it will prevent lateral displacement of the girder’s compression flange.</a:t>
            </a:r>
          </a:p>
        </p:txBody>
      </p:sp>
      <p:sp>
        <p:nvSpPr>
          <p:cNvPr id="2172" name="Line 112"/>
          <p:cNvSpPr>
            <a:spLocks noChangeShapeType="1"/>
          </p:cNvSpPr>
          <p:nvPr/>
        </p:nvSpPr>
        <p:spPr bwMode="auto">
          <a:xfrm>
            <a:off x="2287588" y="2513013"/>
            <a:ext cx="0" cy="111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73" name="Oval 115"/>
          <p:cNvSpPr>
            <a:spLocks noChangeArrowheads="1"/>
          </p:cNvSpPr>
          <p:nvPr/>
        </p:nvSpPr>
        <p:spPr bwMode="auto">
          <a:xfrm>
            <a:off x="2312988" y="2390775"/>
            <a:ext cx="74612" cy="7461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174" name="Line 118"/>
          <p:cNvSpPr>
            <a:spLocks noChangeShapeType="1"/>
          </p:cNvSpPr>
          <p:nvPr/>
        </p:nvSpPr>
        <p:spPr bwMode="auto">
          <a:xfrm>
            <a:off x="2287588" y="2133600"/>
            <a:ext cx="2746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75" name="Freeform 120"/>
          <p:cNvSpPr>
            <a:spLocks/>
          </p:cNvSpPr>
          <p:nvPr/>
        </p:nvSpPr>
        <p:spPr bwMode="auto">
          <a:xfrm>
            <a:off x="2565400" y="2066925"/>
            <a:ext cx="52388" cy="66675"/>
          </a:xfrm>
          <a:custGeom>
            <a:avLst/>
            <a:gdLst>
              <a:gd name="T0" fmla="*/ 0 w 33"/>
              <a:gd name="T1" fmla="*/ 39 h 39"/>
              <a:gd name="T2" fmla="*/ 18 w 33"/>
              <a:gd name="T3" fmla="*/ 36 h 39"/>
              <a:gd name="T4" fmla="*/ 30 w 33"/>
              <a:gd name="T5" fmla="*/ 21 h 39"/>
              <a:gd name="T6" fmla="*/ 33 w 33"/>
              <a:gd name="T7" fmla="*/ 0 h 39"/>
              <a:gd name="T8" fmla="*/ 0 60000 65536"/>
              <a:gd name="T9" fmla="*/ 0 60000 65536"/>
              <a:gd name="T10" fmla="*/ 0 60000 65536"/>
              <a:gd name="T11" fmla="*/ 0 60000 65536"/>
              <a:gd name="T12" fmla="*/ 0 w 33"/>
              <a:gd name="T13" fmla="*/ 0 h 39"/>
              <a:gd name="T14" fmla="*/ 33 w 33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" h="39">
                <a:moveTo>
                  <a:pt x="0" y="39"/>
                </a:moveTo>
                <a:cubicBezTo>
                  <a:pt x="6" y="39"/>
                  <a:pt x="13" y="39"/>
                  <a:pt x="18" y="36"/>
                </a:cubicBezTo>
                <a:cubicBezTo>
                  <a:pt x="23" y="33"/>
                  <a:pt x="28" y="27"/>
                  <a:pt x="30" y="21"/>
                </a:cubicBezTo>
                <a:cubicBezTo>
                  <a:pt x="32" y="15"/>
                  <a:pt x="32" y="7"/>
                  <a:pt x="33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177" name="Oval 122"/>
          <p:cNvSpPr>
            <a:spLocks noChangeArrowheads="1"/>
          </p:cNvSpPr>
          <p:nvPr/>
        </p:nvSpPr>
        <p:spPr bwMode="auto">
          <a:xfrm>
            <a:off x="2316163" y="2236788"/>
            <a:ext cx="74612" cy="746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178" name="Line 124"/>
          <p:cNvSpPr>
            <a:spLocks noChangeShapeType="1"/>
          </p:cNvSpPr>
          <p:nvPr/>
        </p:nvSpPr>
        <p:spPr bwMode="auto">
          <a:xfrm>
            <a:off x="2292350" y="2562225"/>
            <a:ext cx="16446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79" name="Line 125"/>
          <p:cNvSpPr>
            <a:spLocks noChangeShapeType="1"/>
          </p:cNvSpPr>
          <p:nvPr/>
        </p:nvSpPr>
        <p:spPr bwMode="auto">
          <a:xfrm>
            <a:off x="2287588" y="2624138"/>
            <a:ext cx="16494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80" name="Line 127"/>
          <p:cNvSpPr>
            <a:spLocks noChangeShapeType="1"/>
          </p:cNvSpPr>
          <p:nvPr/>
        </p:nvSpPr>
        <p:spPr bwMode="auto">
          <a:xfrm flipV="1">
            <a:off x="2617788" y="2019300"/>
            <a:ext cx="0" cy="52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82" name="Line 129"/>
          <p:cNvSpPr>
            <a:spLocks noChangeShapeType="1"/>
          </p:cNvSpPr>
          <p:nvPr/>
        </p:nvSpPr>
        <p:spPr bwMode="auto">
          <a:xfrm>
            <a:off x="2617788" y="2071688"/>
            <a:ext cx="1314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83" name="Text Box 130"/>
          <p:cNvSpPr txBox="1">
            <a:spLocks noChangeArrowheads="1"/>
          </p:cNvSpPr>
          <p:nvPr/>
        </p:nvSpPr>
        <p:spPr bwMode="auto">
          <a:xfrm>
            <a:off x="385763" y="1912938"/>
            <a:ext cx="14430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Compression Flange</a:t>
            </a:r>
          </a:p>
        </p:txBody>
      </p:sp>
      <p:sp>
        <p:nvSpPr>
          <p:cNvPr id="2184" name="Text Box 178"/>
          <p:cNvSpPr txBox="1">
            <a:spLocks noChangeArrowheads="1"/>
          </p:cNvSpPr>
          <p:nvPr/>
        </p:nvSpPr>
        <p:spPr bwMode="auto">
          <a:xfrm>
            <a:off x="717550" y="2860675"/>
            <a:ext cx="11303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Tension Flange</a:t>
            </a:r>
          </a:p>
        </p:txBody>
      </p:sp>
      <p:sp>
        <p:nvSpPr>
          <p:cNvPr id="2111" name="Text Box 194"/>
          <p:cNvSpPr txBox="1">
            <a:spLocks noChangeArrowheads="1"/>
          </p:cNvSpPr>
          <p:nvPr/>
        </p:nvSpPr>
        <p:spPr bwMode="auto">
          <a:xfrm>
            <a:off x="2027238" y="7218363"/>
            <a:ext cx="31162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Lateral Displacement of the compression flange is prevented by the diagonal members (typically angles)</a:t>
            </a:r>
          </a:p>
        </p:txBody>
      </p:sp>
      <p:sp>
        <p:nvSpPr>
          <p:cNvPr id="2112" name="Text Box 195"/>
          <p:cNvSpPr txBox="1">
            <a:spLocks noChangeArrowheads="1"/>
          </p:cNvSpPr>
          <p:nvPr/>
        </p:nvSpPr>
        <p:spPr bwMode="auto">
          <a:xfrm>
            <a:off x="317500" y="5935663"/>
            <a:ext cx="11303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Tension Flange</a:t>
            </a:r>
          </a:p>
        </p:txBody>
      </p:sp>
      <p:grpSp>
        <p:nvGrpSpPr>
          <p:cNvPr id="2114" name="Group 197"/>
          <p:cNvGrpSpPr>
            <a:grpSpLocks/>
          </p:cNvGrpSpPr>
          <p:nvPr/>
        </p:nvGrpSpPr>
        <p:grpSpPr bwMode="auto">
          <a:xfrm>
            <a:off x="1906588" y="5903913"/>
            <a:ext cx="114300" cy="104775"/>
            <a:chOff x="1692" y="2778"/>
            <a:chExt cx="186" cy="150"/>
          </a:xfrm>
        </p:grpSpPr>
        <p:sp>
          <p:nvSpPr>
            <p:cNvPr id="2155" name="Rectangle 198"/>
            <p:cNvSpPr>
              <a:spLocks noChangeArrowheads="1"/>
            </p:cNvSpPr>
            <p:nvPr/>
          </p:nvSpPr>
          <p:spPr bwMode="auto">
            <a:xfrm>
              <a:off x="1770" y="2826"/>
              <a:ext cx="47" cy="10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156" name="Rectangle 199"/>
            <p:cNvSpPr>
              <a:spLocks noChangeArrowheads="1"/>
            </p:cNvSpPr>
            <p:nvPr/>
          </p:nvSpPr>
          <p:spPr bwMode="auto">
            <a:xfrm>
              <a:off x="1692" y="2778"/>
              <a:ext cx="18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</p:grpSp>
      <p:grpSp>
        <p:nvGrpSpPr>
          <p:cNvPr id="2115" name="Group 200"/>
          <p:cNvGrpSpPr>
            <a:grpSpLocks/>
          </p:cNvGrpSpPr>
          <p:nvPr/>
        </p:nvGrpSpPr>
        <p:grpSpPr bwMode="auto">
          <a:xfrm>
            <a:off x="2278063" y="5894388"/>
            <a:ext cx="114300" cy="104775"/>
            <a:chOff x="1692" y="2778"/>
            <a:chExt cx="186" cy="150"/>
          </a:xfrm>
        </p:grpSpPr>
        <p:sp>
          <p:nvSpPr>
            <p:cNvPr id="2153" name="Rectangle 201"/>
            <p:cNvSpPr>
              <a:spLocks noChangeArrowheads="1"/>
            </p:cNvSpPr>
            <p:nvPr/>
          </p:nvSpPr>
          <p:spPr bwMode="auto">
            <a:xfrm>
              <a:off x="1770" y="2826"/>
              <a:ext cx="47" cy="10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154" name="Rectangle 202"/>
            <p:cNvSpPr>
              <a:spLocks noChangeArrowheads="1"/>
            </p:cNvSpPr>
            <p:nvPr/>
          </p:nvSpPr>
          <p:spPr bwMode="auto">
            <a:xfrm>
              <a:off x="1692" y="2778"/>
              <a:ext cx="18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</p:grpSp>
      <p:sp>
        <p:nvSpPr>
          <p:cNvPr id="2116" name="Text Box 203"/>
          <p:cNvSpPr txBox="1">
            <a:spLocks noChangeArrowheads="1"/>
          </p:cNvSpPr>
          <p:nvPr/>
        </p:nvSpPr>
        <p:spPr bwMode="auto">
          <a:xfrm>
            <a:off x="2662238" y="5759450"/>
            <a:ext cx="1046162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Concrete Slab</a:t>
            </a:r>
          </a:p>
        </p:txBody>
      </p:sp>
      <p:sp>
        <p:nvSpPr>
          <p:cNvPr id="2117" name="Text Box 204"/>
          <p:cNvSpPr txBox="1">
            <a:spLocks noChangeArrowheads="1"/>
          </p:cNvSpPr>
          <p:nvPr/>
        </p:nvSpPr>
        <p:spPr bwMode="auto">
          <a:xfrm>
            <a:off x="327025" y="6840538"/>
            <a:ext cx="14430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Compression Flange</a:t>
            </a:r>
          </a:p>
        </p:txBody>
      </p:sp>
      <p:sp>
        <p:nvSpPr>
          <p:cNvPr id="2119" name="Text Box 218"/>
          <p:cNvSpPr txBox="1">
            <a:spLocks noChangeArrowheads="1"/>
          </p:cNvSpPr>
          <p:nvPr/>
        </p:nvSpPr>
        <p:spPr bwMode="auto">
          <a:xfrm>
            <a:off x="5022850" y="5935663"/>
            <a:ext cx="11303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Tension Flange</a:t>
            </a:r>
          </a:p>
        </p:txBody>
      </p:sp>
      <p:grpSp>
        <p:nvGrpSpPr>
          <p:cNvPr id="2120" name="Group 219"/>
          <p:cNvGrpSpPr>
            <a:grpSpLocks/>
          </p:cNvGrpSpPr>
          <p:nvPr/>
        </p:nvGrpSpPr>
        <p:grpSpPr bwMode="auto">
          <a:xfrm>
            <a:off x="4402138" y="5903913"/>
            <a:ext cx="114300" cy="104775"/>
            <a:chOff x="1692" y="2778"/>
            <a:chExt cx="186" cy="150"/>
          </a:xfrm>
        </p:grpSpPr>
        <p:sp>
          <p:nvSpPr>
            <p:cNvPr id="2139" name="Rectangle 220"/>
            <p:cNvSpPr>
              <a:spLocks noChangeArrowheads="1"/>
            </p:cNvSpPr>
            <p:nvPr/>
          </p:nvSpPr>
          <p:spPr bwMode="auto">
            <a:xfrm>
              <a:off x="1770" y="2826"/>
              <a:ext cx="47" cy="10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140" name="Rectangle 221"/>
            <p:cNvSpPr>
              <a:spLocks noChangeArrowheads="1"/>
            </p:cNvSpPr>
            <p:nvPr/>
          </p:nvSpPr>
          <p:spPr bwMode="auto">
            <a:xfrm>
              <a:off x="1692" y="2778"/>
              <a:ext cx="18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</p:grpSp>
      <p:grpSp>
        <p:nvGrpSpPr>
          <p:cNvPr id="2121" name="Group 222"/>
          <p:cNvGrpSpPr>
            <a:grpSpLocks/>
          </p:cNvGrpSpPr>
          <p:nvPr/>
        </p:nvGrpSpPr>
        <p:grpSpPr bwMode="auto">
          <a:xfrm>
            <a:off x="4773613" y="5894388"/>
            <a:ext cx="114300" cy="104775"/>
            <a:chOff x="1692" y="2778"/>
            <a:chExt cx="186" cy="150"/>
          </a:xfrm>
        </p:grpSpPr>
        <p:sp>
          <p:nvSpPr>
            <p:cNvPr id="2137" name="Rectangle 223"/>
            <p:cNvSpPr>
              <a:spLocks noChangeArrowheads="1"/>
            </p:cNvSpPr>
            <p:nvPr/>
          </p:nvSpPr>
          <p:spPr bwMode="auto">
            <a:xfrm>
              <a:off x="1770" y="2826"/>
              <a:ext cx="47" cy="10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138" name="Rectangle 224"/>
            <p:cNvSpPr>
              <a:spLocks noChangeArrowheads="1"/>
            </p:cNvSpPr>
            <p:nvPr/>
          </p:nvSpPr>
          <p:spPr bwMode="auto">
            <a:xfrm>
              <a:off x="1692" y="2778"/>
              <a:ext cx="18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</p:grpSp>
      <p:sp>
        <p:nvSpPr>
          <p:cNvPr id="2122" name="Text Box 225"/>
          <p:cNvSpPr txBox="1">
            <a:spLocks noChangeArrowheads="1"/>
          </p:cNvSpPr>
          <p:nvPr/>
        </p:nvSpPr>
        <p:spPr bwMode="auto">
          <a:xfrm>
            <a:off x="5070475" y="6850063"/>
            <a:ext cx="14430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Compression Flange</a:t>
            </a:r>
          </a:p>
        </p:txBody>
      </p:sp>
      <p:sp>
        <p:nvSpPr>
          <p:cNvPr id="2134" name="Line 231"/>
          <p:cNvSpPr>
            <a:spLocks noChangeShapeType="1"/>
          </p:cNvSpPr>
          <p:nvPr/>
        </p:nvSpPr>
        <p:spPr bwMode="auto">
          <a:xfrm>
            <a:off x="2325688" y="6099175"/>
            <a:ext cx="2114550" cy="771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5" name="Line 232"/>
          <p:cNvSpPr>
            <a:spLocks noChangeShapeType="1"/>
          </p:cNvSpPr>
          <p:nvPr/>
        </p:nvSpPr>
        <p:spPr bwMode="auto">
          <a:xfrm>
            <a:off x="2293938" y="6186488"/>
            <a:ext cx="2117725" cy="774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6" name="Line 233"/>
          <p:cNvSpPr>
            <a:spLocks noChangeShapeType="1"/>
          </p:cNvSpPr>
          <p:nvPr/>
        </p:nvSpPr>
        <p:spPr bwMode="auto">
          <a:xfrm>
            <a:off x="2308225" y="6156325"/>
            <a:ext cx="2112963" cy="768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8" name="Line 236"/>
          <p:cNvSpPr>
            <a:spLocks noChangeShapeType="1"/>
          </p:cNvSpPr>
          <p:nvPr/>
        </p:nvSpPr>
        <p:spPr bwMode="auto">
          <a:xfrm flipH="1">
            <a:off x="2411413" y="6537325"/>
            <a:ext cx="828675" cy="300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29" name="Line 237"/>
          <p:cNvSpPr>
            <a:spLocks noChangeShapeType="1"/>
          </p:cNvSpPr>
          <p:nvPr/>
        </p:nvSpPr>
        <p:spPr bwMode="auto">
          <a:xfrm flipH="1">
            <a:off x="2406650" y="6584950"/>
            <a:ext cx="985838" cy="349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0" name="Line 238"/>
          <p:cNvSpPr>
            <a:spLocks noChangeShapeType="1"/>
          </p:cNvSpPr>
          <p:nvPr/>
        </p:nvSpPr>
        <p:spPr bwMode="auto">
          <a:xfrm flipH="1">
            <a:off x="2363788" y="6170613"/>
            <a:ext cx="2081212" cy="75247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1" name="Line 240"/>
          <p:cNvSpPr>
            <a:spLocks noChangeShapeType="1"/>
          </p:cNvSpPr>
          <p:nvPr/>
        </p:nvSpPr>
        <p:spPr bwMode="auto">
          <a:xfrm flipH="1">
            <a:off x="3387725" y="6126163"/>
            <a:ext cx="962025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32" name="Line 241"/>
          <p:cNvSpPr>
            <a:spLocks noChangeShapeType="1"/>
          </p:cNvSpPr>
          <p:nvPr/>
        </p:nvSpPr>
        <p:spPr bwMode="auto">
          <a:xfrm flipH="1">
            <a:off x="3521075" y="6226175"/>
            <a:ext cx="823913" cy="303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9" name="Line 307"/>
          <p:cNvSpPr>
            <a:spLocks noChangeShapeType="1"/>
          </p:cNvSpPr>
          <p:nvPr/>
        </p:nvSpPr>
        <p:spPr bwMode="auto">
          <a:xfrm>
            <a:off x="0" y="7799388"/>
            <a:ext cx="6858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0" name="Line 308"/>
          <p:cNvSpPr>
            <a:spLocks noChangeShapeType="1"/>
          </p:cNvSpPr>
          <p:nvPr/>
        </p:nvSpPr>
        <p:spPr bwMode="auto">
          <a:xfrm>
            <a:off x="0" y="5332413"/>
            <a:ext cx="6858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1" name="Line 310"/>
          <p:cNvSpPr>
            <a:spLocks noChangeShapeType="1"/>
          </p:cNvSpPr>
          <p:nvPr/>
        </p:nvSpPr>
        <p:spPr bwMode="auto">
          <a:xfrm>
            <a:off x="0" y="3387725"/>
            <a:ext cx="6858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2" name="Text Box 313"/>
          <p:cNvSpPr txBox="1">
            <a:spLocks noChangeArrowheads="1"/>
          </p:cNvSpPr>
          <p:nvPr/>
        </p:nvSpPr>
        <p:spPr bwMode="auto">
          <a:xfrm>
            <a:off x="1720850" y="322263"/>
            <a:ext cx="3187700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b="1" u="sng"/>
              <a:t>Beam Lateral Bracing Examples</a:t>
            </a:r>
          </a:p>
          <a:p>
            <a:r>
              <a:rPr lang="en-US" altLang="en-US" sz="1600"/>
              <a:t>Brace must either prevent lateral displacement of the compression flange, or twist of the cross section</a:t>
            </a:r>
            <a:endParaRPr lang="en-US" altLang="en-US" sz="1600" b="1" u="sng"/>
          </a:p>
        </p:txBody>
      </p:sp>
      <p:sp>
        <p:nvSpPr>
          <p:cNvPr id="2063" name="Line 314"/>
          <p:cNvSpPr>
            <a:spLocks noChangeShapeType="1"/>
          </p:cNvSpPr>
          <p:nvPr/>
        </p:nvSpPr>
        <p:spPr bwMode="auto">
          <a:xfrm>
            <a:off x="0" y="1476375"/>
            <a:ext cx="6858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0" name="Text Box 258"/>
          <p:cNvSpPr txBox="1">
            <a:spLocks noChangeArrowheads="1"/>
          </p:cNvSpPr>
          <p:nvPr/>
        </p:nvSpPr>
        <p:spPr bwMode="auto">
          <a:xfrm>
            <a:off x="1928813" y="9250363"/>
            <a:ext cx="31162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Here there is no concrete floor slab.  The cross frame prevents twist of each girder and therefore acts as a lateral brace for each girder.  Either of the flanges may be in compression</a:t>
            </a:r>
          </a:p>
        </p:txBody>
      </p:sp>
      <p:sp>
        <p:nvSpPr>
          <p:cNvPr id="2074" name="Line 295"/>
          <p:cNvSpPr>
            <a:spLocks noChangeShapeType="1"/>
          </p:cNvSpPr>
          <p:nvPr/>
        </p:nvSpPr>
        <p:spPr bwMode="auto">
          <a:xfrm>
            <a:off x="2254250" y="8196263"/>
            <a:ext cx="2084388" cy="642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5" name="Line 296"/>
          <p:cNvSpPr>
            <a:spLocks noChangeShapeType="1"/>
          </p:cNvSpPr>
          <p:nvPr/>
        </p:nvSpPr>
        <p:spPr bwMode="auto">
          <a:xfrm>
            <a:off x="2233613" y="8266113"/>
            <a:ext cx="2079625" cy="650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6" name="Line 297"/>
          <p:cNvSpPr>
            <a:spLocks noChangeShapeType="1"/>
          </p:cNvSpPr>
          <p:nvPr/>
        </p:nvSpPr>
        <p:spPr bwMode="auto">
          <a:xfrm>
            <a:off x="2241550" y="8242300"/>
            <a:ext cx="2085975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7" name="Line 298"/>
          <p:cNvSpPr>
            <a:spLocks noChangeShapeType="1"/>
          </p:cNvSpPr>
          <p:nvPr/>
        </p:nvSpPr>
        <p:spPr bwMode="auto">
          <a:xfrm flipH="1">
            <a:off x="2289175" y="8559800"/>
            <a:ext cx="852488" cy="261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8" name="Line 299"/>
          <p:cNvSpPr>
            <a:spLocks noChangeShapeType="1"/>
          </p:cNvSpPr>
          <p:nvPr/>
        </p:nvSpPr>
        <p:spPr bwMode="auto">
          <a:xfrm flipH="1">
            <a:off x="2292350" y="8607425"/>
            <a:ext cx="973138" cy="300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9" name="Line 300"/>
          <p:cNvSpPr>
            <a:spLocks noChangeShapeType="1"/>
          </p:cNvSpPr>
          <p:nvPr/>
        </p:nvSpPr>
        <p:spPr bwMode="auto">
          <a:xfrm flipH="1">
            <a:off x="2247900" y="8591550"/>
            <a:ext cx="979488" cy="3032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0" name="Line 301"/>
          <p:cNvSpPr>
            <a:spLocks noChangeShapeType="1"/>
          </p:cNvSpPr>
          <p:nvPr/>
        </p:nvSpPr>
        <p:spPr bwMode="auto">
          <a:xfrm flipH="1">
            <a:off x="3289300" y="8210550"/>
            <a:ext cx="982663" cy="298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1" name="Line 302"/>
          <p:cNvSpPr>
            <a:spLocks noChangeShapeType="1"/>
          </p:cNvSpPr>
          <p:nvPr/>
        </p:nvSpPr>
        <p:spPr bwMode="auto">
          <a:xfrm flipH="1">
            <a:off x="3422650" y="8296275"/>
            <a:ext cx="855663" cy="255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2" name="Line 303"/>
          <p:cNvSpPr>
            <a:spLocks noChangeShapeType="1"/>
          </p:cNvSpPr>
          <p:nvPr/>
        </p:nvSpPr>
        <p:spPr bwMode="auto">
          <a:xfrm flipH="1">
            <a:off x="3368675" y="8240713"/>
            <a:ext cx="968375" cy="2936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3" name="Rectangle 305"/>
          <p:cNvSpPr>
            <a:spLocks noChangeArrowheads="1"/>
          </p:cNvSpPr>
          <p:nvPr/>
        </p:nvSpPr>
        <p:spPr bwMode="auto">
          <a:xfrm>
            <a:off x="2265363" y="8940800"/>
            <a:ext cx="2076450" cy="52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084" name="Rectangle 306"/>
          <p:cNvSpPr>
            <a:spLocks noChangeArrowheads="1"/>
          </p:cNvSpPr>
          <p:nvPr/>
        </p:nvSpPr>
        <p:spPr bwMode="auto">
          <a:xfrm>
            <a:off x="2265363" y="8128000"/>
            <a:ext cx="2076450" cy="5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085" name="Text Box 315"/>
          <p:cNvSpPr txBox="1">
            <a:spLocks noChangeArrowheads="1"/>
          </p:cNvSpPr>
          <p:nvPr/>
        </p:nvSpPr>
        <p:spPr bwMode="auto">
          <a:xfrm>
            <a:off x="2894013" y="8208963"/>
            <a:ext cx="11064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/>
              <a:t>Cross Frame</a:t>
            </a:r>
          </a:p>
        </p:txBody>
      </p:sp>
      <p:sp>
        <p:nvSpPr>
          <p:cNvPr id="2065" name="Line 318"/>
          <p:cNvSpPr>
            <a:spLocks noChangeShapeType="1"/>
          </p:cNvSpPr>
          <p:nvPr/>
        </p:nvSpPr>
        <p:spPr bwMode="auto">
          <a:xfrm>
            <a:off x="952500" y="3724275"/>
            <a:ext cx="2924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6" name="Line 319"/>
          <p:cNvSpPr>
            <a:spLocks noChangeShapeType="1"/>
          </p:cNvSpPr>
          <p:nvPr/>
        </p:nvSpPr>
        <p:spPr bwMode="auto">
          <a:xfrm>
            <a:off x="952500" y="3952875"/>
            <a:ext cx="2930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33" name="Rectangle 185"/>
          <p:cNvSpPr>
            <a:spLocks noChangeArrowheads="1"/>
          </p:cNvSpPr>
          <p:nvPr/>
        </p:nvSpPr>
        <p:spPr bwMode="auto">
          <a:xfrm>
            <a:off x="2200275" y="2193925"/>
            <a:ext cx="233363" cy="325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34" name="Line 186"/>
          <p:cNvSpPr>
            <a:spLocks noChangeShapeType="1"/>
          </p:cNvSpPr>
          <p:nvPr/>
        </p:nvSpPr>
        <p:spPr bwMode="auto">
          <a:xfrm flipV="1">
            <a:off x="2289175" y="2195513"/>
            <a:ext cx="0" cy="3190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37" name="Line 189"/>
          <p:cNvSpPr>
            <a:spLocks noChangeShapeType="1"/>
          </p:cNvSpPr>
          <p:nvPr/>
        </p:nvSpPr>
        <p:spPr bwMode="auto">
          <a:xfrm>
            <a:off x="2286000" y="2133600"/>
            <a:ext cx="0" cy="60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252" name="Group 204"/>
          <p:cNvGrpSpPr>
            <a:grpSpLocks/>
          </p:cNvGrpSpPr>
          <p:nvPr/>
        </p:nvGrpSpPr>
        <p:grpSpPr bwMode="auto">
          <a:xfrm>
            <a:off x="1827213" y="2025650"/>
            <a:ext cx="696912" cy="1038225"/>
            <a:chOff x="1151" y="1276"/>
            <a:chExt cx="439" cy="654"/>
          </a:xfrm>
        </p:grpSpPr>
        <p:sp>
          <p:nvSpPr>
            <p:cNvPr id="2224" name="Arc 176"/>
            <p:cNvSpPr>
              <a:spLocks noChangeAspect="1"/>
            </p:cNvSpPr>
            <p:nvPr/>
          </p:nvSpPr>
          <p:spPr bwMode="auto">
            <a:xfrm>
              <a:off x="1326" y="1325"/>
              <a:ext cx="33" cy="3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25" name="Arc 177"/>
            <p:cNvSpPr>
              <a:spLocks noChangeAspect="1"/>
            </p:cNvSpPr>
            <p:nvPr/>
          </p:nvSpPr>
          <p:spPr bwMode="auto">
            <a:xfrm flipV="1">
              <a:off x="1325" y="1854"/>
              <a:ext cx="32" cy="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26" name="Arc 178"/>
            <p:cNvSpPr>
              <a:spLocks noChangeAspect="1"/>
            </p:cNvSpPr>
            <p:nvPr/>
          </p:nvSpPr>
          <p:spPr bwMode="auto">
            <a:xfrm flipH="1">
              <a:off x="1384" y="1325"/>
              <a:ext cx="35" cy="3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27" name="Arc 179"/>
            <p:cNvSpPr>
              <a:spLocks noChangeAspect="1"/>
            </p:cNvSpPr>
            <p:nvPr/>
          </p:nvSpPr>
          <p:spPr bwMode="auto">
            <a:xfrm flipH="1" flipV="1">
              <a:off x="1384" y="1855"/>
              <a:ext cx="29" cy="29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28" name="Freeform 180"/>
            <p:cNvSpPr>
              <a:spLocks/>
            </p:cNvSpPr>
            <p:nvPr/>
          </p:nvSpPr>
          <p:spPr bwMode="auto">
            <a:xfrm>
              <a:off x="1151" y="1278"/>
              <a:ext cx="439" cy="47"/>
            </a:xfrm>
            <a:custGeom>
              <a:avLst/>
              <a:gdLst>
                <a:gd name="T0" fmla="*/ 175 w 436"/>
                <a:gd name="T1" fmla="*/ 47 h 47"/>
                <a:gd name="T2" fmla="*/ 0 w 436"/>
                <a:gd name="T3" fmla="*/ 47 h 47"/>
                <a:gd name="T4" fmla="*/ 0 w 436"/>
                <a:gd name="T5" fmla="*/ 0 h 47"/>
                <a:gd name="T6" fmla="*/ 436 w 436"/>
                <a:gd name="T7" fmla="*/ 0 h 47"/>
                <a:gd name="T8" fmla="*/ 436 w 436"/>
                <a:gd name="T9" fmla="*/ 47 h 47"/>
                <a:gd name="T10" fmla="*/ 255 w 436"/>
                <a:gd name="T1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6" h="47">
                  <a:moveTo>
                    <a:pt x="175" y="47"/>
                  </a:moveTo>
                  <a:lnTo>
                    <a:pt x="0" y="47"/>
                  </a:lnTo>
                  <a:lnTo>
                    <a:pt x="0" y="0"/>
                  </a:lnTo>
                  <a:lnTo>
                    <a:pt x="436" y="0"/>
                  </a:lnTo>
                  <a:lnTo>
                    <a:pt x="436" y="47"/>
                  </a:lnTo>
                  <a:lnTo>
                    <a:pt x="255" y="47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0" name="Freeform 182"/>
            <p:cNvSpPr>
              <a:spLocks/>
            </p:cNvSpPr>
            <p:nvPr/>
          </p:nvSpPr>
          <p:spPr bwMode="auto">
            <a:xfrm>
              <a:off x="1154" y="1884"/>
              <a:ext cx="432" cy="45"/>
            </a:xfrm>
            <a:custGeom>
              <a:avLst/>
              <a:gdLst>
                <a:gd name="T0" fmla="*/ 171 w 432"/>
                <a:gd name="T1" fmla="*/ 2 h 45"/>
                <a:gd name="T2" fmla="*/ 0 w 432"/>
                <a:gd name="T3" fmla="*/ 2 h 45"/>
                <a:gd name="T4" fmla="*/ 0 w 432"/>
                <a:gd name="T5" fmla="*/ 45 h 45"/>
                <a:gd name="T6" fmla="*/ 432 w 432"/>
                <a:gd name="T7" fmla="*/ 45 h 45"/>
                <a:gd name="T8" fmla="*/ 432 w 432"/>
                <a:gd name="T9" fmla="*/ 0 h 45"/>
                <a:gd name="T10" fmla="*/ 259 w 432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2" h="45">
                  <a:moveTo>
                    <a:pt x="171" y="2"/>
                  </a:moveTo>
                  <a:lnTo>
                    <a:pt x="0" y="2"/>
                  </a:lnTo>
                  <a:lnTo>
                    <a:pt x="0" y="45"/>
                  </a:lnTo>
                  <a:lnTo>
                    <a:pt x="432" y="45"/>
                  </a:lnTo>
                  <a:lnTo>
                    <a:pt x="432" y="0"/>
                  </a:lnTo>
                  <a:lnTo>
                    <a:pt x="259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1" name="Line 183"/>
            <p:cNvSpPr>
              <a:spLocks noChangeShapeType="1"/>
            </p:cNvSpPr>
            <p:nvPr/>
          </p:nvSpPr>
          <p:spPr bwMode="auto">
            <a:xfrm>
              <a:off x="1358" y="1353"/>
              <a:ext cx="0" cy="50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2" name="Line 184"/>
            <p:cNvSpPr>
              <a:spLocks noChangeShapeType="1"/>
            </p:cNvSpPr>
            <p:nvPr/>
          </p:nvSpPr>
          <p:spPr bwMode="auto">
            <a:xfrm>
              <a:off x="1384" y="1356"/>
              <a:ext cx="0" cy="5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8" name="Line 190"/>
            <p:cNvSpPr>
              <a:spLocks noChangeShapeType="1"/>
            </p:cNvSpPr>
            <p:nvPr/>
          </p:nvSpPr>
          <p:spPr bwMode="auto">
            <a:xfrm flipV="1">
              <a:off x="1412" y="1277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9" name="Line 191"/>
            <p:cNvSpPr>
              <a:spLocks noChangeShapeType="1"/>
            </p:cNvSpPr>
            <p:nvPr/>
          </p:nvSpPr>
          <p:spPr bwMode="auto">
            <a:xfrm flipV="1">
              <a:off x="1433" y="1276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0" name="Line 192"/>
            <p:cNvSpPr>
              <a:spLocks noChangeShapeType="1"/>
            </p:cNvSpPr>
            <p:nvPr/>
          </p:nvSpPr>
          <p:spPr bwMode="auto">
            <a:xfrm flipV="1">
              <a:off x="1209" y="1278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1" name="Line 193"/>
            <p:cNvSpPr>
              <a:spLocks noChangeShapeType="1"/>
            </p:cNvSpPr>
            <p:nvPr/>
          </p:nvSpPr>
          <p:spPr bwMode="auto">
            <a:xfrm flipV="1">
              <a:off x="1230" y="1277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2" name="Line 194"/>
            <p:cNvSpPr>
              <a:spLocks noChangeShapeType="1"/>
            </p:cNvSpPr>
            <p:nvPr/>
          </p:nvSpPr>
          <p:spPr bwMode="auto">
            <a:xfrm flipV="1">
              <a:off x="1443" y="1883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3" name="Line 195"/>
            <p:cNvSpPr>
              <a:spLocks noChangeShapeType="1"/>
            </p:cNvSpPr>
            <p:nvPr/>
          </p:nvSpPr>
          <p:spPr bwMode="auto">
            <a:xfrm flipV="1">
              <a:off x="1464" y="1882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4" name="Line 196"/>
            <p:cNvSpPr>
              <a:spLocks noChangeShapeType="1"/>
            </p:cNvSpPr>
            <p:nvPr/>
          </p:nvSpPr>
          <p:spPr bwMode="auto">
            <a:xfrm flipV="1">
              <a:off x="1191" y="1885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5" name="Line 197"/>
            <p:cNvSpPr>
              <a:spLocks noChangeShapeType="1"/>
            </p:cNvSpPr>
            <p:nvPr/>
          </p:nvSpPr>
          <p:spPr bwMode="auto">
            <a:xfrm flipV="1">
              <a:off x="1212" y="1884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6" name="Line 198"/>
            <p:cNvSpPr>
              <a:spLocks noChangeShapeType="1"/>
            </p:cNvSpPr>
            <p:nvPr/>
          </p:nvSpPr>
          <p:spPr bwMode="auto">
            <a:xfrm flipV="1">
              <a:off x="1359" y="1774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7" name="Line 199"/>
            <p:cNvSpPr>
              <a:spLocks noChangeShapeType="1"/>
            </p:cNvSpPr>
            <p:nvPr/>
          </p:nvSpPr>
          <p:spPr bwMode="auto">
            <a:xfrm flipV="1">
              <a:off x="1356" y="1792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8" name="Line 200"/>
            <p:cNvSpPr>
              <a:spLocks noChangeShapeType="1"/>
            </p:cNvSpPr>
            <p:nvPr/>
          </p:nvSpPr>
          <p:spPr bwMode="auto">
            <a:xfrm flipV="1">
              <a:off x="1360" y="1595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9" name="Line 201"/>
            <p:cNvSpPr>
              <a:spLocks noChangeShapeType="1"/>
            </p:cNvSpPr>
            <p:nvPr/>
          </p:nvSpPr>
          <p:spPr bwMode="auto">
            <a:xfrm flipV="1">
              <a:off x="1357" y="1613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0" name="Line 202"/>
            <p:cNvSpPr>
              <a:spLocks noChangeShapeType="1"/>
            </p:cNvSpPr>
            <p:nvPr/>
          </p:nvSpPr>
          <p:spPr bwMode="auto">
            <a:xfrm flipV="1">
              <a:off x="1359" y="1398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1" name="Line 203"/>
            <p:cNvSpPr>
              <a:spLocks noChangeShapeType="1"/>
            </p:cNvSpPr>
            <p:nvPr/>
          </p:nvSpPr>
          <p:spPr bwMode="auto">
            <a:xfrm flipV="1">
              <a:off x="1356" y="1416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53" name="Group 205"/>
          <p:cNvGrpSpPr>
            <a:grpSpLocks/>
          </p:cNvGrpSpPr>
          <p:nvPr/>
        </p:nvGrpSpPr>
        <p:grpSpPr bwMode="auto">
          <a:xfrm>
            <a:off x="1919288" y="3949700"/>
            <a:ext cx="696912" cy="1038225"/>
            <a:chOff x="1151" y="1276"/>
            <a:chExt cx="439" cy="654"/>
          </a:xfrm>
        </p:grpSpPr>
        <p:sp>
          <p:nvSpPr>
            <p:cNvPr id="2254" name="Arc 206"/>
            <p:cNvSpPr>
              <a:spLocks noChangeAspect="1"/>
            </p:cNvSpPr>
            <p:nvPr/>
          </p:nvSpPr>
          <p:spPr bwMode="auto">
            <a:xfrm>
              <a:off x="1326" y="1325"/>
              <a:ext cx="33" cy="3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5" name="Arc 207"/>
            <p:cNvSpPr>
              <a:spLocks noChangeAspect="1"/>
            </p:cNvSpPr>
            <p:nvPr/>
          </p:nvSpPr>
          <p:spPr bwMode="auto">
            <a:xfrm flipV="1">
              <a:off x="1325" y="1854"/>
              <a:ext cx="32" cy="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6" name="Arc 208"/>
            <p:cNvSpPr>
              <a:spLocks noChangeAspect="1"/>
            </p:cNvSpPr>
            <p:nvPr/>
          </p:nvSpPr>
          <p:spPr bwMode="auto">
            <a:xfrm flipH="1">
              <a:off x="1384" y="1325"/>
              <a:ext cx="35" cy="3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7" name="Arc 209"/>
            <p:cNvSpPr>
              <a:spLocks noChangeAspect="1"/>
            </p:cNvSpPr>
            <p:nvPr/>
          </p:nvSpPr>
          <p:spPr bwMode="auto">
            <a:xfrm flipH="1" flipV="1">
              <a:off x="1384" y="1855"/>
              <a:ext cx="29" cy="29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8" name="Freeform 210"/>
            <p:cNvSpPr>
              <a:spLocks/>
            </p:cNvSpPr>
            <p:nvPr/>
          </p:nvSpPr>
          <p:spPr bwMode="auto">
            <a:xfrm>
              <a:off x="1151" y="1278"/>
              <a:ext cx="439" cy="47"/>
            </a:xfrm>
            <a:custGeom>
              <a:avLst/>
              <a:gdLst>
                <a:gd name="T0" fmla="*/ 175 w 436"/>
                <a:gd name="T1" fmla="*/ 47 h 47"/>
                <a:gd name="T2" fmla="*/ 0 w 436"/>
                <a:gd name="T3" fmla="*/ 47 h 47"/>
                <a:gd name="T4" fmla="*/ 0 w 436"/>
                <a:gd name="T5" fmla="*/ 0 h 47"/>
                <a:gd name="T6" fmla="*/ 436 w 436"/>
                <a:gd name="T7" fmla="*/ 0 h 47"/>
                <a:gd name="T8" fmla="*/ 436 w 436"/>
                <a:gd name="T9" fmla="*/ 47 h 47"/>
                <a:gd name="T10" fmla="*/ 255 w 436"/>
                <a:gd name="T1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6" h="47">
                  <a:moveTo>
                    <a:pt x="175" y="47"/>
                  </a:moveTo>
                  <a:lnTo>
                    <a:pt x="0" y="47"/>
                  </a:lnTo>
                  <a:lnTo>
                    <a:pt x="0" y="0"/>
                  </a:lnTo>
                  <a:lnTo>
                    <a:pt x="436" y="0"/>
                  </a:lnTo>
                  <a:lnTo>
                    <a:pt x="436" y="47"/>
                  </a:lnTo>
                  <a:lnTo>
                    <a:pt x="255" y="47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9" name="Freeform 211"/>
            <p:cNvSpPr>
              <a:spLocks/>
            </p:cNvSpPr>
            <p:nvPr/>
          </p:nvSpPr>
          <p:spPr bwMode="auto">
            <a:xfrm>
              <a:off x="1154" y="1884"/>
              <a:ext cx="432" cy="45"/>
            </a:xfrm>
            <a:custGeom>
              <a:avLst/>
              <a:gdLst>
                <a:gd name="T0" fmla="*/ 171 w 432"/>
                <a:gd name="T1" fmla="*/ 2 h 45"/>
                <a:gd name="T2" fmla="*/ 0 w 432"/>
                <a:gd name="T3" fmla="*/ 2 h 45"/>
                <a:gd name="T4" fmla="*/ 0 w 432"/>
                <a:gd name="T5" fmla="*/ 45 h 45"/>
                <a:gd name="T6" fmla="*/ 432 w 432"/>
                <a:gd name="T7" fmla="*/ 45 h 45"/>
                <a:gd name="T8" fmla="*/ 432 w 432"/>
                <a:gd name="T9" fmla="*/ 0 h 45"/>
                <a:gd name="T10" fmla="*/ 259 w 432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2" h="45">
                  <a:moveTo>
                    <a:pt x="171" y="2"/>
                  </a:moveTo>
                  <a:lnTo>
                    <a:pt x="0" y="2"/>
                  </a:lnTo>
                  <a:lnTo>
                    <a:pt x="0" y="45"/>
                  </a:lnTo>
                  <a:lnTo>
                    <a:pt x="432" y="45"/>
                  </a:lnTo>
                  <a:lnTo>
                    <a:pt x="432" y="0"/>
                  </a:lnTo>
                  <a:lnTo>
                    <a:pt x="259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0" name="Line 212"/>
            <p:cNvSpPr>
              <a:spLocks noChangeShapeType="1"/>
            </p:cNvSpPr>
            <p:nvPr/>
          </p:nvSpPr>
          <p:spPr bwMode="auto">
            <a:xfrm>
              <a:off x="1358" y="1353"/>
              <a:ext cx="0" cy="50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1" name="Line 213"/>
            <p:cNvSpPr>
              <a:spLocks noChangeShapeType="1"/>
            </p:cNvSpPr>
            <p:nvPr/>
          </p:nvSpPr>
          <p:spPr bwMode="auto">
            <a:xfrm>
              <a:off x="1384" y="1356"/>
              <a:ext cx="0" cy="5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2" name="Line 214"/>
            <p:cNvSpPr>
              <a:spLocks noChangeShapeType="1"/>
            </p:cNvSpPr>
            <p:nvPr/>
          </p:nvSpPr>
          <p:spPr bwMode="auto">
            <a:xfrm flipV="1">
              <a:off x="1412" y="1277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3" name="Line 215"/>
            <p:cNvSpPr>
              <a:spLocks noChangeShapeType="1"/>
            </p:cNvSpPr>
            <p:nvPr/>
          </p:nvSpPr>
          <p:spPr bwMode="auto">
            <a:xfrm flipV="1">
              <a:off x="1433" y="1276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4" name="Line 216"/>
            <p:cNvSpPr>
              <a:spLocks noChangeShapeType="1"/>
            </p:cNvSpPr>
            <p:nvPr/>
          </p:nvSpPr>
          <p:spPr bwMode="auto">
            <a:xfrm flipV="1">
              <a:off x="1209" y="1278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5" name="Line 217"/>
            <p:cNvSpPr>
              <a:spLocks noChangeShapeType="1"/>
            </p:cNvSpPr>
            <p:nvPr/>
          </p:nvSpPr>
          <p:spPr bwMode="auto">
            <a:xfrm flipV="1">
              <a:off x="1230" y="1277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6" name="Line 218"/>
            <p:cNvSpPr>
              <a:spLocks noChangeShapeType="1"/>
            </p:cNvSpPr>
            <p:nvPr/>
          </p:nvSpPr>
          <p:spPr bwMode="auto">
            <a:xfrm flipV="1">
              <a:off x="1443" y="1883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7" name="Line 219"/>
            <p:cNvSpPr>
              <a:spLocks noChangeShapeType="1"/>
            </p:cNvSpPr>
            <p:nvPr/>
          </p:nvSpPr>
          <p:spPr bwMode="auto">
            <a:xfrm flipV="1">
              <a:off x="1464" y="1882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8" name="Line 220"/>
            <p:cNvSpPr>
              <a:spLocks noChangeShapeType="1"/>
            </p:cNvSpPr>
            <p:nvPr/>
          </p:nvSpPr>
          <p:spPr bwMode="auto">
            <a:xfrm flipV="1">
              <a:off x="1191" y="1885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9" name="Line 221"/>
            <p:cNvSpPr>
              <a:spLocks noChangeShapeType="1"/>
            </p:cNvSpPr>
            <p:nvPr/>
          </p:nvSpPr>
          <p:spPr bwMode="auto">
            <a:xfrm flipV="1">
              <a:off x="1212" y="1884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0" name="Line 222"/>
            <p:cNvSpPr>
              <a:spLocks noChangeShapeType="1"/>
            </p:cNvSpPr>
            <p:nvPr/>
          </p:nvSpPr>
          <p:spPr bwMode="auto">
            <a:xfrm flipV="1">
              <a:off x="1359" y="1774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1" name="Line 223"/>
            <p:cNvSpPr>
              <a:spLocks noChangeShapeType="1"/>
            </p:cNvSpPr>
            <p:nvPr/>
          </p:nvSpPr>
          <p:spPr bwMode="auto">
            <a:xfrm flipV="1">
              <a:off x="1356" y="1792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2" name="Line 224"/>
            <p:cNvSpPr>
              <a:spLocks noChangeShapeType="1"/>
            </p:cNvSpPr>
            <p:nvPr/>
          </p:nvSpPr>
          <p:spPr bwMode="auto">
            <a:xfrm flipV="1">
              <a:off x="1360" y="1595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3" name="Line 225"/>
            <p:cNvSpPr>
              <a:spLocks noChangeShapeType="1"/>
            </p:cNvSpPr>
            <p:nvPr/>
          </p:nvSpPr>
          <p:spPr bwMode="auto">
            <a:xfrm flipV="1">
              <a:off x="1357" y="1613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4" name="Line 226"/>
            <p:cNvSpPr>
              <a:spLocks noChangeShapeType="1"/>
            </p:cNvSpPr>
            <p:nvPr/>
          </p:nvSpPr>
          <p:spPr bwMode="auto">
            <a:xfrm flipV="1">
              <a:off x="1359" y="1398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5" name="Line 227"/>
            <p:cNvSpPr>
              <a:spLocks noChangeShapeType="1"/>
            </p:cNvSpPr>
            <p:nvPr/>
          </p:nvSpPr>
          <p:spPr bwMode="auto">
            <a:xfrm flipV="1">
              <a:off x="1356" y="1416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76" name="Group 228"/>
          <p:cNvGrpSpPr>
            <a:grpSpLocks/>
          </p:cNvGrpSpPr>
          <p:nvPr/>
        </p:nvGrpSpPr>
        <p:grpSpPr bwMode="auto">
          <a:xfrm>
            <a:off x="1817688" y="6007100"/>
            <a:ext cx="696912" cy="1038225"/>
            <a:chOff x="1151" y="1276"/>
            <a:chExt cx="439" cy="654"/>
          </a:xfrm>
        </p:grpSpPr>
        <p:sp>
          <p:nvSpPr>
            <p:cNvPr id="2277" name="Arc 229"/>
            <p:cNvSpPr>
              <a:spLocks noChangeAspect="1"/>
            </p:cNvSpPr>
            <p:nvPr/>
          </p:nvSpPr>
          <p:spPr bwMode="auto">
            <a:xfrm>
              <a:off x="1326" y="1325"/>
              <a:ext cx="33" cy="3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8" name="Arc 230"/>
            <p:cNvSpPr>
              <a:spLocks noChangeAspect="1"/>
            </p:cNvSpPr>
            <p:nvPr/>
          </p:nvSpPr>
          <p:spPr bwMode="auto">
            <a:xfrm flipV="1">
              <a:off x="1325" y="1854"/>
              <a:ext cx="32" cy="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9" name="Arc 231"/>
            <p:cNvSpPr>
              <a:spLocks noChangeAspect="1"/>
            </p:cNvSpPr>
            <p:nvPr/>
          </p:nvSpPr>
          <p:spPr bwMode="auto">
            <a:xfrm flipH="1">
              <a:off x="1384" y="1325"/>
              <a:ext cx="35" cy="3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80" name="Arc 232"/>
            <p:cNvSpPr>
              <a:spLocks noChangeAspect="1"/>
            </p:cNvSpPr>
            <p:nvPr/>
          </p:nvSpPr>
          <p:spPr bwMode="auto">
            <a:xfrm flipH="1" flipV="1">
              <a:off x="1384" y="1855"/>
              <a:ext cx="29" cy="29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81" name="Freeform 233"/>
            <p:cNvSpPr>
              <a:spLocks/>
            </p:cNvSpPr>
            <p:nvPr/>
          </p:nvSpPr>
          <p:spPr bwMode="auto">
            <a:xfrm>
              <a:off x="1151" y="1278"/>
              <a:ext cx="439" cy="47"/>
            </a:xfrm>
            <a:custGeom>
              <a:avLst/>
              <a:gdLst>
                <a:gd name="T0" fmla="*/ 175 w 436"/>
                <a:gd name="T1" fmla="*/ 47 h 47"/>
                <a:gd name="T2" fmla="*/ 0 w 436"/>
                <a:gd name="T3" fmla="*/ 47 h 47"/>
                <a:gd name="T4" fmla="*/ 0 w 436"/>
                <a:gd name="T5" fmla="*/ 0 h 47"/>
                <a:gd name="T6" fmla="*/ 436 w 436"/>
                <a:gd name="T7" fmla="*/ 0 h 47"/>
                <a:gd name="T8" fmla="*/ 436 w 436"/>
                <a:gd name="T9" fmla="*/ 47 h 47"/>
                <a:gd name="T10" fmla="*/ 255 w 436"/>
                <a:gd name="T1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6" h="47">
                  <a:moveTo>
                    <a:pt x="175" y="47"/>
                  </a:moveTo>
                  <a:lnTo>
                    <a:pt x="0" y="47"/>
                  </a:lnTo>
                  <a:lnTo>
                    <a:pt x="0" y="0"/>
                  </a:lnTo>
                  <a:lnTo>
                    <a:pt x="436" y="0"/>
                  </a:lnTo>
                  <a:lnTo>
                    <a:pt x="436" y="47"/>
                  </a:lnTo>
                  <a:lnTo>
                    <a:pt x="255" y="47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2" name="Freeform 234"/>
            <p:cNvSpPr>
              <a:spLocks/>
            </p:cNvSpPr>
            <p:nvPr/>
          </p:nvSpPr>
          <p:spPr bwMode="auto">
            <a:xfrm>
              <a:off x="1154" y="1884"/>
              <a:ext cx="432" cy="45"/>
            </a:xfrm>
            <a:custGeom>
              <a:avLst/>
              <a:gdLst>
                <a:gd name="T0" fmla="*/ 171 w 432"/>
                <a:gd name="T1" fmla="*/ 2 h 45"/>
                <a:gd name="T2" fmla="*/ 0 w 432"/>
                <a:gd name="T3" fmla="*/ 2 h 45"/>
                <a:gd name="T4" fmla="*/ 0 w 432"/>
                <a:gd name="T5" fmla="*/ 45 h 45"/>
                <a:gd name="T6" fmla="*/ 432 w 432"/>
                <a:gd name="T7" fmla="*/ 45 h 45"/>
                <a:gd name="T8" fmla="*/ 432 w 432"/>
                <a:gd name="T9" fmla="*/ 0 h 45"/>
                <a:gd name="T10" fmla="*/ 259 w 432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2" h="45">
                  <a:moveTo>
                    <a:pt x="171" y="2"/>
                  </a:moveTo>
                  <a:lnTo>
                    <a:pt x="0" y="2"/>
                  </a:lnTo>
                  <a:lnTo>
                    <a:pt x="0" y="45"/>
                  </a:lnTo>
                  <a:lnTo>
                    <a:pt x="432" y="45"/>
                  </a:lnTo>
                  <a:lnTo>
                    <a:pt x="432" y="0"/>
                  </a:lnTo>
                  <a:lnTo>
                    <a:pt x="259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3" name="Line 235"/>
            <p:cNvSpPr>
              <a:spLocks noChangeShapeType="1"/>
            </p:cNvSpPr>
            <p:nvPr/>
          </p:nvSpPr>
          <p:spPr bwMode="auto">
            <a:xfrm>
              <a:off x="1358" y="1353"/>
              <a:ext cx="0" cy="50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4" name="Line 236"/>
            <p:cNvSpPr>
              <a:spLocks noChangeShapeType="1"/>
            </p:cNvSpPr>
            <p:nvPr/>
          </p:nvSpPr>
          <p:spPr bwMode="auto">
            <a:xfrm>
              <a:off x="1384" y="1356"/>
              <a:ext cx="0" cy="5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5" name="Line 237"/>
            <p:cNvSpPr>
              <a:spLocks noChangeShapeType="1"/>
            </p:cNvSpPr>
            <p:nvPr/>
          </p:nvSpPr>
          <p:spPr bwMode="auto">
            <a:xfrm flipV="1">
              <a:off x="1412" y="1277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6" name="Line 238"/>
            <p:cNvSpPr>
              <a:spLocks noChangeShapeType="1"/>
            </p:cNvSpPr>
            <p:nvPr/>
          </p:nvSpPr>
          <p:spPr bwMode="auto">
            <a:xfrm flipV="1">
              <a:off x="1433" y="1276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7" name="Line 239"/>
            <p:cNvSpPr>
              <a:spLocks noChangeShapeType="1"/>
            </p:cNvSpPr>
            <p:nvPr/>
          </p:nvSpPr>
          <p:spPr bwMode="auto">
            <a:xfrm flipV="1">
              <a:off x="1209" y="1278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8" name="Line 240"/>
            <p:cNvSpPr>
              <a:spLocks noChangeShapeType="1"/>
            </p:cNvSpPr>
            <p:nvPr/>
          </p:nvSpPr>
          <p:spPr bwMode="auto">
            <a:xfrm flipV="1">
              <a:off x="1230" y="1277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9" name="Line 241"/>
            <p:cNvSpPr>
              <a:spLocks noChangeShapeType="1"/>
            </p:cNvSpPr>
            <p:nvPr/>
          </p:nvSpPr>
          <p:spPr bwMode="auto">
            <a:xfrm flipV="1">
              <a:off x="1443" y="1883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0" name="Line 242"/>
            <p:cNvSpPr>
              <a:spLocks noChangeShapeType="1"/>
            </p:cNvSpPr>
            <p:nvPr/>
          </p:nvSpPr>
          <p:spPr bwMode="auto">
            <a:xfrm flipV="1">
              <a:off x="1464" y="1882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1" name="Line 243"/>
            <p:cNvSpPr>
              <a:spLocks noChangeShapeType="1"/>
            </p:cNvSpPr>
            <p:nvPr/>
          </p:nvSpPr>
          <p:spPr bwMode="auto">
            <a:xfrm flipV="1">
              <a:off x="1191" y="1885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2" name="Line 244"/>
            <p:cNvSpPr>
              <a:spLocks noChangeShapeType="1"/>
            </p:cNvSpPr>
            <p:nvPr/>
          </p:nvSpPr>
          <p:spPr bwMode="auto">
            <a:xfrm flipV="1">
              <a:off x="1212" y="1884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3" name="Line 245"/>
            <p:cNvSpPr>
              <a:spLocks noChangeShapeType="1"/>
            </p:cNvSpPr>
            <p:nvPr/>
          </p:nvSpPr>
          <p:spPr bwMode="auto">
            <a:xfrm flipV="1">
              <a:off x="1359" y="1774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4" name="Line 246"/>
            <p:cNvSpPr>
              <a:spLocks noChangeShapeType="1"/>
            </p:cNvSpPr>
            <p:nvPr/>
          </p:nvSpPr>
          <p:spPr bwMode="auto">
            <a:xfrm flipV="1">
              <a:off x="1356" y="1792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5" name="Line 247"/>
            <p:cNvSpPr>
              <a:spLocks noChangeShapeType="1"/>
            </p:cNvSpPr>
            <p:nvPr/>
          </p:nvSpPr>
          <p:spPr bwMode="auto">
            <a:xfrm flipV="1">
              <a:off x="1360" y="1595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6" name="Line 248"/>
            <p:cNvSpPr>
              <a:spLocks noChangeShapeType="1"/>
            </p:cNvSpPr>
            <p:nvPr/>
          </p:nvSpPr>
          <p:spPr bwMode="auto">
            <a:xfrm flipV="1">
              <a:off x="1357" y="1613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7" name="Line 249"/>
            <p:cNvSpPr>
              <a:spLocks noChangeShapeType="1"/>
            </p:cNvSpPr>
            <p:nvPr/>
          </p:nvSpPr>
          <p:spPr bwMode="auto">
            <a:xfrm flipV="1">
              <a:off x="1359" y="1398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8" name="Line 250"/>
            <p:cNvSpPr>
              <a:spLocks noChangeShapeType="1"/>
            </p:cNvSpPr>
            <p:nvPr/>
          </p:nvSpPr>
          <p:spPr bwMode="auto">
            <a:xfrm flipV="1">
              <a:off x="1356" y="1416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99" name="Group 251"/>
          <p:cNvGrpSpPr>
            <a:grpSpLocks/>
          </p:cNvGrpSpPr>
          <p:nvPr/>
        </p:nvGrpSpPr>
        <p:grpSpPr bwMode="auto">
          <a:xfrm>
            <a:off x="4294188" y="6007100"/>
            <a:ext cx="696912" cy="1038225"/>
            <a:chOff x="1151" y="1276"/>
            <a:chExt cx="439" cy="654"/>
          </a:xfrm>
        </p:grpSpPr>
        <p:sp>
          <p:nvSpPr>
            <p:cNvPr id="2300" name="Arc 252"/>
            <p:cNvSpPr>
              <a:spLocks noChangeAspect="1"/>
            </p:cNvSpPr>
            <p:nvPr/>
          </p:nvSpPr>
          <p:spPr bwMode="auto">
            <a:xfrm>
              <a:off x="1326" y="1325"/>
              <a:ext cx="33" cy="3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01" name="Arc 253"/>
            <p:cNvSpPr>
              <a:spLocks noChangeAspect="1"/>
            </p:cNvSpPr>
            <p:nvPr/>
          </p:nvSpPr>
          <p:spPr bwMode="auto">
            <a:xfrm flipV="1">
              <a:off x="1325" y="1854"/>
              <a:ext cx="32" cy="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02" name="Arc 254"/>
            <p:cNvSpPr>
              <a:spLocks noChangeAspect="1"/>
            </p:cNvSpPr>
            <p:nvPr/>
          </p:nvSpPr>
          <p:spPr bwMode="auto">
            <a:xfrm flipH="1">
              <a:off x="1384" y="1325"/>
              <a:ext cx="35" cy="3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03" name="Arc 255"/>
            <p:cNvSpPr>
              <a:spLocks noChangeAspect="1"/>
            </p:cNvSpPr>
            <p:nvPr/>
          </p:nvSpPr>
          <p:spPr bwMode="auto">
            <a:xfrm flipH="1" flipV="1">
              <a:off x="1384" y="1855"/>
              <a:ext cx="29" cy="29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04" name="Freeform 256"/>
            <p:cNvSpPr>
              <a:spLocks/>
            </p:cNvSpPr>
            <p:nvPr/>
          </p:nvSpPr>
          <p:spPr bwMode="auto">
            <a:xfrm>
              <a:off x="1151" y="1278"/>
              <a:ext cx="439" cy="47"/>
            </a:xfrm>
            <a:custGeom>
              <a:avLst/>
              <a:gdLst>
                <a:gd name="T0" fmla="*/ 175 w 436"/>
                <a:gd name="T1" fmla="*/ 47 h 47"/>
                <a:gd name="T2" fmla="*/ 0 w 436"/>
                <a:gd name="T3" fmla="*/ 47 h 47"/>
                <a:gd name="T4" fmla="*/ 0 w 436"/>
                <a:gd name="T5" fmla="*/ 0 h 47"/>
                <a:gd name="T6" fmla="*/ 436 w 436"/>
                <a:gd name="T7" fmla="*/ 0 h 47"/>
                <a:gd name="T8" fmla="*/ 436 w 436"/>
                <a:gd name="T9" fmla="*/ 47 h 47"/>
                <a:gd name="T10" fmla="*/ 255 w 436"/>
                <a:gd name="T1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6" h="47">
                  <a:moveTo>
                    <a:pt x="175" y="47"/>
                  </a:moveTo>
                  <a:lnTo>
                    <a:pt x="0" y="47"/>
                  </a:lnTo>
                  <a:lnTo>
                    <a:pt x="0" y="0"/>
                  </a:lnTo>
                  <a:lnTo>
                    <a:pt x="436" y="0"/>
                  </a:lnTo>
                  <a:lnTo>
                    <a:pt x="436" y="47"/>
                  </a:lnTo>
                  <a:lnTo>
                    <a:pt x="255" y="47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5" name="Freeform 257"/>
            <p:cNvSpPr>
              <a:spLocks/>
            </p:cNvSpPr>
            <p:nvPr/>
          </p:nvSpPr>
          <p:spPr bwMode="auto">
            <a:xfrm>
              <a:off x="1154" y="1884"/>
              <a:ext cx="432" cy="45"/>
            </a:xfrm>
            <a:custGeom>
              <a:avLst/>
              <a:gdLst>
                <a:gd name="T0" fmla="*/ 171 w 432"/>
                <a:gd name="T1" fmla="*/ 2 h 45"/>
                <a:gd name="T2" fmla="*/ 0 w 432"/>
                <a:gd name="T3" fmla="*/ 2 h 45"/>
                <a:gd name="T4" fmla="*/ 0 w 432"/>
                <a:gd name="T5" fmla="*/ 45 h 45"/>
                <a:gd name="T6" fmla="*/ 432 w 432"/>
                <a:gd name="T7" fmla="*/ 45 h 45"/>
                <a:gd name="T8" fmla="*/ 432 w 432"/>
                <a:gd name="T9" fmla="*/ 0 h 45"/>
                <a:gd name="T10" fmla="*/ 259 w 432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2" h="45">
                  <a:moveTo>
                    <a:pt x="171" y="2"/>
                  </a:moveTo>
                  <a:lnTo>
                    <a:pt x="0" y="2"/>
                  </a:lnTo>
                  <a:lnTo>
                    <a:pt x="0" y="45"/>
                  </a:lnTo>
                  <a:lnTo>
                    <a:pt x="432" y="45"/>
                  </a:lnTo>
                  <a:lnTo>
                    <a:pt x="432" y="0"/>
                  </a:lnTo>
                  <a:lnTo>
                    <a:pt x="259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6" name="Line 258"/>
            <p:cNvSpPr>
              <a:spLocks noChangeShapeType="1"/>
            </p:cNvSpPr>
            <p:nvPr/>
          </p:nvSpPr>
          <p:spPr bwMode="auto">
            <a:xfrm>
              <a:off x="1358" y="1353"/>
              <a:ext cx="0" cy="50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7" name="Line 259"/>
            <p:cNvSpPr>
              <a:spLocks noChangeShapeType="1"/>
            </p:cNvSpPr>
            <p:nvPr/>
          </p:nvSpPr>
          <p:spPr bwMode="auto">
            <a:xfrm>
              <a:off x="1384" y="1356"/>
              <a:ext cx="0" cy="5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8" name="Line 260"/>
            <p:cNvSpPr>
              <a:spLocks noChangeShapeType="1"/>
            </p:cNvSpPr>
            <p:nvPr/>
          </p:nvSpPr>
          <p:spPr bwMode="auto">
            <a:xfrm flipV="1">
              <a:off x="1412" y="1277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9" name="Line 261"/>
            <p:cNvSpPr>
              <a:spLocks noChangeShapeType="1"/>
            </p:cNvSpPr>
            <p:nvPr/>
          </p:nvSpPr>
          <p:spPr bwMode="auto">
            <a:xfrm flipV="1">
              <a:off x="1433" y="1276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0" name="Line 262"/>
            <p:cNvSpPr>
              <a:spLocks noChangeShapeType="1"/>
            </p:cNvSpPr>
            <p:nvPr/>
          </p:nvSpPr>
          <p:spPr bwMode="auto">
            <a:xfrm flipV="1">
              <a:off x="1209" y="1278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1" name="Line 263"/>
            <p:cNvSpPr>
              <a:spLocks noChangeShapeType="1"/>
            </p:cNvSpPr>
            <p:nvPr/>
          </p:nvSpPr>
          <p:spPr bwMode="auto">
            <a:xfrm flipV="1">
              <a:off x="1230" y="1277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" name="Line 264"/>
            <p:cNvSpPr>
              <a:spLocks noChangeShapeType="1"/>
            </p:cNvSpPr>
            <p:nvPr/>
          </p:nvSpPr>
          <p:spPr bwMode="auto">
            <a:xfrm flipV="1">
              <a:off x="1443" y="1883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" name="Line 265"/>
            <p:cNvSpPr>
              <a:spLocks noChangeShapeType="1"/>
            </p:cNvSpPr>
            <p:nvPr/>
          </p:nvSpPr>
          <p:spPr bwMode="auto">
            <a:xfrm flipV="1">
              <a:off x="1464" y="1882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" name="Line 266"/>
            <p:cNvSpPr>
              <a:spLocks noChangeShapeType="1"/>
            </p:cNvSpPr>
            <p:nvPr/>
          </p:nvSpPr>
          <p:spPr bwMode="auto">
            <a:xfrm flipV="1">
              <a:off x="1191" y="1885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" name="Line 267"/>
            <p:cNvSpPr>
              <a:spLocks noChangeShapeType="1"/>
            </p:cNvSpPr>
            <p:nvPr/>
          </p:nvSpPr>
          <p:spPr bwMode="auto">
            <a:xfrm flipV="1">
              <a:off x="1212" y="1884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" name="Line 268"/>
            <p:cNvSpPr>
              <a:spLocks noChangeShapeType="1"/>
            </p:cNvSpPr>
            <p:nvPr/>
          </p:nvSpPr>
          <p:spPr bwMode="auto">
            <a:xfrm flipV="1">
              <a:off x="1359" y="1774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" name="Line 269"/>
            <p:cNvSpPr>
              <a:spLocks noChangeShapeType="1"/>
            </p:cNvSpPr>
            <p:nvPr/>
          </p:nvSpPr>
          <p:spPr bwMode="auto">
            <a:xfrm flipV="1">
              <a:off x="1356" y="1792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" name="Line 270"/>
            <p:cNvSpPr>
              <a:spLocks noChangeShapeType="1"/>
            </p:cNvSpPr>
            <p:nvPr/>
          </p:nvSpPr>
          <p:spPr bwMode="auto">
            <a:xfrm flipV="1">
              <a:off x="1360" y="1595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" name="Line 271"/>
            <p:cNvSpPr>
              <a:spLocks noChangeShapeType="1"/>
            </p:cNvSpPr>
            <p:nvPr/>
          </p:nvSpPr>
          <p:spPr bwMode="auto">
            <a:xfrm flipV="1">
              <a:off x="1357" y="1613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" name="Line 272"/>
            <p:cNvSpPr>
              <a:spLocks noChangeShapeType="1"/>
            </p:cNvSpPr>
            <p:nvPr/>
          </p:nvSpPr>
          <p:spPr bwMode="auto">
            <a:xfrm flipV="1">
              <a:off x="1359" y="1398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" name="Line 273"/>
            <p:cNvSpPr>
              <a:spLocks noChangeShapeType="1"/>
            </p:cNvSpPr>
            <p:nvPr/>
          </p:nvSpPr>
          <p:spPr bwMode="auto">
            <a:xfrm flipV="1">
              <a:off x="1356" y="1416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22" name="Group 274"/>
          <p:cNvGrpSpPr>
            <a:grpSpLocks/>
          </p:cNvGrpSpPr>
          <p:nvPr/>
        </p:nvGrpSpPr>
        <p:grpSpPr bwMode="auto">
          <a:xfrm>
            <a:off x="1674813" y="8026400"/>
            <a:ext cx="696912" cy="1038225"/>
            <a:chOff x="1151" y="1276"/>
            <a:chExt cx="439" cy="654"/>
          </a:xfrm>
        </p:grpSpPr>
        <p:sp>
          <p:nvSpPr>
            <p:cNvPr id="2323" name="Arc 275"/>
            <p:cNvSpPr>
              <a:spLocks noChangeAspect="1"/>
            </p:cNvSpPr>
            <p:nvPr/>
          </p:nvSpPr>
          <p:spPr bwMode="auto">
            <a:xfrm>
              <a:off x="1326" y="1325"/>
              <a:ext cx="33" cy="3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24" name="Arc 276"/>
            <p:cNvSpPr>
              <a:spLocks noChangeAspect="1"/>
            </p:cNvSpPr>
            <p:nvPr/>
          </p:nvSpPr>
          <p:spPr bwMode="auto">
            <a:xfrm flipV="1">
              <a:off x="1325" y="1854"/>
              <a:ext cx="32" cy="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25" name="Arc 277"/>
            <p:cNvSpPr>
              <a:spLocks noChangeAspect="1"/>
            </p:cNvSpPr>
            <p:nvPr/>
          </p:nvSpPr>
          <p:spPr bwMode="auto">
            <a:xfrm flipH="1">
              <a:off x="1384" y="1325"/>
              <a:ext cx="35" cy="3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26" name="Arc 278"/>
            <p:cNvSpPr>
              <a:spLocks noChangeAspect="1"/>
            </p:cNvSpPr>
            <p:nvPr/>
          </p:nvSpPr>
          <p:spPr bwMode="auto">
            <a:xfrm flipH="1" flipV="1">
              <a:off x="1384" y="1855"/>
              <a:ext cx="29" cy="29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27" name="Freeform 279"/>
            <p:cNvSpPr>
              <a:spLocks/>
            </p:cNvSpPr>
            <p:nvPr/>
          </p:nvSpPr>
          <p:spPr bwMode="auto">
            <a:xfrm>
              <a:off x="1151" y="1278"/>
              <a:ext cx="439" cy="47"/>
            </a:xfrm>
            <a:custGeom>
              <a:avLst/>
              <a:gdLst>
                <a:gd name="T0" fmla="*/ 175 w 436"/>
                <a:gd name="T1" fmla="*/ 47 h 47"/>
                <a:gd name="T2" fmla="*/ 0 w 436"/>
                <a:gd name="T3" fmla="*/ 47 h 47"/>
                <a:gd name="T4" fmla="*/ 0 w 436"/>
                <a:gd name="T5" fmla="*/ 0 h 47"/>
                <a:gd name="T6" fmla="*/ 436 w 436"/>
                <a:gd name="T7" fmla="*/ 0 h 47"/>
                <a:gd name="T8" fmla="*/ 436 w 436"/>
                <a:gd name="T9" fmla="*/ 47 h 47"/>
                <a:gd name="T10" fmla="*/ 255 w 436"/>
                <a:gd name="T1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6" h="47">
                  <a:moveTo>
                    <a:pt x="175" y="47"/>
                  </a:moveTo>
                  <a:lnTo>
                    <a:pt x="0" y="47"/>
                  </a:lnTo>
                  <a:lnTo>
                    <a:pt x="0" y="0"/>
                  </a:lnTo>
                  <a:lnTo>
                    <a:pt x="436" y="0"/>
                  </a:lnTo>
                  <a:lnTo>
                    <a:pt x="436" y="47"/>
                  </a:lnTo>
                  <a:lnTo>
                    <a:pt x="255" y="47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8" name="Freeform 280"/>
            <p:cNvSpPr>
              <a:spLocks/>
            </p:cNvSpPr>
            <p:nvPr/>
          </p:nvSpPr>
          <p:spPr bwMode="auto">
            <a:xfrm>
              <a:off x="1154" y="1884"/>
              <a:ext cx="432" cy="45"/>
            </a:xfrm>
            <a:custGeom>
              <a:avLst/>
              <a:gdLst>
                <a:gd name="T0" fmla="*/ 171 w 432"/>
                <a:gd name="T1" fmla="*/ 2 h 45"/>
                <a:gd name="T2" fmla="*/ 0 w 432"/>
                <a:gd name="T3" fmla="*/ 2 h 45"/>
                <a:gd name="T4" fmla="*/ 0 w 432"/>
                <a:gd name="T5" fmla="*/ 45 h 45"/>
                <a:gd name="T6" fmla="*/ 432 w 432"/>
                <a:gd name="T7" fmla="*/ 45 h 45"/>
                <a:gd name="T8" fmla="*/ 432 w 432"/>
                <a:gd name="T9" fmla="*/ 0 h 45"/>
                <a:gd name="T10" fmla="*/ 259 w 432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2" h="45">
                  <a:moveTo>
                    <a:pt x="171" y="2"/>
                  </a:moveTo>
                  <a:lnTo>
                    <a:pt x="0" y="2"/>
                  </a:lnTo>
                  <a:lnTo>
                    <a:pt x="0" y="45"/>
                  </a:lnTo>
                  <a:lnTo>
                    <a:pt x="432" y="45"/>
                  </a:lnTo>
                  <a:lnTo>
                    <a:pt x="432" y="0"/>
                  </a:lnTo>
                  <a:lnTo>
                    <a:pt x="259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9" name="Line 281"/>
            <p:cNvSpPr>
              <a:spLocks noChangeShapeType="1"/>
            </p:cNvSpPr>
            <p:nvPr/>
          </p:nvSpPr>
          <p:spPr bwMode="auto">
            <a:xfrm>
              <a:off x="1358" y="1353"/>
              <a:ext cx="0" cy="50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0" name="Line 282"/>
            <p:cNvSpPr>
              <a:spLocks noChangeShapeType="1"/>
            </p:cNvSpPr>
            <p:nvPr/>
          </p:nvSpPr>
          <p:spPr bwMode="auto">
            <a:xfrm>
              <a:off x="1384" y="1356"/>
              <a:ext cx="0" cy="5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1" name="Line 283"/>
            <p:cNvSpPr>
              <a:spLocks noChangeShapeType="1"/>
            </p:cNvSpPr>
            <p:nvPr/>
          </p:nvSpPr>
          <p:spPr bwMode="auto">
            <a:xfrm flipV="1">
              <a:off x="1412" y="1277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2" name="Line 284"/>
            <p:cNvSpPr>
              <a:spLocks noChangeShapeType="1"/>
            </p:cNvSpPr>
            <p:nvPr/>
          </p:nvSpPr>
          <p:spPr bwMode="auto">
            <a:xfrm flipV="1">
              <a:off x="1433" y="1276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3" name="Line 285"/>
            <p:cNvSpPr>
              <a:spLocks noChangeShapeType="1"/>
            </p:cNvSpPr>
            <p:nvPr/>
          </p:nvSpPr>
          <p:spPr bwMode="auto">
            <a:xfrm flipV="1">
              <a:off x="1209" y="1278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4" name="Line 286"/>
            <p:cNvSpPr>
              <a:spLocks noChangeShapeType="1"/>
            </p:cNvSpPr>
            <p:nvPr/>
          </p:nvSpPr>
          <p:spPr bwMode="auto">
            <a:xfrm flipV="1">
              <a:off x="1230" y="1277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5" name="Line 287"/>
            <p:cNvSpPr>
              <a:spLocks noChangeShapeType="1"/>
            </p:cNvSpPr>
            <p:nvPr/>
          </p:nvSpPr>
          <p:spPr bwMode="auto">
            <a:xfrm flipV="1">
              <a:off x="1443" y="1883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6" name="Line 288"/>
            <p:cNvSpPr>
              <a:spLocks noChangeShapeType="1"/>
            </p:cNvSpPr>
            <p:nvPr/>
          </p:nvSpPr>
          <p:spPr bwMode="auto">
            <a:xfrm flipV="1">
              <a:off x="1464" y="1882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7" name="Line 289"/>
            <p:cNvSpPr>
              <a:spLocks noChangeShapeType="1"/>
            </p:cNvSpPr>
            <p:nvPr/>
          </p:nvSpPr>
          <p:spPr bwMode="auto">
            <a:xfrm flipV="1">
              <a:off x="1191" y="1885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8" name="Line 290"/>
            <p:cNvSpPr>
              <a:spLocks noChangeShapeType="1"/>
            </p:cNvSpPr>
            <p:nvPr/>
          </p:nvSpPr>
          <p:spPr bwMode="auto">
            <a:xfrm flipV="1">
              <a:off x="1212" y="1884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9" name="Line 291"/>
            <p:cNvSpPr>
              <a:spLocks noChangeShapeType="1"/>
            </p:cNvSpPr>
            <p:nvPr/>
          </p:nvSpPr>
          <p:spPr bwMode="auto">
            <a:xfrm flipV="1">
              <a:off x="1359" y="1774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40" name="Line 292"/>
            <p:cNvSpPr>
              <a:spLocks noChangeShapeType="1"/>
            </p:cNvSpPr>
            <p:nvPr/>
          </p:nvSpPr>
          <p:spPr bwMode="auto">
            <a:xfrm flipV="1">
              <a:off x="1356" y="1792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41" name="Line 293"/>
            <p:cNvSpPr>
              <a:spLocks noChangeShapeType="1"/>
            </p:cNvSpPr>
            <p:nvPr/>
          </p:nvSpPr>
          <p:spPr bwMode="auto">
            <a:xfrm flipV="1">
              <a:off x="1360" y="1595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42" name="Line 294"/>
            <p:cNvSpPr>
              <a:spLocks noChangeShapeType="1"/>
            </p:cNvSpPr>
            <p:nvPr/>
          </p:nvSpPr>
          <p:spPr bwMode="auto">
            <a:xfrm flipV="1">
              <a:off x="1357" y="1613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43" name="Line 295"/>
            <p:cNvSpPr>
              <a:spLocks noChangeShapeType="1"/>
            </p:cNvSpPr>
            <p:nvPr/>
          </p:nvSpPr>
          <p:spPr bwMode="auto">
            <a:xfrm flipV="1">
              <a:off x="1359" y="1398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44" name="Line 296"/>
            <p:cNvSpPr>
              <a:spLocks noChangeShapeType="1"/>
            </p:cNvSpPr>
            <p:nvPr/>
          </p:nvSpPr>
          <p:spPr bwMode="auto">
            <a:xfrm flipV="1">
              <a:off x="1356" y="1416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45" name="Group 297"/>
          <p:cNvGrpSpPr>
            <a:grpSpLocks/>
          </p:cNvGrpSpPr>
          <p:nvPr/>
        </p:nvGrpSpPr>
        <p:grpSpPr bwMode="auto">
          <a:xfrm>
            <a:off x="4198938" y="8035925"/>
            <a:ext cx="696912" cy="1038225"/>
            <a:chOff x="1151" y="1276"/>
            <a:chExt cx="439" cy="654"/>
          </a:xfrm>
        </p:grpSpPr>
        <p:sp>
          <p:nvSpPr>
            <p:cNvPr id="2346" name="Arc 298"/>
            <p:cNvSpPr>
              <a:spLocks noChangeAspect="1"/>
            </p:cNvSpPr>
            <p:nvPr/>
          </p:nvSpPr>
          <p:spPr bwMode="auto">
            <a:xfrm>
              <a:off x="1326" y="1325"/>
              <a:ext cx="33" cy="3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47" name="Arc 299"/>
            <p:cNvSpPr>
              <a:spLocks noChangeAspect="1"/>
            </p:cNvSpPr>
            <p:nvPr/>
          </p:nvSpPr>
          <p:spPr bwMode="auto">
            <a:xfrm flipV="1">
              <a:off x="1325" y="1854"/>
              <a:ext cx="32" cy="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48" name="Arc 300"/>
            <p:cNvSpPr>
              <a:spLocks noChangeAspect="1"/>
            </p:cNvSpPr>
            <p:nvPr/>
          </p:nvSpPr>
          <p:spPr bwMode="auto">
            <a:xfrm flipH="1">
              <a:off x="1384" y="1325"/>
              <a:ext cx="35" cy="3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49" name="Arc 301"/>
            <p:cNvSpPr>
              <a:spLocks noChangeAspect="1"/>
            </p:cNvSpPr>
            <p:nvPr/>
          </p:nvSpPr>
          <p:spPr bwMode="auto">
            <a:xfrm flipH="1" flipV="1">
              <a:off x="1384" y="1855"/>
              <a:ext cx="29" cy="29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0" name="Freeform 302"/>
            <p:cNvSpPr>
              <a:spLocks/>
            </p:cNvSpPr>
            <p:nvPr/>
          </p:nvSpPr>
          <p:spPr bwMode="auto">
            <a:xfrm>
              <a:off x="1151" y="1278"/>
              <a:ext cx="439" cy="47"/>
            </a:xfrm>
            <a:custGeom>
              <a:avLst/>
              <a:gdLst>
                <a:gd name="T0" fmla="*/ 175 w 436"/>
                <a:gd name="T1" fmla="*/ 47 h 47"/>
                <a:gd name="T2" fmla="*/ 0 w 436"/>
                <a:gd name="T3" fmla="*/ 47 h 47"/>
                <a:gd name="T4" fmla="*/ 0 w 436"/>
                <a:gd name="T5" fmla="*/ 0 h 47"/>
                <a:gd name="T6" fmla="*/ 436 w 436"/>
                <a:gd name="T7" fmla="*/ 0 h 47"/>
                <a:gd name="T8" fmla="*/ 436 w 436"/>
                <a:gd name="T9" fmla="*/ 47 h 47"/>
                <a:gd name="T10" fmla="*/ 255 w 436"/>
                <a:gd name="T1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6" h="47">
                  <a:moveTo>
                    <a:pt x="175" y="47"/>
                  </a:moveTo>
                  <a:lnTo>
                    <a:pt x="0" y="47"/>
                  </a:lnTo>
                  <a:lnTo>
                    <a:pt x="0" y="0"/>
                  </a:lnTo>
                  <a:lnTo>
                    <a:pt x="436" y="0"/>
                  </a:lnTo>
                  <a:lnTo>
                    <a:pt x="436" y="47"/>
                  </a:lnTo>
                  <a:lnTo>
                    <a:pt x="255" y="47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1" name="Freeform 303"/>
            <p:cNvSpPr>
              <a:spLocks/>
            </p:cNvSpPr>
            <p:nvPr/>
          </p:nvSpPr>
          <p:spPr bwMode="auto">
            <a:xfrm>
              <a:off x="1154" y="1884"/>
              <a:ext cx="432" cy="45"/>
            </a:xfrm>
            <a:custGeom>
              <a:avLst/>
              <a:gdLst>
                <a:gd name="T0" fmla="*/ 171 w 432"/>
                <a:gd name="T1" fmla="*/ 2 h 45"/>
                <a:gd name="T2" fmla="*/ 0 w 432"/>
                <a:gd name="T3" fmla="*/ 2 h 45"/>
                <a:gd name="T4" fmla="*/ 0 w 432"/>
                <a:gd name="T5" fmla="*/ 45 h 45"/>
                <a:gd name="T6" fmla="*/ 432 w 432"/>
                <a:gd name="T7" fmla="*/ 45 h 45"/>
                <a:gd name="T8" fmla="*/ 432 w 432"/>
                <a:gd name="T9" fmla="*/ 0 h 45"/>
                <a:gd name="T10" fmla="*/ 259 w 432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2" h="45">
                  <a:moveTo>
                    <a:pt x="171" y="2"/>
                  </a:moveTo>
                  <a:lnTo>
                    <a:pt x="0" y="2"/>
                  </a:lnTo>
                  <a:lnTo>
                    <a:pt x="0" y="45"/>
                  </a:lnTo>
                  <a:lnTo>
                    <a:pt x="432" y="45"/>
                  </a:lnTo>
                  <a:lnTo>
                    <a:pt x="432" y="0"/>
                  </a:lnTo>
                  <a:lnTo>
                    <a:pt x="259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2" name="Line 304"/>
            <p:cNvSpPr>
              <a:spLocks noChangeShapeType="1"/>
            </p:cNvSpPr>
            <p:nvPr/>
          </p:nvSpPr>
          <p:spPr bwMode="auto">
            <a:xfrm>
              <a:off x="1358" y="1353"/>
              <a:ext cx="0" cy="50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3" name="Line 305"/>
            <p:cNvSpPr>
              <a:spLocks noChangeShapeType="1"/>
            </p:cNvSpPr>
            <p:nvPr/>
          </p:nvSpPr>
          <p:spPr bwMode="auto">
            <a:xfrm>
              <a:off x="1384" y="1356"/>
              <a:ext cx="0" cy="5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4" name="Line 306"/>
            <p:cNvSpPr>
              <a:spLocks noChangeShapeType="1"/>
            </p:cNvSpPr>
            <p:nvPr/>
          </p:nvSpPr>
          <p:spPr bwMode="auto">
            <a:xfrm flipV="1">
              <a:off x="1412" y="1277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5" name="Line 307"/>
            <p:cNvSpPr>
              <a:spLocks noChangeShapeType="1"/>
            </p:cNvSpPr>
            <p:nvPr/>
          </p:nvSpPr>
          <p:spPr bwMode="auto">
            <a:xfrm flipV="1">
              <a:off x="1433" y="1276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6" name="Line 308"/>
            <p:cNvSpPr>
              <a:spLocks noChangeShapeType="1"/>
            </p:cNvSpPr>
            <p:nvPr/>
          </p:nvSpPr>
          <p:spPr bwMode="auto">
            <a:xfrm flipV="1">
              <a:off x="1209" y="1278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7" name="Line 309"/>
            <p:cNvSpPr>
              <a:spLocks noChangeShapeType="1"/>
            </p:cNvSpPr>
            <p:nvPr/>
          </p:nvSpPr>
          <p:spPr bwMode="auto">
            <a:xfrm flipV="1">
              <a:off x="1230" y="1277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8" name="Line 310"/>
            <p:cNvSpPr>
              <a:spLocks noChangeShapeType="1"/>
            </p:cNvSpPr>
            <p:nvPr/>
          </p:nvSpPr>
          <p:spPr bwMode="auto">
            <a:xfrm flipV="1">
              <a:off x="1443" y="1883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9" name="Line 311"/>
            <p:cNvSpPr>
              <a:spLocks noChangeShapeType="1"/>
            </p:cNvSpPr>
            <p:nvPr/>
          </p:nvSpPr>
          <p:spPr bwMode="auto">
            <a:xfrm flipV="1">
              <a:off x="1464" y="1882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0" name="Line 312"/>
            <p:cNvSpPr>
              <a:spLocks noChangeShapeType="1"/>
            </p:cNvSpPr>
            <p:nvPr/>
          </p:nvSpPr>
          <p:spPr bwMode="auto">
            <a:xfrm flipV="1">
              <a:off x="1191" y="1885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1" name="Line 313"/>
            <p:cNvSpPr>
              <a:spLocks noChangeShapeType="1"/>
            </p:cNvSpPr>
            <p:nvPr/>
          </p:nvSpPr>
          <p:spPr bwMode="auto">
            <a:xfrm flipV="1">
              <a:off x="1212" y="1884"/>
              <a:ext cx="54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2" name="Line 314"/>
            <p:cNvSpPr>
              <a:spLocks noChangeShapeType="1"/>
            </p:cNvSpPr>
            <p:nvPr/>
          </p:nvSpPr>
          <p:spPr bwMode="auto">
            <a:xfrm flipV="1">
              <a:off x="1359" y="1774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3" name="Line 315"/>
            <p:cNvSpPr>
              <a:spLocks noChangeShapeType="1"/>
            </p:cNvSpPr>
            <p:nvPr/>
          </p:nvSpPr>
          <p:spPr bwMode="auto">
            <a:xfrm flipV="1">
              <a:off x="1356" y="1792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4" name="Line 316"/>
            <p:cNvSpPr>
              <a:spLocks noChangeShapeType="1"/>
            </p:cNvSpPr>
            <p:nvPr/>
          </p:nvSpPr>
          <p:spPr bwMode="auto">
            <a:xfrm flipV="1">
              <a:off x="1360" y="1595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5" name="Line 317"/>
            <p:cNvSpPr>
              <a:spLocks noChangeShapeType="1"/>
            </p:cNvSpPr>
            <p:nvPr/>
          </p:nvSpPr>
          <p:spPr bwMode="auto">
            <a:xfrm flipV="1">
              <a:off x="1357" y="1613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6" name="Line 318"/>
            <p:cNvSpPr>
              <a:spLocks noChangeShapeType="1"/>
            </p:cNvSpPr>
            <p:nvPr/>
          </p:nvSpPr>
          <p:spPr bwMode="auto">
            <a:xfrm flipV="1">
              <a:off x="1359" y="1398"/>
              <a:ext cx="26" cy="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7" name="Line 319"/>
            <p:cNvSpPr>
              <a:spLocks noChangeShapeType="1"/>
            </p:cNvSpPr>
            <p:nvPr/>
          </p:nvSpPr>
          <p:spPr bwMode="auto">
            <a:xfrm flipV="1">
              <a:off x="1356" y="1416"/>
              <a:ext cx="27" cy="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68" name="Line 320"/>
          <p:cNvSpPr>
            <a:spLocks noChangeShapeType="1"/>
          </p:cNvSpPr>
          <p:nvPr/>
        </p:nvSpPr>
        <p:spPr bwMode="auto">
          <a:xfrm flipH="1">
            <a:off x="2292350" y="6099175"/>
            <a:ext cx="31750" cy="87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9" name="Line 321"/>
          <p:cNvSpPr>
            <a:spLocks noChangeShapeType="1"/>
          </p:cNvSpPr>
          <p:nvPr/>
        </p:nvSpPr>
        <p:spPr bwMode="auto">
          <a:xfrm>
            <a:off x="2414588" y="6075363"/>
            <a:ext cx="0" cy="57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0" name="Line 322"/>
          <p:cNvSpPr>
            <a:spLocks noChangeShapeType="1"/>
          </p:cNvSpPr>
          <p:nvPr/>
        </p:nvSpPr>
        <p:spPr bwMode="auto">
          <a:xfrm>
            <a:off x="2413000" y="6134100"/>
            <a:ext cx="0" cy="984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3" name="Freeform 325"/>
          <p:cNvSpPr>
            <a:spLocks/>
          </p:cNvSpPr>
          <p:nvPr/>
        </p:nvSpPr>
        <p:spPr bwMode="auto">
          <a:xfrm>
            <a:off x="2189163" y="6080125"/>
            <a:ext cx="225425" cy="177800"/>
          </a:xfrm>
          <a:custGeom>
            <a:avLst/>
            <a:gdLst>
              <a:gd name="T0" fmla="*/ 142 w 142"/>
              <a:gd name="T1" fmla="*/ 97 h 112"/>
              <a:gd name="T2" fmla="*/ 142 w 142"/>
              <a:gd name="T3" fmla="*/ 112 h 112"/>
              <a:gd name="T4" fmla="*/ 0 w 142"/>
              <a:gd name="T5" fmla="*/ 112 h 112"/>
              <a:gd name="T6" fmla="*/ 0 w 142"/>
              <a:gd name="T7" fmla="*/ 40 h 112"/>
              <a:gd name="T8" fmla="*/ 42 w 142"/>
              <a:gd name="T9" fmla="*/ 0 h 112"/>
              <a:gd name="T10" fmla="*/ 141 w 142"/>
              <a:gd name="T11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2" h="112">
                <a:moveTo>
                  <a:pt x="142" y="97"/>
                </a:moveTo>
                <a:lnTo>
                  <a:pt x="142" y="112"/>
                </a:lnTo>
                <a:lnTo>
                  <a:pt x="0" y="112"/>
                </a:lnTo>
                <a:lnTo>
                  <a:pt x="0" y="40"/>
                </a:lnTo>
                <a:lnTo>
                  <a:pt x="42" y="0"/>
                </a:lnTo>
                <a:lnTo>
                  <a:pt x="141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4" name="Line 326"/>
          <p:cNvSpPr>
            <a:spLocks noChangeShapeType="1"/>
          </p:cNvSpPr>
          <p:nvPr/>
        </p:nvSpPr>
        <p:spPr bwMode="auto">
          <a:xfrm>
            <a:off x="4413250" y="6103938"/>
            <a:ext cx="42863" cy="76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5" name="Line 327"/>
          <p:cNvSpPr>
            <a:spLocks noChangeShapeType="1"/>
          </p:cNvSpPr>
          <p:nvPr/>
        </p:nvSpPr>
        <p:spPr bwMode="auto">
          <a:xfrm flipV="1">
            <a:off x="3241675" y="6481763"/>
            <a:ext cx="139700" cy="555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6" name="Line 328"/>
          <p:cNvSpPr>
            <a:spLocks noChangeShapeType="1"/>
          </p:cNvSpPr>
          <p:nvPr/>
        </p:nvSpPr>
        <p:spPr bwMode="auto">
          <a:xfrm flipV="1">
            <a:off x="3384550" y="6532563"/>
            <a:ext cx="134938" cy="5397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8" name="Freeform 330"/>
          <p:cNvSpPr>
            <a:spLocks/>
          </p:cNvSpPr>
          <p:nvPr/>
        </p:nvSpPr>
        <p:spPr bwMode="auto">
          <a:xfrm>
            <a:off x="4346575" y="6086475"/>
            <a:ext cx="273050" cy="179388"/>
          </a:xfrm>
          <a:custGeom>
            <a:avLst/>
            <a:gdLst>
              <a:gd name="T0" fmla="*/ 0 w 172"/>
              <a:gd name="T1" fmla="*/ 0 h 113"/>
              <a:gd name="T2" fmla="*/ 0 w 172"/>
              <a:gd name="T3" fmla="*/ 113 h 113"/>
              <a:gd name="T4" fmla="*/ 172 w 172"/>
              <a:gd name="T5" fmla="*/ 113 h 113"/>
              <a:gd name="T6" fmla="*/ 172 w 172"/>
              <a:gd name="T7" fmla="*/ 45 h 113"/>
              <a:gd name="T8" fmla="*/ 132 w 172"/>
              <a:gd name="T9" fmla="*/ 5 h 113"/>
              <a:gd name="T10" fmla="*/ 0 w 172"/>
              <a:gd name="T11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" h="113">
                <a:moveTo>
                  <a:pt x="0" y="0"/>
                </a:moveTo>
                <a:lnTo>
                  <a:pt x="0" y="113"/>
                </a:lnTo>
                <a:lnTo>
                  <a:pt x="172" y="113"/>
                </a:lnTo>
                <a:lnTo>
                  <a:pt x="172" y="45"/>
                </a:lnTo>
                <a:lnTo>
                  <a:pt x="132" y="5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9" name="Line 331"/>
          <p:cNvSpPr>
            <a:spLocks noChangeShapeType="1"/>
          </p:cNvSpPr>
          <p:nvPr/>
        </p:nvSpPr>
        <p:spPr bwMode="auto">
          <a:xfrm flipV="1">
            <a:off x="4346575" y="6184900"/>
            <a:ext cx="111125" cy="428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0" name="Line 332"/>
          <p:cNvSpPr>
            <a:spLocks noChangeShapeType="1"/>
          </p:cNvSpPr>
          <p:nvPr/>
        </p:nvSpPr>
        <p:spPr bwMode="auto">
          <a:xfrm flipV="1">
            <a:off x="4348163" y="6103938"/>
            <a:ext cx="65087" cy="2381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2" name="Freeform 334"/>
          <p:cNvSpPr>
            <a:spLocks/>
          </p:cNvSpPr>
          <p:nvPr/>
        </p:nvSpPr>
        <p:spPr bwMode="auto">
          <a:xfrm>
            <a:off x="4346575" y="6794500"/>
            <a:ext cx="268288" cy="180975"/>
          </a:xfrm>
          <a:custGeom>
            <a:avLst/>
            <a:gdLst>
              <a:gd name="T0" fmla="*/ 1 w 169"/>
              <a:gd name="T1" fmla="*/ 27 h 114"/>
              <a:gd name="T2" fmla="*/ 1 w 169"/>
              <a:gd name="T3" fmla="*/ 0 h 114"/>
              <a:gd name="T4" fmla="*/ 169 w 169"/>
              <a:gd name="T5" fmla="*/ 0 h 114"/>
              <a:gd name="T6" fmla="*/ 169 w 169"/>
              <a:gd name="T7" fmla="*/ 64 h 114"/>
              <a:gd name="T8" fmla="*/ 127 w 169"/>
              <a:gd name="T9" fmla="*/ 114 h 114"/>
              <a:gd name="T10" fmla="*/ 0 w 169"/>
              <a:gd name="T11" fmla="*/ 114 h 114"/>
              <a:gd name="T12" fmla="*/ 0 w 169"/>
              <a:gd name="T13" fmla="*/ 91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114">
                <a:moveTo>
                  <a:pt x="1" y="27"/>
                </a:moveTo>
                <a:lnTo>
                  <a:pt x="1" y="0"/>
                </a:lnTo>
                <a:lnTo>
                  <a:pt x="169" y="0"/>
                </a:lnTo>
                <a:lnTo>
                  <a:pt x="169" y="64"/>
                </a:lnTo>
                <a:lnTo>
                  <a:pt x="127" y="114"/>
                </a:lnTo>
                <a:lnTo>
                  <a:pt x="0" y="114"/>
                </a:lnTo>
                <a:lnTo>
                  <a:pt x="0" y="91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3" name="Line 335"/>
          <p:cNvSpPr>
            <a:spLocks noChangeShapeType="1"/>
          </p:cNvSpPr>
          <p:nvPr/>
        </p:nvSpPr>
        <p:spPr bwMode="auto">
          <a:xfrm flipV="1">
            <a:off x="4348163" y="6837363"/>
            <a:ext cx="0" cy="10001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4" name="Line 336"/>
          <p:cNvSpPr>
            <a:spLocks noChangeShapeType="1"/>
          </p:cNvSpPr>
          <p:nvPr/>
        </p:nvSpPr>
        <p:spPr bwMode="auto">
          <a:xfrm flipV="1">
            <a:off x="4410075" y="6872288"/>
            <a:ext cx="33338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7" name="Freeform 339"/>
          <p:cNvSpPr>
            <a:spLocks/>
          </p:cNvSpPr>
          <p:nvPr/>
        </p:nvSpPr>
        <p:spPr bwMode="auto">
          <a:xfrm>
            <a:off x="2185988" y="6789738"/>
            <a:ext cx="223837" cy="173037"/>
          </a:xfrm>
          <a:custGeom>
            <a:avLst/>
            <a:gdLst>
              <a:gd name="T0" fmla="*/ 141 w 141"/>
              <a:gd name="T1" fmla="*/ 108 h 109"/>
              <a:gd name="T2" fmla="*/ 141 w 141"/>
              <a:gd name="T3" fmla="*/ 0 h 109"/>
              <a:gd name="T4" fmla="*/ 0 w 141"/>
              <a:gd name="T5" fmla="*/ 0 h 109"/>
              <a:gd name="T6" fmla="*/ 0 w 141"/>
              <a:gd name="T7" fmla="*/ 72 h 109"/>
              <a:gd name="T8" fmla="*/ 45 w 141"/>
              <a:gd name="T9" fmla="*/ 109 h 109"/>
              <a:gd name="T10" fmla="*/ 141 w 141"/>
              <a:gd name="T11" fmla="*/ 10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" h="109">
                <a:moveTo>
                  <a:pt x="141" y="108"/>
                </a:moveTo>
                <a:lnTo>
                  <a:pt x="141" y="0"/>
                </a:lnTo>
                <a:lnTo>
                  <a:pt x="0" y="0"/>
                </a:lnTo>
                <a:lnTo>
                  <a:pt x="0" y="72"/>
                </a:lnTo>
                <a:lnTo>
                  <a:pt x="45" y="109"/>
                </a:lnTo>
                <a:lnTo>
                  <a:pt x="141" y="10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8" name="Line 340"/>
          <p:cNvSpPr>
            <a:spLocks noChangeShapeType="1"/>
          </p:cNvSpPr>
          <p:nvPr/>
        </p:nvSpPr>
        <p:spPr bwMode="auto">
          <a:xfrm flipH="1" flipV="1">
            <a:off x="2333625" y="6865938"/>
            <a:ext cx="31750" cy="857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9" name="Line 341"/>
          <p:cNvSpPr>
            <a:spLocks noChangeShapeType="1"/>
          </p:cNvSpPr>
          <p:nvPr/>
        </p:nvSpPr>
        <p:spPr bwMode="auto">
          <a:xfrm flipH="1">
            <a:off x="2362200" y="6937375"/>
            <a:ext cx="47625" cy="142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90" name="Line 342"/>
          <p:cNvSpPr>
            <a:spLocks noChangeShapeType="1"/>
          </p:cNvSpPr>
          <p:nvPr/>
        </p:nvSpPr>
        <p:spPr bwMode="auto">
          <a:xfrm flipH="1">
            <a:off x="2333625" y="6838950"/>
            <a:ext cx="74613" cy="2857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91" name="Line 343"/>
          <p:cNvSpPr>
            <a:spLocks noChangeShapeType="1"/>
          </p:cNvSpPr>
          <p:nvPr/>
        </p:nvSpPr>
        <p:spPr bwMode="auto">
          <a:xfrm flipV="1">
            <a:off x="4318000" y="8837613"/>
            <a:ext cx="20638" cy="777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92" name="Line 344"/>
          <p:cNvSpPr>
            <a:spLocks noChangeShapeType="1"/>
          </p:cNvSpPr>
          <p:nvPr/>
        </p:nvSpPr>
        <p:spPr bwMode="auto">
          <a:xfrm flipH="1">
            <a:off x="2233613" y="8194675"/>
            <a:ext cx="19050" cy="69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93" name="Line 345"/>
          <p:cNvSpPr>
            <a:spLocks noChangeShapeType="1"/>
          </p:cNvSpPr>
          <p:nvPr/>
        </p:nvSpPr>
        <p:spPr bwMode="auto">
          <a:xfrm>
            <a:off x="2289175" y="8104188"/>
            <a:ext cx="0" cy="238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94" name="Line 346"/>
          <p:cNvSpPr>
            <a:spLocks noChangeShapeType="1"/>
          </p:cNvSpPr>
          <p:nvPr/>
        </p:nvSpPr>
        <p:spPr bwMode="auto">
          <a:xfrm>
            <a:off x="2289175" y="8177213"/>
            <a:ext cx="0" cy="31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95" name="Line 347"/>
          <p:cNvSpPr>
            <a:spLocks noChangeShapeType="1"/>
          </p:cNvSpPr>
          <p:nvPr/>
        </p:nvSpPr>
        <p:spPr bwMode="auto">
          <a:xfrm>
            <a:off x="2289175" y="8129588"/>
            <a:ext cx="1588" cy="47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97" name="Line 349"/>
          <p:cNvSpPr>
            <a:spLocks noChangeShapeType="1"/>
          </p:cNvSpPr>
          <p:nvPr/>
        </p:nvSpPr>
        <p:spPr bwMode="auto">
          <a:xfrm>
            <a:off x="2114550" y="8104188"/>
            <a:ext cx="0" cy="890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99" name="Line 351"/>
          <p:cNvSpPr>
            <a:spLocks noChangeShapeType="1"/>
          </p:cNvSpPr>
          <p:nvPr/>
        </p:nvSpPr>
        <p:spPr bwMode="auto">
          <a:xfrm>
            <a:off x="2290763" y="8208963"/>
            <a:ext cx="0" cy="809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00" name="Line 352"/>
          <p:cNvSpPr>
            <a:spLocks noChangeShapeType="1"/>
          </p:cNvSpPr>
          <p:nvPr/>
        </p:nvSpPr>
        <p:spPr bwMode="auto">
          <a:xfrm>
            <a:off x="2290763" y="8285163"/>
            <a:ext cx="0" cy="655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01" name="Line 353"/>
          <p:cNvSpPr>
            <a:spLocks noChangeShapeType="1"/>
          </p:cNvSpPr>
          <p:nvPr/>
        </p:nvSpPr>
        <p:spPr bwMode="auto">
          <a:xfrm>
            <a:off x="2290763" y="8942388"/>
            <a:ext cx="0" cy="4921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02" name="Line 354"/>
          <p:cNvSpPr>
            <a:spLocks noChangeShapeType="1"/>
          </p:cNvSpPr>
          <p:nvPr/>
        </p:nvSpPr>
        <p:spPr bwMode="auto">
          <a:xfrm>
            <a:off x="4446588" y="8115300"/>
            <a:ext cx="0" cy="88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03" name="Line 355"/>
          <p:cNvSpPr>
            <a:spLocks noChangeShapeType="1"/>
          </p:cNvSpPr>
          <p:nvPr/>
        </p:nvSpPr>
        <p:spPr bwMode="auto">
          <a:xfrm>
            <a:off x="4271963" y="8180388"/>
            <a:ext cx="0" cy="638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04" name="Line 356"/>
          <p:cNvSpPr>
            <a:spLocks noChangeShapeType="1"/>
          </p:cNvSpPr>
          <p:nvPr/>
        </p:nvSpPr>
        <p:spPr bwMode="auto">
          <a:xfrm flipV="1">
            <a:off x="4271963" y="8115300"/>
            <a:ext cx="0" cy="619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05" name="Line 357"/>
          <p:cNvSpPr>
            <a:spLocks noChangeShapeType="1"/>
          </p:cNvSpPr>
          <p:nvPr/>
        </p:nvSpPr>
        <p:spPr bwMode="auto">
          <a:xfrm>
            <a:off x="4270375" y="8818563"/>
            <a:ext cx="0" cy="857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06" name="Line 358"/>
          <p:cNvSpPr>
            <a:spLocks noChangeShapeType="1"/>
          </p:cNvSpPr>
          <p:nvPr/>
        </p:nvSpPr>
        <p:spPr bwMode="auto">
          <a:xfrm>
            <a:off x="4271963" y="8904288"/>
            <a:ext cx="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07" name="Line 359"/>
          <p:cNvSpPr>
            <a:spLocks noChangeShapeType="1"/>
          </p:cNvSpPr>
          <p:nvPr/>
        </p:nvSpPr>
        <p:spPr bwMode="auto">
          <a:xfrm>
            <a:off x="4271963" y="8947150"/>
            <a:ext cx="0" cy="6667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08" name="Line 360"/>
          <p:cNvSpPr>
            <a:spLocks noChangeShapeType="1"/>
          </p:cNvSpPr>
          <p:nvPr/>
        </p:nvSpPr>
        <p:spPr bwMode="auto">
          <a:xfrm>
            <a:off x="4270375" y="8110538"/>
            <a:ext cx="0" cy="19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09" name="Line 361"/>
          <p:cNvSpPr>
            <a:spLocks noChangeShapeType="1"/>
          </p:cNvSpPr>
          <p:nvPr/>
        </p:nvSpPr>
        <p:spPr bwMode="auto">
          <a:xfrm flipV="1">
            <a:off x="4270375" y="8191500"/>
            <a:ext cx="63500" cy="190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0" name="Line 362"/>
          <p:cNvSpPr>
            <a:spLocks noChangeShapeType="1"/>
          </p:cNvSpPr>
          <p:nvPr/>
        </p:nvSpPr>
        <p:spPr bwMode="auto">
          <a:xfrm flipV="1">
            <a:off x="4271963" y="8272463"/>
            <a:ext cx="79375" cy="2381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1" name="Line 363"/>
          <p:cNvSpPr>
            <a:spLocks noChangeShapeType="1"/>
          </p:cNvSpPr>
          <p:nvPr/>
        </p:nvSpPr>
        <p:spPr bwMode="auto">
          <a:xfrm flipH="1" flipV="1">
            <a:off x="4324350" y="8191500"/>
            <a:ext cx="31750" cy="7937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2" name="Line 364"/>
          <p:cNvSpPr>
            <a:spLocks noChangeShapeType="1"/>
          </p:cNvSpPr>
          <p:nvPr/>
        </p:nvSpPr>
        <p:spPr bwMode="auto">
          <a:xfrm flipH="1">
            <a:off x="2243138" y="8909050"/>
            <a:ext cx="47625" cy="190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3" name="Line 365"/>
          <p:cNvSpPr>
            <a:spLocks noChangeShapeType="1"/>
          </p:cNvSpPr>
          <p:nvPr/>
        </p:nvSpPr>
        <p:spPr bwMode="auto">
          <a:xfrm flipH="1">
            <a:off x="2236788" y="8818563"/>
            <a:ext cx="52387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4" name="Line 366"/>
          <p:cNvSpPr>
            <a:spLocks noChangeShapeType="1"/>
          </p:cNvSpPr>
          <p:nvPr/>
        </p:nvSpPr>
        <p:spPr bwMode="auto">
          <a:xfrm>
            <a:off x="2235200" y="8834438"/>
            <a:ext cx="25400" cy="88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5" name="Line 367"/>
          <p:cNvSpPr>
            <a:spLocks noChangeShapeType="1"/>
          </p:cNvSpPr>
          <p:nvPr/>
        </p:nvSpPr>
        <p:spPr bwMode="auto">
          <a:xfrm>
            <a:off x="2617788" y="2017713"/>
            <a:ext cx="13128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7" name="Line 369"/>
          <p:cNvSpPr>
            <a:spLocks noChangeShapeType="1"/>
          </p:cNvSpPr>
          <p:nvPr/>
        </p:nvSpPr>
        <p:spPr bwMode="auto">
          <a:xfrm>
            <a:off x="3933825" y="1955800"/>
            <a:ext cx="0" cy="320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8" name="Line 370"/>
          <p:cNvSpPr>
            <a:spLocks noChangeShapeType="1"/>
          </p:cNvSpPr>
          <p:nvPr/>
        </p:nvSpPr>
        <p:spPr bwMode="auto">
          <a:xfrm>
            <a:off x="3933825" y="2390775"/>
            <a:ext cx="0" cy="377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9" name="Freeform 371"/>
          <p:cNvSpPr>
            <a:spLocks/>
          </p:cNvSpPr>
          <p:nvPr/>
        </p:nvSpPr>
        <p:spPr bwMode="auto">
          <a:xfrm>
            <a:off x="3829050" y="2239963"/>
            <a:ext cx="187325" cy="158750"/>
          </a:xfrm>
          <a:custGeom>
            <a:avLst/>
            <a:gdLst>
              <a:gd name="T0" fmla="*/ 66 w 118"/>
              <a:gd name="T1" fmla="*/ 23 h 100"/>
              <a:gd name="T2" fmla="*/ 116 w 118"/>
              <a:gd name="T3" fmla="*/ 5 h 100"/>
              <a:gd name="T4" fmla="*/ 76 w 118"/>
              <a:gd name="T5" fmla="*/ 53 h 100"/>
              <a:gd name="T6" fmla="*/ 2 w 118"/>
              <a:gd name="T7" fmla="*/ 93 h 100"/>
              <a:gd name="T8" fmla="*/ 66 w 118"/>
              <a:gd name="T9" fmla="*/ 9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100">
                <a:moveTo>
                  <a:pt x="66" y="23"/>
                </a:moveTo>
                <a:cubicBezTo>
                  <a:pt x="90" y="11"/>
                  <a:pt x="114" y="0"/>
                  <a:pt x="116" y="5"/>
                </a:cubicBezTo>
                <a:cubicBezTo>
                  <a:pt x="118" y="10"/>
                  <a:pt x="95" y="38"/>
                  <a:pt x="76" y="53"/>
                </a:cubicBezTo>
                <a:cubicBezTo>
                  <a:pt x="57" y="68"/>
                  <a:pt x="4" y="86"/>
                  <a:pt x="2" y="93"/>
                </a:cubicBezTo>
                <a:cubicBezTo>
                  <a:pt x="0" y="100"/>
                  <a:pt x="33" y="96"/>
                  <a:pt x="66" y="93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425" name="Group 377"/>
          <p:cNvGrpSpPr>
            <a:grpSpLocks/>
          </p:cNvGrpSpPr>
          <p:nvPr/>
        </p:nvGrpSpPr>
        <p:grpSpPr bwMode="auto">
          <a:xfrm>
            <a:off x="3824288" y="3641725"/>
            <a:ext cx="136525" cy="387350"/>
            <a:chOff x="2409" y="2294"/>
            <a:chExt cx="86" cy="244"/>
          </a:xfrm>
        </p:grpSpPr>
        <p:sp>
          <p:nvSpPr>
            <p:cNvPr id="2421" name="Line 373"/>
            <p:cNvSpPr>
              <a:spLocks noChangeShapeType="1"/>
            </p:cNvSpPr>
            <p:nvPr/>
          </p:nvSpPr>
          <p:spPr bwMode="auto">
            <a:xfrm>
              <a:off x="2444" y="2294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23" name="Line 375"/>
            <p:cNvSpPr>
              <a:spLocks noChangeShapeType="1"/>
            </p:cNvSpPr>
            <p:nvPr/>
          </p:nvSpPr>
          <p:spPr bwMode="auto">
            <a:xfrm>
              <a:off x="2446" y="2440"/>
              <a:ext cx="0" cy="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24" name="Freeform 376"/>
            <p:cNvSpPr>
              <a:spLocks/>
            </p:cNvSpPr>
            <p:nvPr/>
          </p:nvSpPr>
          <p:spPr bwMode="auto">
            <a:xfrm>
              <a:off x="2409" y="2364"/>
              <a:ext cx="86" cy="89"/>
            </a:xfrm>
            <a:custGeom>
              <a:avLst/>
              <a:gdLst>
                <a:gd name="T0" fmla="*/ 33 w 86"/>
                <a:gd name="T1" fmla="*/ 22 h 89"/>
                <a:gd name="T2" fmla="*/ 83 w 86"/>
                <a:gd name="T3" fmla="*/ 6 h 89"/>
                <a:gd name="T4" fmla="*/ 17 w 86"/>
                <a:gd name="T5" fmla="*/ 56 h 89"/>
                <a:gd name="T6" fmla="*/ 3 w 86"/>
                <a:gd name="T7" fmla="*/ 86 h 89"/>
                <a:gd name="T8" fmla="*/ 33 w 86"/>
                <a:gd name="T9" fmla="*/ 7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9">
                  <a:moveTo>
                    <a:pt x="33" y="22"/>
                  </a:moveTo>
                  <a:cubicBezTo>
                    <a:pt x="59" y="11"/>
                    <a:pt x="86" y="0"/>
                    <a:pt x="83" y="6"/>
                  </a:cubicBezTo>
                  <a:cubicBezTo>
                    <a:pt x="80" y="12"/>
                    <a:pt x="30" y="43"/>
                    <a:pt x="17" y="56"/>
                  </a:cubicBezTo>
                  <a:cubicBezTo>
                    <a:pt x="4" y="69"/>
                    <a:pt x="0" y="83"/>
                    <a:pt x="3" y="86"/>
                  </a:cubicBezTo>
                  <a:cubicBezTo>
                    <a:pt x="6" y="89"/>
                    <a:pt x="19" y="82"/>
                    <a:pt x="33" y="7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26" name="Group 378"/>
          <p:cNvGrpSpPr>
            <a:grpSpLocks/>
          </p:cNvGrpSpPr>
          <p:nvPr/>
        </p:nvGrpSpPr>
        <p:grpSpPr bwMode="auto">
          <a:xfrm>
            <a:off x="890588" y="3648075"/>
            <a:ext cx="136525" cy="387350"/>
            <a:chOff x="2409" y="2294"/>
            <a:chExt cx="86" cy="244"/>
          </a:xfrm>
        </p:grpSpPr>
        <p:sp>
          <p:nvSpPr>
            <p:cNvPr id="2427" name="Line 379"/>
            <p:cNvSpPr>
              <a:spLocks noChangeShapeType="1"/>
            </p:cNvSpPr>
            <p:nvPr/>
          </p:nvSpPr>
          <p:spPr bwMode="auto">
            <a:xfrm>
              <a:off x="2444" y="2294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28" name="Line 380"/>
            <p:cNvSpPr>
              <a:spLocks noChangeShapeType="1"/>
            </p:cNvSpPr>
            <p:nvPr/>
          </p:nvSpPr>
          <p:spPr bwMode="auto">
            <a:xfrm>
              <a:off x="2446" y="2440"/>
              <a:ext cx="0" cy="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29" name="Freeform 381"/>
            <p:cNvSpPr>
              <a:spLocks/>
            </p:cNvSpPr>
            <p:nvPr/>
          </p:nvSpPr>
          <p:spPr bwMode="auto">
            <a:xfrm>
              <a:off x="2409" y="2364"/>
              <a:ext cx="86" cy="89"/>
            </a:xfrm>
            <a:custGeom>
              <a:avLst/>
              <a:gdLst>
                <a:gd name="T0" fmla="*/ 33 w 86"/>
                <a:gd name="T1" fmla="*/ 22 h 89"/>
                <a:gd name="T2" fmla="*/ 83 w 86"/>
                <a:gd name="T3" fmla="*/ 6 h 89"/>
                <a:gd name="T4" fmla="*/ 17 w 86"/>
                <a:gd name="T5" fmla="*/ 56 h 89"/>
                <a:gd name="T6" fmla="*/ 3 w 86"/>
                <a:gd name="T7" fmla="*/ 86 h 89"/>
                <a:gd name="T8" fmla="*/ 33 w 86"/>
                <a:gd name="T9" fmla="*/ 7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9">
                  <a:moveTo>
                    <a:pt x="33" y="22"/>
                  </a:moveTo>
                  <a:cubicBezTo>
                    <a:pt x="59" y="11"/>
                    <a:pt x="86" y="0"/>
                    <a:pt x="83" y="6"/>
                  </a:cubicBezTo>
                  <a:cubicBezTo>
                    <a:pt x="80" y="12"/>
                    <a:pt x="30" y="43"/>
                    <a:pt x="17" y="56"/>
                  </a:cubicBezTo>
                  <a:cubicBezTo>
                    <a:pt x="4" y="69"/>
                    <a:pt x="0" y="83"/>
                    <a:pt x="3" y="86"/>
                  </a:cubicBezTo>
                  <a:cubicBezTo>
                    <a:pt x="6" y="89"/>
                    <a:pt x="19" y="82"/>
                    <a:pt x="33" y="7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30" name="Line 382"/>
          <p:cNvSpPr>
            <a:spLocks noChangeShapeType="1"/>
          </p:cNvSpPr>
          <p:nvPr/>
        </p:nvSpPr>
        <p:spPr bwMode="auto">
          <a:xfrm>
            <a:off x="838200" y="5772150"/>
            <a:ext cx="5207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32" name="Line 384"/>
          <p:cNvSpPr>
            <a:spLocks noChangeShapeType="1"/>
          </p:cNvSpPr>
          <p:nvPr/>
        </p:nvSpPr>
        <p:spPr bwMode="auto">
          <a:xfrm>
            <a:off x="838200" y="6000750"/>
            <a:ext cx="52006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433" name="Group 385"/>
          <p:cNvGrpSpPr>
            <a:grpSpLocks/>
          </p:cNvGrpSpPr>
          <p:nvPr/>
        </p:nvGrpSpPr>
        <p:grpSpPr bwMode="auto">
          <a:xfrm>
            <a:off x="776288" y="5699125"/>
            <a:ext cx="136525" cy="387350"/>
            <a:chOff x="2409" y="2294"/>
            <a:chExt cx="86" cy="244"/>
          </a:xfrm>
        </p:grpSpPr>
        <p:sp>
          <p:nvSpPr>
            <p:cNvPr id="2434" name="Line 386"/>
            <p:cNvSpPr>
              <a:spLocks noChangeShapeType="1"/>
            </p:cNvSpPr>
            <p:nvPr/>
          </p:nvSpPr>
          <p:spPr bwMode="auto">
            <a:xfrm>
              <a:off x="2444" y="2294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35" name="Line 387"/>
            <p:cNvSpPr>
              <a:spLocks noChangeShapeType="1"/>
            </p:cNvSpPr>
            <p:nvPr/>
          </p:nvSpPr>
          <p:spPr bwMode="auto">
            <a:xfrm>
              <a:off x="2446" y="2440"/>
              <a:ext cx="0" cy="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36" name="Freeform 388"/>
            <p:cNvSpPr>
              <a:spLocks/>
            </p:cNvSpPr>
            <p:nvPr/>
          </p:nvSpPr>
          <p:spPr bwMode="auto">
            <a:xfrm>
              <a:off x="2409" y="2364"/>
              <a:ext cx="86" cy="89"/>
            </a:xfrm>
            <a:custGeom>
              <a:avLst/>
              <a:gdLst>
                <a:gd name="T0" fmla="*/ 33 w 86"/>
                <a:gd name="T1" fmla="*/ 22 h 89"/>
                <a:gd name="T2" fmla="*/ 83 w 86"/>
                <a:gd name="T3" fmla="*/ 6 h 89"/>
                <a:gd name="T4" fmla="*/ 17 w 86"/>
                <a:gd name="T5" fmla="*/ 56 h 89"/>
                <a:gd name="T6" fmla="*/ 3 w 86"/>
                <a:gd name="T7" fmla="*/ 86 h 89"/>
                <a:gd name="T8" fmla="*/ 33 w 86"/>
                <a:gd name="T9" fmla="*/ 7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9">
                  <a:moveTo>
                    <a:pt x="33" y="22"/>
                  </a:moveTo>
                  <a:cubicBezTo>
                    <a:pt x="59" y="11"/>
                    <a:pt x="86" y="0"/>
                    <a:pt x="83" y="6"/>
                  </a:cubicBezTo>
                  <a:cubicBezTo>
                    <a:pt x="80" y="12"/>
                    <a:pt x="30" y="43"/>
                    <a:pt x="17" y="56"/>
                  </a:cubicBezTo>
                  <a:cubicBezTo>
                    <a:pt x="4" y="69"/>
                    <a:pt x="0" y="83"/>
                    <a:pt x="3" y="86"/>
                  </a:cubicBezTo>
                  <a:cubicBezTo>
                    <a:pt x="6" y="89"/>
                    <a:pt x="19" y="82"/>
                    <a:pt x="33" y="7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37" name="Group 389"/>
          <p:cNvGrpSpPr>
            <a:grpSpLocks/>
          </p:cNvGrpSpPr>
          <p:nvPr/>
        </p:nvGrpSpPr>
        <p:grpSpPr bwMode="auto">
          <a:xfrm>
            <a:off x="5983288" y="5673725"/>
            <a:ext cx="136525" cy="387350"/>
            <a:chOff x="2409" y="2294"/>
            <a:chExt cx="86" cy="244"/>
          </a:xfrm>
        </p:grpSpPr>
        <p:sp>
          <p:nvSpPr>
            <p:cNvPr id="2438" name="Line 390"/>
            <p:cNvSpPr>
              <a:spLocks noChangeShapeType="1"/>
            </p:cNvSpPr>
            <p:nvPr/>
          </p:nvSpPr>
          <p:spPr bwMode="auto">
            <a:xfrm>
              <a:off x="2444" y="2294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39" name="Line 391"/>
            <p:cNvSpPr>
              <a:spLocks noChangeShapeType="1"/>
            </p:cNvSpPr>
            <p:nvPr/>
          </p:nvSpPr>
          <p:spPr bwMode="auto">
            <a:xfrm>
              <a:off x="2446" y="2440"/>
              <a:ext cx="0" cy="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40" name="Freeform 392"/>
            <p:cNvSpPr>
              <a:spLocks/>
            </p:cNvSpPr>
            <p:nvPr/>
          </p:nvSpPr>
          <p:spPr bwMode="auto">
            <a:xfrm>
              <a:off x="2409" y="2364"/>
              <a:ext cx="86" cy="89"/>
            </a:xfrm>
            <a:custGeom>
              <a:avLst/>
              <a:gdLst>
                <a:gd name="T0" fmla="*/ 33 w 86"/>
                <a:gd name="T1" fmla="*/ 22 h 89"/>
                <a:gd name="T2" fmla="*/ 83 w 86"/>
                <a:gd name="T3" fmla="*/ 6 h 89"/>
                <a:gd name="T4" fmla="*/ 17 w 86"/>
                <a:gd name="T5" fmla="*/ 56 h 89"/>
                <a:gd name="T6" fmla="*/ 3 w 86"/>
                <a:gd name="T7" fmla="*/ 86 h 89"/>
                <a:gd name="T8" fmla="*/ 33 w 86"/>
                <a:gd name="T9" fmla="*/ 7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9">
                  <a:moveTo>
                    <a:pt x="33" y="22"/>
                  </a:moveTo>
                  <a:cubicBezTo>
                    <a:pt x="59" y="11"/>
                    <a:pt x="86" y="0"/>
                    <a:pt x="83" y="6"/>
                  </a:cubicBezTo>
                  <a:cubicBezTo>
                    <a:pt x="80" y="12"/>
                    <a:pt x="30" y="43"/>
                    <a:pt x="17" y="56"/>
                  </a:cubicBezTo>
                  <a:cubicBezTo>
                    <a:pt x="4" y="69"/>
                    <a:pt x="0" y="83"/>
                    <a:pt x="3" y="86"/>
                  </a:cubicBezTo>
                  <a:cubicBezTo>
                    <a:pt x="6" y="89"/>
                    <a:pt x="19" y="82"/>
                    <a:pt x="33" y="7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147</Words>
  <Application>Microsoft Office PowerPoint</Application>
  <PresentationFormat>35mm Slides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Times New Roman</vt:lpstr>
      <vt:lpstr>Arial</vt:lpstr>
      <vt:lpstr>Calibri</vt:lpstr>
      <vt:lpstr>Office Theme</vt:lpstr>
      <vt:lpstr>PowerPoint Presentation</vt:lpstr>
    </vt:vector>
  </TitlesOfParts>
  <Company>Dell Computer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Scott A. Civjan</dc:creator>
  <cp:lastModifiedBy>Nancy 2</cp:lastModifiedBy>
  <cp:revision>19</cp:revision>
  <cp:lastPrinted>1998-10-23T00:11:38Z</cp:lastPrinted>
  <dcterms:created xsi:type="dcterms:W3CDTF">1998-10-21T16:33:48Z</dcterms:created>
  <dcterms:modified xsi:type="dcterms:W3CDTF">2018-02-02T23:04:10Z</dcterms:modified>
</cp:coreProperties>
</file>