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79" r:id="rId1"/>
  </p:sldMasterIdLst>
  <p:notesMasterIdLst>
    <p:notesMasterId r:id="rId14"/>
  </p:notesMasterIdLst>
  <p:handoutMasterIdLst>
    <p:handoutMasterId r:id="rId15"/>
  </p:handoutMasterIdLst>
  <p:sldIdLst>
    <p:sldId id="328" r:id="rId2"/>
    <p:sldId id="332" r:id="rId3"/>
    <p:sldId id="335" r:id="rId4"/>
    <p:sldId id="336" r:id="rId5"/>
    <p:sldId id="343" r:id="rId6"/>
    <p:sldId id="338" r:id="rId7"/>
    <p:sldId id="340" r:id="rId8"/>
    <p:sldId id="337" r:id="rId9"/>
    <p:sldId id="334" r:id="rId10"/>
    <p:sldId id="339" r:id="rId11"/>
    <p:sldId id="341" r:id="rId12"/>
    <p:sldId id="342" r:id="rId13"/>
  </p:sldIdLst>
  <p:sldSz cx="12192000" cy="6858000"/>
  <p:notesSz cx="7315200" cy="9601200"/>
  <p:defaultTextStyle>
    <a:defPPr>
      <a:defRPr lang="en-US"/>
    </a:defPPr>
    <a:lvl1pPr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5pPr>
    <a:lvl6pPr marL="2286000" algn="l" defTabSz="914400" rtl="0" eaLnBrk="1" latinLnBrk="0" hangingPunct="1">
      <a:defRPr sz="2400" kern="1200">
        <a:solidFill>
          <a:schemeClr val="tx1"/>
        </a:solidFill>
        <a:latin typeface="Times New Roman" panose="02020603050405020304" pitchFamily="18" charset="0"/>
        <a:ea typeface="+mn-ea"/>
        <a:cs typeface="+mn-cs"/>
      </a:defRPr>
    </a:lvl6pPr>
    <a:lvl7pPr marL="2743200" algn="l" defTabSz="914400" rtl="0" eaLnBrk="1" latinLnBrk="0" hangingPunct="1">
      <a:defRPr sz="2400" kern="1200">
        <a:solidFill>
          <a:schemeClr val="tx1"/>
        </a:solidFill>
        <a:latin typeface="Times New Roman" panose="02020603050405020304" pitchFamily="18" charset="0"/>
        <a:ea typeface="+mn-ea"/>
        <a:cs typeface="+mn-cs"/>
      </a:defRPr>
    </a:lvl7pPr>
    <a:lvl8pPr marL="3200400" algn="l" defTabSz="914400" rtl="0" eaLnBrk="1" latinLnBrk="0" hangingPunct="1">
      <a:defRPr sz="2400" kern="1200">
        <a:solidFill>
          <a:schemeClr val="tx1"/>
        </a:solidFill>
        <a:latin typeface="Times New Roman" panose="02020603050405020304" pitchFamily="18" charset="0"/>
        <a:ea typeface="+mn-ea"/>
        <a:cs typeface="+mn-cs"/>
      </a:defRPr>
    </a:lvl8pPr>
    <a:lvl9pPr marL="3657600" algn="l" defTabSz="914400" rtl="0" eaLnBrk="1" latinLnBrk="0" hangingPunct="1">
      <a:defRPr sz="2400" kern="1200">
        <a:solidFill>
          <a:schemeClr val="tx1"/>
        </a:solidFill>
        <a:latin typeface="Times New Roman" panose="02020603050405020304" pitchFamily="18"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CCCCFF"/>
    <a:srgbClr val="FF9933"/>
    <a:srgbClr val="FFFF99"/>
    <a:srgbClr val="A9CEEF"/>
    <a:srgbClr val="BBD8F3"/>
    <a:srgbClr val="A2CAEE"/>
    <a:srgbClr val="FFFF00"/>
    <a:srgbClr val="5B16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9448" autoAdjust="0"/>
  </p:normalViewPr>
  <p:slideViewPr>
    <p:cSldViewPr snapToGrid="0">
      <p:cViewPr varScale="1">
        <p:scale>
          <a:sx n="100" d="100"/>
          <a:sy n="100" d="100"/>
        </p:scale>
        <p:origin x="954" y="78"/>
      </p:cViewPr>
      <p:guideLst>
        <p:guide orient="horz" pos="2160"/>
        <p:guide pos="384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33" d="100"/>
        <a:sy n="33"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1588" y="-1588"/>
            <a:ext cx="3170238" cy="481013"/>
          </a:xfrm>
          <a:prstGeom prst="rect">
            <a:avLst/>
          </a:prstGeom>
          <a:noFill/>
          <a:ln w="9525">
            <a:noFill/>
            <a:miter lim="800000"/>
            <a:headEnd/>
            <a:tailEnd/>
          </a:ln>
          <a:effectLst/>
        </p:spPr>
        <p:txBody>
          <a:bodyPr vert="horz" wrap="square" lIns="19761" tIns="0" rIns="19761" bIns="0" numCol="1" anchor="t" anchorCtr="0" compatLnSpc="1">
            <a:prstTxWarp prst="textNoShape">
              <a:avLst/>
            </a:prstTxWarp>
          </a:bodyPr>
          <a:lstStyle>
            <a:lvl1pPr>
              <a:defRPr sz="1000" i="1"/>
            </a:lvl1pPr>
          </a:lstStyle>
          <a:p>
            <a:pPr>
              <a:defRPr/>
            </a:pPr>
            <a:endParaRPr lang="en-US"/>
          </a:p>
        </p:txBody>
      </p:sp>
      <p:sp>
        <p:nvSpPr>
          <p:cNvPr id="3075" name="Rectangle 3"/>
          <p:cNvSpPr>
            <a:spLocks noGrp="1" noChangeArrowheads="1"/>
          </p:cNvSpPr>
          <p:nvPr>
            <p:ph type="dt" sz="quarter" idx="1"/>
          </p:nvPr>
        </p:nvSpPr>
        <p:spPr bwMode="auto">
          <a:xfrm>
            <a:off x="4144963" y="-1588"/>
            <a:ext cx="3170237" cy="481013"/>
          </a:xfrm>
          <a:prstGeom prst="rect">
            <a:avLst/>
          </a:prstGeom>
          <a:noFill/>
          <a:ln w="9525">
            <a:noFill/>
            <a:miter lim="800000"/>
            <a:headEnd/>
            <a:tailEnd/>
          </a:ln>
          <a:effectLst/>
        </p:spPr>
        <p:txBody>
          <a:bodyPr vert="horz" wrap="square" lIns="19761" tIns="0" rIns="19761" bIns="0" numCol="1" anchor="t" anchorCtr="0" compatLnSpc="1">
            <a:prstTxWarp prst="textNoShape">
              <a:avLst/>
            </a:prstTxWarp>
          </a:bodyPr>
          <a:lstStyle>
            <a:lvl1pPr algn="r">
              <a:defRPr sz="1000" i="1"/>
            </a:lvl1pPr>
          </a:lstStyle>
          <a:p>
            <a:pPr>
              <a:defRPr/>
            </a:pPr>
            <a:endParaRPr lang="en-US"/>
          </a:p>
        </p:txBody>
      </p:sp>
      <p:sp>
        <p:nvSpPr>
          <p:cNvPr id="3076" name="Rectangle 4"/>
          <p:cNvSpPr>
            <a:spLocks noGrp="1" noChangeArrowheads="1"/>
          </p:cNvSpPr>
          <p:nvPr>
            <p:ph type="ftr" sz="quarter" idx="2"/>
          </p:nvPr>
        </p:nvSpPr>
        <p:spPr bwMode="auto">
          <a:xfrm>
            <a:off x="-1588" y="9120188"/>
            <a:ext cx="3170238" cy="481012"/>
          </a:xfrm>
          <a:prstGeom prst="rect">
            <a:avLst/>
          </a:prstGeom>
          <a:noFill/>
          <a:ln w="9525">
            <a:noFill/>
            <a:miter lim="800000"/>
            <a:headEnd/>
            <a:tailEnd/>
          </a:ln>
          <a:effectLst/>
        </p:spPr>
        <p:txBody>
          <a:bodyPr vert="horz" wrap="square" lIns="19761" tIns="0" rIns="19761" bIns="0" numCol="1" anchor="b" anchorCtr="0" compatLnSpc="1">
            <a:prstTxWarp prst="textNoShape">
              <a:avLst/>
            </a:prstTxWarp>
          </a:bodyPr>
          <a:lstStyle>
            <a:lvl1pPr>
              <a:defRPr sz="1000" i="1"/>
            </a:lvl1pPr>
          </a:lstStyle>
          <a:p>
            <a:pPr>
              <a:defRPr/>
            </a:pPr>
            <a:endParaRPr lang="en-US"/>
          </a:p>
        </p:txBody>
      </p:sp>
      <p:sp>
        <p:nvSpPr>
          <p:cNvPr id="3077" name="Rectangle 5"/>
          <p:cNvSpPr>
            <a:spLocks noGrp="1" noChangeArrowheads="1"/>
          </p:cNvSpPr>
          <p:nvPr>
            <p:ph type="sldNum" sz="quarter" idx="3"/>
          </p:nvPr>
        </p:nvSpPr>
        <p:spPr bwMode="auto">
          <a:xfrm>
            <a:off x="4144963" y="9120188"/>
            <a:ext cx="3170237" cy="481012"/>
          </a:xfrm>
          <a:prstGeom prst="rect">
            <a:avLst/>
          </a:prstGeom>
          <a:noFill/>
          <a:ln w="9525">
            <a:noFill/>
            <a:miter lim="800000"/>
            <a:headEnd/>
            <a:tailEnd/>
          </a:ln>
          <a:effectLst/>
        </p:spPr>
        <p:txBody>
          <a:bodyPr vert="horz" wrap="square" lIns="19761" tIns="0" rIns="19761" bIns="0" numCol="1" anchor="b" anchorCtr="0" compatLnSpc="1">
            <a:prstTxWarp prst="textNoShape">
              <a:avLst/>
            </a:prstTxWarp>
          </a:bodyPr>
          <a:lstStyle>
            <a:lvl1pPr algn="r">
              <a:defRPr sz="1000" i="1"/>
            </a:lvl1pPr>
          </a:lstStyle>
          <a:p>
            <a:fld id="{9823B34B-04E3-4066-BF18-DEFE553C9C84}" type="slidenum">
              <a:rPr lang="en-US" altLang="en-US"/>
              <a:pPr/>
              <a:t>‹#›</a:t>
            </a:fld>
            <a:endParaRPr lang="en-US" altLang="en-US"/>
          </a:p>
        </p:txBody>
      </p:sp>
    </p:spTree>
    <p:extLst>
      <p:ext uri="{BB962C8B-B14F-4D97-AF65-F5344CB8AC3E}">
        <p14:creationId xmlns:p14="http://schemas.microsoft.com/office/powerpoint/2010/main" val="128406443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1588" y="-1588"/>
            <a:ext cx="3170238" cy="481013"/>
          </a:xfrm>
          <a:prstGeom prst="rect">
            <a:avLst/>
          </a:prstGeom>
          <a:noFill/>
          <a:ln w="9525">
            <a:noFill/>
            <a:miter lim="800000"/>
            <a:headEnd/>
            <a:tailEnd/>
          </a:ln>
          <a:effectLst/>
        </p:spPr>
        <p:txBody>
          <a:bodyPr vert="horz" wrap="square" lIns="19761" tIns="0" rIns="19761" bIns="0" numCol="1" anchor="t" anchorCtr="0" compatLnSpc="1">
            <a:prstTxWarp prst="textNoShape">
              <a:avLst/>
            </a:prstTxWarp>
          </a:bodyPr>
          <a:lstStyle>
            <a:lvl1pPr>
              <a:defRPr sz="1000" i="1"/>
            </a:lvl1pPr>
          </a:lstStyle>
          <a:p>
            <a:pPr>
              <a:defRPr/>
            </a:pPr>
            <a:endParaRPr lang="en-US"/>
          </a:p>
        </p:txBody>
      </p:sp>
      <p:sp>
        <p:nvSpPr>
          <p:cNvPr id="2051" name="Rectangle 3"/>
          <p:cNvSpPr>
            <a:spLocks noGrp="1" noChangeArrowheads="1"/>
          </p:cNvSpPr>
          <p:nvPr>
            <p:ph type="dt" idx="1"/>
          </p:nvPr>
        </p:nvSpPr>
        <p:spPr bwMode="auto">
          <a:xfrm>
            <a:off x="4144963" y="-1588"/>
            <a:ext cx="3170237" cy="481013"/>
          </a:xfrm>
          <a:prstGeom prst="rect">
            <a:avLst/>
          </a:prstGeom>
          <a:noFill/>
          <a:ln w="9525">
            <a:noFill/>
            <a:miter lim="800000"/>
            <a:headEnd/>
            <a:tailEnd/>
          </a:ln>
          <a:effectLst/>
        </p:spPr>
        <p:txBody>
          <a:bodyPr vert="horz" wrap="square" lIns="19761" tIns="0" rIns="19761" bIns="0" numCol="1" anchor="t" anchorCtr="0" compatLnSpc="1">
            <a:prstTxWarp prst="textNoShape">
              <a:avLst/>
            </a:prstTxWarp>
          </a:bodyPr>
          <a:lstStyle>
            <a:lvl1pPr algn="r">
              <a:defRPr sz="1000" i="1"/>
            </a:lvl1pPr>
          </a:lstStyle>
          <a:p>
            <a:pPr>
              <a:defRPr/>
            </a:pPr>
            <a:endParaRPr lang="en-US"/>
          </a:p>
        </p:txBody>
      </p:sp>
      <p:sp>
        <p:nvSpPr>
          <p:cNvPr id="2052" name="Rectangle 4"/>
          <p:cNvSpPr>
            <a:spLocks noGrp="1" noChangeArrowheads="1"/>
          </p:cNvSpPr>
          <p:nvPr>
            <p:ph type="ftr" sz="quarter" idx="4"/>
          </p:nvPr>
        </p:nvSpPr>
        <p:spPr bwMode="auto">
          <a:xfrm>
            <a:off x="-1588" y="9120188"/>
            <a:ext cx="3170238" cy="481012"/>
          </a:xfrm>
          <a:prstGeom prst="rect">
            <a:avLst/>
          </a:prstGeom>
          <a:noFill/>
          <a:ln w="9525">
            <a:noFill/>
            <a:miter lim="800000"/>
            <a:headEnd/>
            <a:tailEnd/>
          </a:ln>
          <a:effectLst/>
        </p:spPr>
        <p:txBody>
          <a:bodyPr vert="horz" wrap="square" lIns="19761" tIns="0" rIns="19761" bIns="0" numCol="1" anchor="b" anchorCtr="0" compatLnSpc="1">
            <a:prstTxWarp prst="textNoShape">
              <a:avLst/>
            </a:prstTxWarp>
          </a:bodyPr>
          <a:lstStyle>
            <a:lvl1pPr>
              <a:defRPr sz="1000" i="1"/>
            </a:lvl1pPr>
          </a:lstStyle>
          <a:p>
            <a:pPr>
              <a:defRPr/>
            </a:pPr>
            <a:endParaRPr lang="en-US"/>
          </a:p>
        </p:txBody>
      </p:sp>
      <p:sp>
        <p:nvSpPr>
          <p:cNvPr id="2053" name="Rectangle 5"/>
          <p:cNvSpPr>
            <a:spLocks noGrp="1" noChangeArrowheads="1"/>
          </p:cNvSpPr>
          <p:nvPr>
            <p:ph type="sldNum" sz="quarter" idx="5"/>
          </p:nvPr>
        </p:nvSpPr>
        <p:spPr bwMode="auto">
          <a:xfrm>
            <a:off x="4144963" y="9120188"/>
            <a:ext cx="3170237" cy="481012"/>
          </a:xfrm>
          <a:prstGeom prst="rect">
            <a:avLst/>
          </a:prstGeom>
          <a:noFill/>
          <a:ln w="9525">
            <a:noFill/>
            <a:miter lim="800000"/>
            <a:headEnd/>
            <a:tailEnd/>
          </a:ln>
          <a:effectLst/>
        </p:spPr>
        <p:txBody>
          <a:bodyPr vert="horz" wrap="square" lIns="19761" tIns="0" rIns="19761" bIns="0" numCol="1" anchor="b" anchorCtr="0" compatLnSpc="1">
            <a:prstTxWarp prst="textNoShape">
              <a:avLst/>
            </a:prstTxWarp>
          </a:bodyPr>
          <a:lstStyle>
            <a:lvl1pPr algn="r">
              <a:defRPr sz="1000" i="1"/>
            </a:lvl1pPr>
          </a:lstStyle>
          <a:p>
            <a:fld id="{29398524-DE85-4267-A63E-C2395E54B047}" type="slidenum">
              <a:rPr lang="en-US" altLang="en-US"/>
              <a:pPr/>
              <a:t>‹#›</a:t>
            </a:fld>
            <a:endParaRPr lang="en-US" altLang="en-US"/>
          </a:p>
        </p:txBody>
      </p:sp>
      <p:sp>
        <p:nvSpPr>
          <p:cNvPr id="2054" name="Rectangle 6"/>
          <p:cNvSpPr>
            <a:spLocks noGrp="1" noChangeArrowheads="1"/>
          </p:cNvSpPr>
          <p:nvPr>
            <p:ph type="body" sz="quarter" idx="3"/>
          </p:nvPr>
        </p:nvSpPr>
        <p:spPr bwMode="auto">
          <a:xfrm>
            <a:off x="974725" y="4560888"/>
            <a:ext cx="5364163" cy="4321175"/>
          </a:xfrm>
          <a:prstGeom prst="rect">
            <a:avLst/>
          </a:prstGeom>
          <a:noFill/>
          <a:ln w="9525">
            <a:noFill/>
            <a:miter lim="800000"/>
            <a:headEnd/>
            <a:tailEnd/>
          </a:ln>
          <a:effectLst/>
        </p:spPr>
        <p:txBody>
          <a:bodyPr vert="horz" wrap="square" lIns="95509" tIns="47755" rIns="95509" bIns="47755"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391" name="Rectangle 7"/>
          <p:cNvSpPr>
            <a:spLocks noGrp="1" noRot="1" noChangeAspect="1" noChangeArrowheads="1" noTextEdit="1"/>
          </p:cNvSpPr>
          <p:nvPr>
            <p:ph type="sldImg" idx="2"/>
          </p:nvPr>
        </p:nvSpPr>
        <p:spPr bwMode="auto">
          <a:xfrm>
            <a:off x="469900" y="727075"/>
            <a:ext cx="6373813" cy="35861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148405351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69900" y="727075"/>
            <a:ext cx="6373813" cy="358616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9398524-DE85-4267-A63E-C2395E54B047}" type="slidenum">
              <a:rPr lang="en-US" altLang="en-US" smtClean="0"/>
              <a:pPr/>
              <a:t>1</a:t>
            </a:fld>
            <a:endParaRPr lang="en-US" altLang="en-US"/>
          </a:p>
        </p:txBody>
      </p:sp>
    </p:spTree>
    <p:extLst>
      <p:ext uri="{BB962C8B-B14F-4D97-AF65-F5344CB8AC3E}">
        <p14:creationId xmlns:p14="http://schemas.microsoft.com/office/powerpoint/2010/main" val="34632487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a:xfrm>
            <a:off x="469900" y="727075"/>
            <a:ext cx="6373813" cy="3586163"/>
          </a:xfrm>
          <a:ln/>
        </p:spPr>
      </p:sp>
      <p:sp>
        <p:nvSpPr>
          <p:cNvPr id="245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245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A65155A5-1754-4778-8A7F-6329DA54BE50}" type="slidenum">
              <a:rPr lang="en-US" altLang="en-US" sz="1000"/>
              <a:pPr/>
              <a:t>10</a:t>
            </a:fld>
            <a:endParaRPr lang="en-US" altLang="en-US" sz="1000"/>
          </a:p>
        </p:txBody>
      </p:sp>
    </p:spTree>
    <p:extLst>
      <p:ext uri="{BB962C8B-B14F-4D97-AF65-F5344CB8AC3E}">
        <p14:creationId xmlns:p14="http://schemas.microsoft.com/office/powerpoint/2010/main" val="27781970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a:xfrm>
            <a:off x="469900" y="727075"/>
            <a:ext cx="6373813" cy="3586163"/>
          </a:xfrm>
          <a:ln/>
        </p:spPr>
      </p:sp>
      <p:sp>
        <p:nvSpPr>
          <p:cNvPr id="256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256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26DD3887-88A9-47C2-BDA5-79CDFE913075}" type="slidenum">
              <a:rPr lang="en-US" altLang="en-US" sz="1000"/>
              <a:pPr/>
              <a:t>11</a:t>
            </a:fld>
            <a:endParaRPr lang="en-US" altLang="en-US" sz="1000"/>
          </a:p>
        </p:txBody>
      </p:sp>
    </p:spTree>
    <p:extLst>
      <p:ext uri="{BB962C8B-B14F-4D97-AF65-F5344CB8AC3E}">
        <p14:creationId xmlns:p14="http://schemas.microsoft.com/office/powerpoint/2010/main" val="208329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a:xfrm>
            <a:off x="469900" y="727075"/>
            <a:ext cx="6373813" cy="3586163"/>
          </a:xfrm>
          <a:ln/>
        </p:spPr>
      </p:sp>
      <p:sp>
        <p:nvSpPr>
          <p:cNvPr id="266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266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27610793-1C72-40D8-AB03-7B874E19BA6A}" type="slidenum">
              <a:rPr lang="en-US" altLang="en-US" sz="1000"/>
              <a:pPr/>
              <a:t>12</a:t>
            </a:fld>
            <a:endParaRPr lang="en-US" altLang="en-US" sz="1000"/>
          </a:p>
        </p:txBody>
      </p:sp>
    </p:spTree>
    <p:extLst>
      <p:ext uri="{BB962C8B-B14F-4D97-AF65-F5344CB8AC3E}">
        <p14:creationId xmlns:p14="http://schemas.microsoft.com/office/powerpoint/2010/main" val="14031734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a:xfrm>
            <a:off x="469900" y="727075"/>
            <a:ext cx="6373813" cy="3586163"/>
          </a:xfrm>
          <a:ln/>
        </p:spPr>
      </p:sp>
      <p:sp>
        <p:nvSpPr>
          <p:cNvPr id="174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174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AC0F1481-EA6E-421A-B833-84593A18440A}" type="slidenum">
              <a:rPr lang="en-US" altLang="en-US" sz="1000"/>
              <a:pPr/>
              <a:t>2</a:t>
            </a:fld>
            <a:endParaRPr lang="en-US" altLang="en-US" sz="1000"/>
          </a:p>
        </p:txBody>
      </p:sp>
    </p:spTree>
    <p:extLst>
      <p:ext uri="{BB962C8B-B14F-4D97-AF65-F5344CB8AC3E}">
        <p14:creationId xmlns:p14="http://schemas.microsoft.com/office/powerpoint/2010/main" val="14146678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a:xfrm>
            <a:off x="469900" y="727075"/>
            <a:ext cx="6373813" cy="3586163"/>
          </a:xfrm>
          <a:ln/>
        </p:spPr>
      </p:sp>
      <p:sp>
        <p:nvSpPr>
          <p:cNvPr id="184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Identical to normal shear equations for webs sufficient to resist shear buckling</a:t>
            </a:r>
          </a:p>
        </p:txBody>
      </p:sp>
      <p:sp>
        <p:nvSpPr>
          <p:cNvPr id="184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648EFF99-EE22-453D-8F09-314F8AC467D5}" type="slidenum">
              <a:rPr lang="en-US" altLang="en-US" sz="1000"/>
              <a:pPr/>
              <a:t>3</a:t>
            </a:fld>
            <a:endParaRPr lang="en-US" altLang="en-US" sz="1000"/>
          </a:p>
        </p:txBody>
      </p:sp>
    </p:spTree>
    <p:extLst>
      <p:ext uri="{BB962C8B-B14F-4D97-AF65-F5344CB8AC3E}">
        <p14:creationId xmlns:p14="http://schemas.microsoft.com/office/powerpoint/2010/main" val="14297580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p:cNvSpPr>
            <a:spLocks noGrp="1" noRot="1" noChangeAspect="1" noTextEdit="1"/>
          </p:cNvSpPr>
          <p:nvPr>
            <p:ph type="sldImg"/>
          </p:nvPr>
        </p:nvSpPr>
        <p:spPr>
          <a:xfrm>
            <a:off x="469900" y="727075"/>
            <a:ext cx="6373813" cy="3586163"/>
          </a:xfrm>
          <a:ln/>
        </p:spPr>
      </p:sp>
      <p:sp>
        <p:nvSpPr>
          <p:cNvPr id="194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Without the 2</a:t>
            </a:r>
            <a:r>
              <a:rPr lang="en-US" altLang="en-US" baseline="30000" dirty="0"/>
              <a:t>nd</a:t>
            </a:r>
            <a:r>
              <a:rPr lang="en-US" altLang="en-US" dirty="0"/>
              <a:t> term in brackets, this is similar to normal shear equations.</a:t>
            </a:r>
          </a:p>
          <a:p>
            <a:r>
              <a:rPr lang="en-US" altLang="en-US" dirty="0"/>
              <a:t>The 2</a:t>
            </a:r>
            <a:r>
              <a:rPr lang="en-US" altLang="en-US" baseline="30000" dirty="0"/>
              <a:t>nd</a:t>
            </a:r>
            <a:r>
              <a:rPr lang="en-US" altLang="en-US" dirty="0"/>
              <a:t> term within the brackets is the Tension Field Action contribution to shear</a:t>
            </a:r>
          </a:p>
        </p:txBody>
      </p:sp>
      <p:sp>
        <p:nvSpPr>
          <p:cNvPr id="194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140CE90F-9132-46CA-BA17-16D1C12C74C9}" type="slidenum">
              <a:rPr lang="en-US" altLang="en-US" sz="1000"/>
              <a:pPr/>
              <a:t>4</a:t>
            </a:fld>
            <a:endParaRPr lang="en-US" altLang="en-US" sz="1000"/>
          </a:p>
        </p:txBody>
      </p:sp>
    </p:spTree>
    <p:extLst>
      <p:ext uri="{BB962C8B-B14F-4D97-AF65-F5344CB8AC3E}">
        <p14:creationId xmlns:p14="http://schemas.microsoft.com/office/powerpoint/2010/main" val="15242020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a:xfrm>
            <a:off x="469900" y="727075"/>
            <a:ext cx="6373813" cy="3586163"/>
          </a:xfrm>
          <a:ln/>
        </p:spPr>
      </p:sp>
      <p:sp>
        <p:nvSpPr>
          <p:cNvPr id="204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Without the 2</a:t>
            </a:r>
            <a:r>
              <a:rPr lang="en-US" altLang="en-US" baseline="30000" dirty="0"/>
              <a:t>nd</a:t>
            </a:r>
            <a:r>
              <a:rPr lang="en-US" altLang="en-US" dirty="0"/>
              <a:t> term in brackets, this is similar to normal shear equations.</a:t>
            </a:r>
          </a:p>
          <a:p>
            <a:r>
              <a:rPr lang="en-US" altLang="en-US" dirty="0"/>
              <a:t>The 2</a:t>
            </a:r>
            <a:r>
              <a:rPr lang="en-US" altLang="en-US" baseline="30000" dirty="0"/>
              <a:t>nd</a:t>
            </a:r>
            <a:r>
              <a:rPr lang="en-US" altLang="en-US" dirty="0"/>
              <a:t> term within the brackets is the Tension Field Action contribution to shear</a:t>
            </a:r>
          </a:p>
        </p:txBody>
      </p:sp>
      <p:sp>
        <p:nvSpPr>
          <p:cNvPr id="204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E3682A94-1AFE-442C-BA1E-D72C5FD1F2B6}" type="slidenum">
              <a:rPr lang="en-US" altLang="en-US" sz="1000"/>
              <a:pPr/>
              <a:t>5</a:t>
            </a:fld>
            <a:endParaRPr lang="en-US" altLang="en-US" sz="1000"/>
          </a:p>
        </p:txBody>
      </p:sp>
    </p:spTree>
    <p:extLst>
      <p:ext uri="{BB962C8B-B14F-4D97-AF65-F5344CB8AC3E}">
        <p14:creationId xmlns:p14="http://schemas.microsoft.com/office/powerpoint/2010/main" val="5086167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a:xfrm>
            <a:off x="469900" y="727075"/>
            <a:ext cx="6373813" cy="3586163"/>
          </a:xfrm>
          <a:ln/>
        </p:spPr>
      </p:sp>
      <p:sp>
        <p:nvSpPr>
          <p:cNvPr id="215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215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03384B6C-E4D1-49AA-9945-49D68B880113}" type="slidenum">
              <a:rPr lang="en-US" altLang="en-US" sz="1000"/>
              <a:pPr/>
              <a:t>6</a:t>
            </a:fld>
            <a:endParaRPr lang="en-US" altLang="en-US" sz="1000"/>
          </a:p>
        </p:txBody>
      </p:sp>
    </p:spTree>
    <p:extLst>
      <p:ext uri="{BB962C8B-B14F-4D97-AF65-F5344CB8AC3E}">
        <p14:creationId xmlns:p14="http://schemas.microsoft.com/office/powerpoint/2010/main" val="42784559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a:xfrm>
            <a:off x="469900" y="727075"/>
            <a:ext cx="6373813" cy="3586163"/>
          </a:xfrm>
          <a:ln/>
        </p:spPr>
      </p:sp>
      <p:sp>
        <p:nvSpPr>
          <p:cNvPr id="225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Some instructors may decide to only include typical compact W-section beam design. </a:t>
            </a:r>
          </a:p>
          <a:p>
            <a:r>
              <a:rPr lang="en-US" altLang="en-US" dirty="0"/>
              <a:t>Notes are also included for advanced topics including non-compact sections, slender web sections, and composite beam design. These are delineated by dividers in the specification and theory slide sets.</a:t>
            </a:r>
          </a:p>
        </p:txBody>
      </p:sp>
      <p:sp>
        <p:nvSpPr>
          <p:cNvPr id="225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D2BE262E-77BB-4177-B96F-690657B7EC26}" type="slidenum">
              <a:rPr lang="en-US" altLang="en-US" sz="1000"/>
              <a:pPr/>
              <a:t>7</a:t>
            </a:fld>
            <a:endParaRPr lang="en-US" altLang="en-US" sz="1000"/>
          </a:p>
        </p:txBody>
      </p:sp>
    </p:spTree>
    <p:extLst>
      <p:ext uri="{BB962C8B-B14F-4D97-AF65-F5344CB8AC3E}">
        <p14:creationId xmlns:p14="http://schemas.microsoft.com/office/powerpoint/2010/main" val="39219917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9398524-DE85-4267-A63E-C2395E54B047}" type="slidenum">
              <a:rPr lang="en-US" altLang="en-US" smtClean="0"/>
              <a:pPr/>
              <a:t>8</a:t>
            </a:fld>
            <a:endParaRPr lang="en-US" altLang="en-US"/>
          </a:p>
        </p:txBody>
      </p:sp>
    </p:spTree>
    <p:extLst>
      <p:ext uri="{BB962C8B-B14F-4D97-AF65-F5344CB8AC3E}">
        <p14:creationId xmlns:p14="http://schemas.microsoft.com/office/powerpoint/2010/main" val="39057675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a:xfrm>
            <a:off x="469900" y="727075"/>
            <a:ext cx="6373813" cy="3586163"/>
          </a:xfrm>
          <a:ln/>
        </p:spPr>
      </p:sp>
      <p:sp>
        <p:nvSpPr>
          <p:cNvPr id="235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235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D246DB5D-93EC-487A-93FF-E862F1B4BA3E}" type="slidenum">
              <a:rPr lang="en-US" altLang="en-US" sz="1000"/>
              <a:pPr/>
              <a:t>9</a:t>
            </a:fld>
            <a:endParaRPr lang="en-US" altLang="en-US" sz="1000"/>
          </a:p>
        </p:txBody>
      </p:sp>
    </p:spTree>
    <p:extLst>
      <p:ext uri="{BB962C8B-B14F-4D97-AF65-F5344CB8AC3E}">
        <p14:creationId xmlns:p14="http://schemas.microsoft.com/office/powerpoint/2010/main" val="17781058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2"/>
          <p:cNvSpPr>
            <a:spLocks noGrp="1"/>
          </p:cNvSpPr>
          <p:nvPr>
            <p:ph type="ftr" sz="quarter" idx="10"/>
          </p:nvPr>
        </p:nvSpPr>
        <p:spPr/>
        <p:txBody>
          <a:bodyPr/>
          <a:lstStyle>
            <a:lvl1pPr>
              <a:defRPr smtClean="0"/>
            </a:lvl1pPr>
          </a:lstStyle>
          <a:p>
            <a:pPr>
              <a:defRPr/>
            </a:pPr>
            <a:r>
              <a:rPr lang="en-US" dirty="0"/>
              <a:t>Advanced Beam: Shear - AISC Manual 16th Ed &amp; ANSI/AISC 360-22</a:t>
            </a:r>
          </a:p>
        </p:txBody>
      </p:sp>
      <p:sp>
        <p:nvSpPr>
          <p:cNvPr id="5" name="Slide Number Placeholder 22"/>
          <p:cNvSpPr>
            <a:spLocks noGrp="1"/>
          </p:cNvSpPr>
          <p:nvPr>
            <p:ph type="sldNum" sz="quarter" idx="11"/>
          </p:nvPr>
        </p:nvSpPr>
        <p:spPr/>
        <p:txBody>
          <a:bodyPr/>
          <a:lstStyle>
            <a:lvl1pPr>
              <a:defRPr/>
            </a:lvl1pPr>
          </a:lstStyle>
          <a:p>
            <a:fld id="{BEAEF3D8-66EA-4A1A-BBA0-02BB8A31F6F9}" type="slidenum">
              <a:rPr lang="en-US" altLang="en-US"/>
              <a:pPr/>
              <a:t>‹#›</a:t>
            </a:fld>
            <a:endParaRPr lang="en-US" altLang="en-US"/>
          </a:p>
        </p:txBody>
      </p:sp>
    </p:spTree>
    <p:extLst>
      <p:ext uri="{BB962C8B-B14F-4D97-AF65-F5344CB8AC3E}">
        <p14:creationId xmlns:p14="http://schemas.microsoft.com/office/powerpoint/2010/main" val="5142505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2"/>
          <p:cNvSpPr>
            <a:spLocks noGrp="1"/>
          </p:cNvSpPr>
          <p:nvPr>
            <p:ph type="ftr" sz="quarter" idx="10"/>
          </p:nvPr>
        </p:nvSpPr>
        <p:spPr/>
        <p:txBody>
          <a:bodyPr/>
          <a:lstStyle>
            <a:lvl1pPr>
              <a:defRPr smtClean="0"/>
            </a:lvl1pPr>
          </a:lstStyle>
          <a:p>
            <a:pPr>
              <a:defRPr/>
            </a:pPr>
            <a:r>
              <a:rPr lang="en-US"/>
              <a:t>Advanced Beam: Shear - AISC Manual 16th Ed &amp; ANSI/AISC 360-22</a:t>
            </a:r>
          </a:p>
        </p:txBody>
      </p:sp>
      <p:sp>
        <p:nvSpPr>
          <p:cNvPr id="3" name="Slide Number Placeholder 22"/>
          <p:cNvSpPr>
            <a:spLocks noGrp="1"/>
          </p:cNvSpPr>
          <p:nvPr>
            <p:ph type="sldNum" sz="quarter" idx="11"/>
          </p:nvPr>
        </p:nvSpPr>
        <p:spPr/>
        <p:txBody>
          <a:bodyPr/>
          <a:lstStyle>
            <a:lvl1pPr>
              <a:defRPr/>
            </a:lvl1pPr>
          </a:lstStyle>
          <a:p>
            <a:fld id="{FEB9CC46-25A2-40B0-97C1-175ACC9F5A53}" type="slidenum">
              <a:rPr lang="en-US" altLang="en-US"/>
              <a:pPr/>
              <a:t>‹#›</a:t>
            </a:fld>
            <a:endParaRPr lang="en-US" altLang="en-US"/>
          </a:p>
        </p:txBody>
      </p:sp>
    </p:spTree>
    <p:extLst>
      <p:ext uri="{BB962C8B-B14F-4D97-AF65-F5344CB8AC3E}">
        <p14:creationId xmlns:p14="http://schemas.microsoft.com/office/powerpoint/2010/main" val="82647479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74638"/>
            <a:ext cx="109728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lang="en-US"/>
              <a:t>Click to edit Master title style</a:t>
            </a:r>
          </a:p>
        </p:txBody>
      </p:sp>
      <p:sp>
        <p:nvSpPr>
          <p:cNvPr id="1027" name="Text Placeholder 12"/>
          <p:cNvSpPr>
            <a:spLocks noGrp="1"/>
          </p:cNvSpPr>
          <p:nvPr>
            <p:ph type="body" idx="1"/>
          </p:nvPr>
        </p:nvSpPr>
        <p:spPr bwMode="auto">
          <a:xfrm>
            <a:off x="609600" y="1600201"/>
            <a:ext cx="10972800" cy="470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3" name="Footer Placeholder 2"/>
          <p:cNvSpPr>
            <a:spLocks noGrp="1"/>
          </p:cNvSpPr>
          <p:nvPr>
            <p:ph type="ftr" sz="quarter" idx="3"/>
          </p:nvPr>
        </p:nvSpPr>
        <p:spPr>
          <a:xfrm>
            <a:off x="4165599" y="6416676"/>
            <a:ext cx="4793843" cy="365125"/>
          </a:xfrm>
          <a:prstGeom prst="rect">
            <a:avLst/>
          </a:prstGeom>
        </p:spPr>
        <p:txBody>
          <a:bodyPr vert="horz" anchor="b"/>
          <a:lstStyle>
            <a:lvl1pPr algn="ctr" eaLnBrk="1" latinLnBrk="0" hangingPunct="1">
              <a:defRPr kumimoji="0" sz="1200" smtClean="0">
                <a:solidFill>
                  <a:schemeClr val="tx1">
                    <a:shade val="50000"/>
                  </a:schemeClr>
                </a:solidFill>
              </a:defRPr>
            </a:lvl1pPr>
          </a:lstStyle>
          <a:p>
            <a:pPr>
              <a:defRPr/>
            </a:pPr>
            <a:r>
              <a:rPr lang="en-US"/>
              <a:t>Advanced Beam: Shear - AISC Manual 16th Ed &amp; ANSI/AISC 360-22</a:t>
            </a:r>
          </a:p>
        </p:txBody>
      </p:sp>
      <p:sp>
        <p:nvSpPr>
          <p:cNvPr id="23" name="Slide Number Placeholder 22"/>
          <p:cNvSpPr>
            <a:spLocks noGrp="1"/>
          </p:cNvSpPr>
          <p:nvPr>
            <p:ph type="sldNum" sz="quarter" idx="4"/>
          </p:nvPr>
        </p:nvSpPr>
        <p:spPr>
          <a:xfrm>
            <a:off x="10566400" y="6416676"/>
            <a:ext cx="1016000" cy="365125"/>
          </a:xfrm>
          <a:prstGeom prst="rect">
            <a:avLst/>
          </a:prstGeom>
        </p:spPr>
        <p:txBody>
          <a:bodyPr vert="horz" wrap="square" lIns="0" tIns="45720" rIns="0" bIns="45720" numCol="1" anchor="b" anchorCtr="0" compatLnSpc="1">
            <a:prstTxWarp prst="textNoShape">
              <a:avLst/>
            </a:prstTxWarp>
          </a:bodyPr>
          <a:lstStyle>
            <a:lvl1pPr algn="r" eaLnBrk="1" hangingPunct="1">
              <a:defRPr sz="1200">
                <a:solidFill>
                  <a:srgbClr val="BCBCBC"/>
                </a:solidFill>
              </a:defRPr>
            </a:lvl1pPr>
          </a:lstStyle>
          <a:p>
            <a:fld id="{9198D727-2ABB-426E-A716-4219F1DFB398}" type="slidenum">
              <a:rPr lang="en-US" altLang="en-US"/>
              <a:pPr/>
              <a:t>‹#›</a:t>
            </a:fld>
            <a:endParaRPr lang="en-US" altLang="en-US"/>
          </a:p>
        </p:txBody>
      </p:sp>
      <p:sp>
        <p:nvSpPr>
          <p:cNvPr id="8" name="Date Placeholder 13"/>
          <p:cNvSpPr>
            <a:spLocks noGrp="1"/>
          </p:cNvSpPr>
          <p:nvPr>
            <p:ph type="dt" sz="half" idx="2"/>
          </p:nvPr>
        </p:nvSpPr>
        <p:spPr>
          <a:xfrm>
            <a:off x="1367367" y="6416676"/>
            <a:ext cx="2844800" cy="365125"/>
          </a:xfrm>
          <a:prstGeom prst="rect">
            <a:avLst/>
          </a:prstGeom>
        </p:spPr>
        <p:txBody>
          <a:bodyPr vert="horz" anchor="b"/>
          <a:lstStyle>
            <a:lvl1pPr algn="l" eaLnBrk="1" latinLnBrk="0" hangingPunct="1">
              <a:defRPr kumimoji="0" sz="1200">
                <a:solidFill>
                  <a:schemeClr val="tx1">
                    <a:shade val="50000"/>
                  </a:schemeClr>
                </a:solidFill>
              </a:defRPr>
            </a:lvl1pPr>
          </a:lstStyle>
          <a:p>
            <a:pPr>
              <a:defRPr/>
            </a:pPr>
            <a:endParaRPr lang="en-US"/>
          </a:p>
        </p:txBody>
      </p:sp>
      <p:pic>
        <p:nvPicPr>
          <p:cNvPr id="2" name="Picture 1">
            <a:extLst>
              <a:ext uri="{FF2B5EF4-FFF2-40B4-BE49-F238E27FC236}">
                <a16:creationId xmlns:a16="http://schemas.microsoft.com/office/drawing/2014/main" id="{2ACF1E15-7BD0-CCA4-C311-8BC386BAE44B}"/>
              </a:ext>
            </a:extLst>
          </p:cNvPr>
          <p:cNvPicPr>
            <a:picLocks noChangeAspect="1"/>
          </p:cNvPicPr>
          <p:nvPr userDrawn="1"/>
        </p:nvPicPr>
        <p:blipFill>
          <a:blip r:embed="rId5"/>
          <a:stretch>
            <a:fillRect/>
          </a:stretch>
        </p:blipFill>
        <p:spPr>
          <a:xfrm>
            <a:off x="168462" y="5760720"/>
            <a:ext cx="920376" cy="914400"/>
          </a:xfrm>
          <a:prstGeom prst="rect">
            <a:avLst/>
          </a:prstGeom>
        </p:spPr>
      </p:pic>
    </p:spTree>
  </p:cSld>
  <p:clrMap bg1="dk1" tx1="lt1" bg2="dk2" tx2="lt2" accent1="accent1" accent2="accent2" accent3="accent3" accent4="accent4" accent5="accent5" accent6="accent6" hlink="hlink" folHlink="folHlink"/>
  <p:sldLayoutIdLst>
    <p:sldLayoutId id="2147483988" r:id="rId1"/>
    <p:sldLayoutId id="2147483989" r:id="rId2"/>
  </p:sldLayoutIdLst>
  <p:hf hdr="0" dt="0"/>
  <p:txStyles>
    <p:titleStyle>
      <a:lvl1pPr algn="ctr" rtl="0" eaLnBrk="0" fontAlgn="base" hangingPunct="0">
        <a:spcBef>
          <a:spcPct val="0"/>
        </a:spcBef>
        <a:spcAft>
          <a:spcPct val="0"/>
        </a:spcAft>
        <a:defRPr sz="4100" b="1" kern="120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vl2pPr algn="ctr" rtl="0" eaLnBrk="0" fontAlgn="base" hangingPunct="0">
        <a:spcBef>
          <a:spcPct val="0"/>
        </a:spcBef>
        <a:spcAft>
          <a:spcPct val="0"/>
        </a:spcAft>
        <a:defRPr sz="4100" b="1">
          <a:solidFill>
            <a:schemeClr val="tx1"/>
          </a:solidFill>
          <a:latin typeface="Lucida Sans"/>
        </a:defRPr>
      </a:lvl2pPr>
      <a:lvl3pPr algn="ctr" rtl="0" eaLnBrk="0" fontAlgn="base" hangingPunct="0">
        <a:spcBef>
          <a:spcPct val="0"/>
        </a:spcBef>
        <a:spcAft>
          <a:spcPct val="0"/>
        </a:spcAft>
        <a:defRPr sz="4100" b="1">
          <a:solidFill>
            <a:schemeClr val="tx1"/>
          </a:solidFill>
          <a:latin typeface="Lucida Sans"/>
        </a:defRPr>
      </a:lvl3pPr>
      <a:lvl4pPr algn="ctr" rtl="0" eaLnBrk="0" fontAlgn="base" hangingPunct="0">
        <a:spcBef>
          <a:spcPct val="0"/>
        </a:spcBef>
        <a:spcAft>
          <a:spcPct val="0"/>
        </a:spcAft>
        <a:defRPr sz="4100" b="1">
          <a:solidFill>
            <a:schemeClr val="tx1"/>
          </a:solidFill>
          <a:latin typeface="Lucida Sans"/>
        </a:defRPr>
      </a:lvl4pPr>
      <a:lvl5pPr algn="ctr" rtl="0" eaLnBrk="0" fontAlgn="base" hangingPunct="0">
        <a:spcBef>
          <a:spcPct val="0"/>
        </a:spcBef>
        <a:spcAft>
          <a:spcPct val="0"/>
        </a:spcAft>
        <a:defRPr sz="4100" b="1">
          <a:solidFill>
            <a:schemeClr val="tx1"/>
          </a:solidFill>
          <a:latin typeface="Lucida Sans"/>
        </a:defRPr>
      </a:lvl5pPr>
      <a:lvl6pPr marL="457200" algn="ctr" rtl="0" fontAlgn="base">
        <a:spcBef>
          <a:spcPct val="0"/>
        </a:spcBef>
        <a:spcAft>
          <a:spcPct val="0"/>
        </a:spcAft>
        <a:defRPr sz="4100" b="1">
          <a:solidFill>
            <a:schemeClr val="tx1"/>
          </a:solidFill>
          <a:latin typeface="Lucida Sans"/>
        </a:defRPr>
      </a:lvl6pPr>
      <a:lvl7pPr marL="914400" algn="ctr" rtl="0" fontAlgn="base">
        <a:spcBef>
          <a:spcPct val="0"/>
        </a:spcBef>
        <a:spcAft>
          <a:spcPct val="0"/>
        </a:spcAft>
        <a:defRPr sz="4100" b="1">
          <a:solidFill>
            <a:schemeClr val="tx1"/>
          </a:solidFill>
          <a:latin typeface="Lucida Sans"/>
        </a:defRPr>
      </a:lvl7pPr>
      <a:lvl8pPr marL="1371600" algn="ctr" rtl="0" fontAlgn="base">
        <a:spcBef>
          <a:spcPct val="0"/>
        </a:spcBef>
        <a:spcAft>
          <a:spcPct val="0"/>
        </a:spcAft>
        <a:defRPr sz="4100" b="1">
          <a:solidFill>
            <a:schemeClr val="tx1"/>
          </a:solidFill>
          <a:latin typeface="Lucida Sans"/>
        </a:defRPr>
      </a:lvl8pPr>
      <a:lvl9pPr marL="1828800" algn="ctr" rtl="0" fontAlgn="base">
        <a:spcBef>
          <a:spcPct val="0"/>
        </a:spcBef>
        <a:spcAft>
          <a:spcPct val="0"/>
        </a:spcAft>
        <a:defRPr sz="4100" b="1">
          <a:solidFill>
            <a:schemeClr val="tx1"/>
          </a:solidFill>
          <a:latin typeface="Lucida Sans"/>
        </a:defRPr>
      </a:lvl9pPr>
    </p:titleStyle>
    <p:bodyStyle>
      <a:lvl1pPr marL="547688" indent="-411163" algn="l" rtl="0" eaLnBrk="0" fontAlgn="base" hangingPunct="0">
        <a:spcBef>
          <a:spcPct val="20000"/>
        </a:spcBef>
        <a:spcAft>
          <a:spcPct val="0"/>
        </a:spcAft>
        <a:buClr>
          <a:srgbClr val="F9F9F9"/>
        </a:buClr>
        <a:buSzPct val="65000"/>
        <a:buFont typeface="Wingdings 2" panose="05020102010507070707" pitchFamily="18" charset="2"/>
        <a:buChar char=""/>
        <a:defRPr sz="2800" kern="1200">
          <a:solidFill>
            <a:schemeClr val="tx1"/>
          </a:solidFill>
          <a:latin typeface="+mn-lt"/>
          <a:ea typeface="+mn-ea"/>
          <a:cs typeface="+mn-cs"/>
        </a:defRPr>
      </a:lvl1pPr>
      <a:lvl2pPr marL="868363" indent="-282575" algn="l" rtl="0" eaLnBrk="0" fontAlgn="base" hangingPunct="0">
        <a:spcBef>
          <a:spcPct val="20000"/>
        </a:spcBef>
        <a:spcAft>
          <a:spcPct val="0"/>
        </a:spcAft>
        <a:buClr>
          <a:schemeClr val="tx1"/>
        </a:buClr>
        <a:buSzPct val="80000"/>
        <a:buFont typeface="Wingdings 2" panose="05020102010507070707" pitchFamily="18" charset="2"/>
        <a:buChar char=""/>
        <a:defRPr sz="2400" kern="1200">
          <a:solidFill>
            <a:schemeClr val="tx1"/>
          </a:solidFill>
          <a:latin typeface="+mn-lt"/>
          <a:ea typeface="+mn-ea"/>
          <a:cs typeface="+mn-cs"/>
        </a:defRPr>
      </a:lvl2pPr>
      <a:lvl3pPr marL="1133475" indent="-228600" algn="l" rtl="0" eaLnBrk="0" fontAlgn="base" hangingPunct="0">
        <a:spcBef>
          <a:spcPct val="20000"/>
        </a:spcBef>
        <a:spcAft>
          <a:spcPct val="0"/>
        </a:spcAft>
        <a:buClr>
          <a:schemeClr val="tx1"/>
        </a:buClr>
        <a:buSzPct val="95000"/>
        <a:buFont typeface="Wingdings" panose="05000000000000000000" pitchFamily="2" charset="2"/>
        <a:buChar char=""/>
        <a:defRPr sz="2200" kern="1200">
          <a:solidFill>
            <a:schemeClr val="tx1"/>
          </a:solidFill>
          <a:latin typeface="+mn-lt"/>
          <a:ea typeface="+mn-ea"/>
          <a:cs typeface="+mn-cs"/>
        </a:defRPr>
      </a:lvl3pPr>
      <a:lvl4pPr marL="1352550" indent="-182563" algn="l" rtl="0" eaLnBrk="0" fontAlgn="base" hangingPunct="0">
        <a:spcBef>
          <a:spcPct val="20000"/>
        </a:spcBef>
        <a:spcAft>
          <a:spcPct val="0"/>
        </a:spcAft>
        <a:buClr>
          <a:schemeClr val="tx1"/>
        </a:buClr>
        <a:buSzPct val="100000"/>
        <a:buFont typeface="Wingdings 3" panose="05040102010807070707" pitchFamily="18" charset="2"/>
        <a:buChar char=""/>
        <a:defRPr sz="2000" kern="1200">
          <a:solidFill>
            <a:schemeClr val="tx1"/>
          </a:solidFill>
          <a:latin typeface="+mn-lt"/>
          <a:ea typeface="+mn-ea"/>
          <a:cs typeface="+mn-cs"/>
        </a:defRPr>
      </a:lvl4pPr>
      <a:lvl5pPr marL="1544638" indent="-182563" algn="l" rtl="0" eaLnBrk="0" fontAlgn="base" hangingPunct="0">
        <a:spcBef>
          <a:spcPct val="20000"/>
        </a:spcBef>
        <a:spcAft>
          <a:spcPct val="0"/>
        </a:spcAft>
        <a:buClr>
          <a:schemeClr val="tx1"/>
        </a:buClr>
        <a:buFont typeface="Wingdings 2" panose="05020102010507070707" pitchFamily="18" charset="2"/>
        <a:buChar char=""/>
        <a:defRPr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7.wmf"/><Relationship Id="rId3" Type="http://schemas.openxmlformats.org/officeDocument/2006/relationships/oleObject" Target="../embeddings/oleObject8.bin"/><Relationship Id="rId7" Type="http://schemas.openxmlformats.org/officeDocument/2006/relationships/oleObject" Target="../embeddings/oleObject10.bin"/><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16.wmf"/><Relationship Id="rId5" Type="http://schemas.openxmlformats.org/officeDocument/2006/relationships/oleObject" Target="../embeddings/oleObject9.bin"/><Relationship Id="rId4" Type="http://schemas.openxmlformats.org/officeDocument/2006/relationships/image" Target="../media/image15.wmf"/></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18.wmf"/><Relationship Id="rId5" Type="http://schemas.openxmlformats.org/officeDocument/2006/relationships/oleObject" Target="../embeddings/oleObject12.bin"/><Relationship Id="rId4" Type="http://schemas.openxmlformats.org/officeDocument/2006/relationships/image" Target="../media/image17.wmf"/></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9.wmf"/></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4.wmf"/></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5.wmf"/></Relationships>
</file>

<file path=ppt/slides/_rels/slide4.xml.rels><?xml version="1.0" encoding="UTF-8" standalone="yes"?>
<Relationships xmlns="http://schemas.openxmlformats.org/package/2006/relationships"><Relationship Id="rId8" Type="http://schemas.openxmlformats.org/officeDocument/2006/relationships/image" Target="../media/image8.wmf"/><Relationship Id="rId3" Type="http://schemas.openxmlformats.org/officeDocument/2006/relationships/oleObject" Target="../embeddings/oleObject3.bin"/><Relationship Id="rId7" Type="http://schemas.openxmlformats.org/officeDocument/2006/relationships/oleObject" Target="../embeddings/oleObject5.bin"/><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7.wmf"/><Relationship Id="rId5" Type="http://schemas.openxmlformats.org/officeDocument/2006/relationships/oleObject" Target="../embeddings/oleObject4.bin"/><Relationship Id="rId10" Type="http://schemas.openxmlformats.org/officeDocument/2006/relationships/image" Target="../media/image9.wmf"/><Relationship Id="rId4" Type="http://schemas.openxmlformats.org/officeDocument/2006/relationships/image" Target="../media/image6.wmf"/><Relationship Id="rId9" Type="http://schemas.openxmlformats.org/officeDocument/2006/relationships/oleObject" Target="../embeddings/oleObject6.bin"/></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0.wmf"/></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81200" y="1143000"/>
            <a:ext cx="8229600" cy="3956050"/>
          </a:xfrm>
          <a:solidFill>
            <a:schemeClr val="accent1">
              <a:lumMod val="20000"/>
              <a:lumOff val="80000"/>
            </a:schemeClr>
          </a:solidFill>
        </p:spPr>
        <p:txBody>
          <a:bodyPr/>
          <a:lstStyle/>
          <a:p>
            <a:pPr>
              <a:defRPr/>
            </a:pPr>
            <a:endParaRPr lang="en-US" dirty="0">
              <a:solidFill>
                <a:schemeClr val="bg1"/>
              </a:solidFill>
            </a:endParaRPr>
          </a:p>
          <a:p>
            <a:pPr lvl="1">
              <a:buFont typeface="Wingdings 2" panose="05020102010507070707" pitchFamily="18" charset="2"/>
              <a:buNone/>
              <a:defRPr/>
            </a:pPr>
            <a:r>
              <a:rPr lang="en-US" sz="4800" b="1" dirty="0">
                <a:solidFill>
                  <a:schemeClr val="bg1"/>
                </a:solidFill>
              </a:rPr>
              <a:t>Chapter G: </a:t>
            </a:r>
          </a:p>
          <a:p>
            <a:pPr lvl="1">
              <a:buFont typeface="Wingdings 2" panose="05020102010507070707" pitchFamily="18" charset="2"/>
              <a:buNone/>
              <a:defRPr/>
            </a:pPr>
            <a:r>
              <a:rPr lang="en-US" sz="4800" b="1" dirty="0">
                <a:solidFill>
                  <a:schemeClr val="bg1"/>
                </a:solidFill>
              </a:rPr>
              <a:t>Shear Strength-Advanced</a:t>
            </a:r>
          </a:p>
          <a:p>
            <a:pPr lvl="1">
              <a:buFont typeface="Wingdings 2" panose="05020102010507070707" pitchFamily="18" charset="2"/>
              <a:buNone/>
              <a:defRPr/>
            </a:pPr>
            <a:r>
              <a:rPr lang="en-US" sz="4800" b="1" dirty="0">
                <a:solidFill>
                  <a:schemeClr val="bg1"/>
                </a:solidFill>
              </a:rPr>
              <a:t>Tension Field Action</a:t>
            </a:r>
          </a:p>
        </p:txBody>
      </p:sp>
      <p:sp>
        <p:nvSpPr>
          <p:cNvPr id="4" name="Slide Number Placeholder 3"/>
          <p:cNvSpPr>
            <a:spLocks noGrp="1"/>
          </p:cNvSpPr>
          <p:nvPr>
            <p:ph type="sldNum" sz="quarter" idx="11"/>
          </p:nvPr>
        </p:nvSpPr>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BDC3EBA3-59EA-4727-AC9B-8457F42C5360}" type="slidenum">
              <a:rPr lang="en-US" altLang="en-US" sz="1200">
                <a:solidFill>
                  <a:srgbClr val="BCBCBC"/>
                </a:solidFill>
              </a:rPr>
              <a:pPr/>
              <a:t>1</a:t>
            </a:fld>
            <a:endParaRPr lang="en-US" altLang="en-US" sz="1200">
              <a:solidFill>
                <a:srgbClr val="BCBCBC"/>
              </a:solidFill>
            </a:endParaRPr>
          </a:p>
        </p:txBody>
      </p:sp>
      <p:sp>
        <p:nvSpPr>
          <p:cNvPr id="2" name="Footer Placeholder 4">
            <a:extLst>
              <a:ext uri="{FF2B5EF4-FFF2-40B4-BE49-F238E27FC236}">
                <a16:creationId xmlns:a16="http://schemas.microsoft.com/office/drawing/2014/main" id="{890E7BA4-F078-664B-35F4-69A17FA3B94E}"/>
              </a:ext>
            </a:extLst>
          </p:cNvPr>
          <p:cNvSpPr>
            <a:spLocks noGrp="1"/>
          </p:cNvSpPr>
          <p:nvPr>
            <p:ph type="ftr" sz="quarter" idx="10"/>
          </p:nvPr>
        </p:nvSpPr>
        <p:spPr bwMode="auto">
          <a:xfrm>
            <a:off x="4131564" y="6416676"/>
            <a:ext cx="4558553"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200" dirty="0">
                <a:solidFill>
                  <a:srgbClr val="BCBCBC"/>
                </a:solidFill>
              </a:rPr>
              <a:t>Advanced Beam: Shear - AISC Manual 16th Ed &amp; ANSI/AISC 360-22</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bwMode="auto">
          <a:xfrm>
            <a:off x="1872456" y="399256"/>
            <a:ext cx="8570913" cy="954087"/>
          </a:xfrm>
          <a:prstGeom prst="rect">
            <a:avLst/>
          </a:prstGeom>
          <a:solidFill>
            <a:schemeClr val="tx1">
              <a:lumMod val="95000"/>
              <a:alpha val="62000"/>
            </a:schemeClr>
          </a:solidFill>
          <a:ln w="38100" cap="flat">
            <a:solidFill>
              <a:schemeClr val="bg1"/>
            </a:solidFill>
            <a:bevel/>
          </a:ln>
        </p:spPr>
        <p:txBody>
          <a:bodyPr anchor="ctr" anchorCtr="1">
            <a:spAutoFit/>
          </a:bodyPr>
          <a:lstStyle/>
          <a:p>
            <a:pPr>
              <a:defRPr/>
            </a:pPr>
            <a:r>
              <a:rPr lang="en-US" sz="3200" dirty="0">
                <a:solidFill>
                  <a:schemeClr val="bg1"/>
                </a:solidFill>
              </a:rPr>
              <a:t>For all Stiffeners</a:t>
            </a:r>
          </a:p>
          <a:p>
            <a:pPr>
              <a:defRPr/>
            </a:pPr>
            <a:r>
              <a:rPr lang="en-US" dirty="0">
                <a:solidFill>
                  <a:schemeClr val="bg1"/>
                </a:solidFill>
              </a:rPr>
              <a:t>With and without TFA</a:t>
            </a:r>
          </a:p>
        </p:txBody>
      </p:sp>
      <p:sp>
        <p:nvSpPr>
          <p:cNvPr id="5" name="Slide Number Placeholder 4"/>
          <p:cNvSpPr>
            <a:spLocks noGrp="1"/>
          </p:cNvSpPr>
          <p:nvPr>
            <p:ph type="sldNum" sz="quarter" idx="11"/>
          </p:nvPr>
        </p:nvSpPr>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2B342EAC-2B81-4632-9EAB-755C380AF693}" type="slidenum">
              <a:rPr lang="en-US" altLang="en-US" sz="1200">
                <a:solidFill>
                  <a:srgbClr val="BCBCBC"/>
                </a:solidFill>
              </a:rPr>
              <a:pPr/>
              <a:t>10</a:t>
            </a:fld>
            <a:endParaRPr lang="en-US" altLang="en-US" sz="1200">
              <a:solidFill>
                <a:srgbClr val="BCBCBC"/>
              </a:solidFill>
            </a:endParaRPr>
          </a:p>
        </p:txBody>
      </p:sp>
      <p:sp>
        <p:nvSpPr>
          <p:cNvPr id="9" name="TextBox 8"/>
          <p:cNvSpPr txBox="1"/>
          <p:nvPr/>
        </p:nvSpPr>
        <p:spPr>
          <a:xfrm>
            <a:off x="2087562" y="1890714"/>
            <a:ext cx="8140700" cy="3997325"/>
          </a:xfrm>
          <a:prstGeom prst="rect">
            <a:avLst/>
          </a:prstGeom>
          <a:solidFill>
            <a:schemeClr val="tx1">
              <a:lumMod val="95000"/>
              <a:alpha val="62000"/>
            </a:schemeClr>
          </a:solidFill>
          <a:ln w="38100" cap="flat">
            <a:solidFill>
              <a:schemeClr val="bg1"/>
            </a:solidFill>
            <a:bevel/>
          </a:ln>
        </p:spPr>
        <p:txBody>
          <a:bodyPr/>
          <a:lstStyle/>
          <a:p>
            <a:pPr>
              <a:defRPr/>
            </a:pPr>
            <a:endParaRPr lang="en-US" dirty="0">
              <a:solidFill>
                <a:schemeClr val="bg1"/>
              </a:solidFill>
            </a:endParaRPr>
          </a:p>
        </p:txBody>
      </p:sp>
      <p:sp>
        <p:nvSpPr>
          <p:cNvPr id="10" name="TextBox 9"/>
          <p:cNvSpPr txBox="1"/>
          <p:nvPr/>
        </p:nvSpPr>
        <p:spPr>
          <a:xfrm>
            <a:off x="2535238" y="1890714"/>
            <a:ext cx="6551612" cy="4294187"/>
          </a:xfrm>
          <a:prstGeom prst="rect">
            <a:avLst/>
          </a:prstGeom>
          <a:noFill/>
        </p:spPr>
        <p:txBody>
          <a:bodyPr wrap="none">
            <a:spAutoFit/>
          </a:bodyPr>
          <a:lstStyle/>
          <a:p>
            <a:pPr marL="342900" indent="-342900">
              <a:buFontTx/>
              <a:buAutoNum type="alphaLcParenBoth"/>
              <a:defRPr/>
            </a:pPr>
            <a:r>
              <a:rPr lang="en-US" dirty="0">
                <a:solidFill>
                  <a:schemeClr val="bg1"/>
                </a:solidFill>
              </a:rPr>
              <a:t>Not required if</a:t>
            </a:r>
          </a:p>
          <a:p>
            <a:pPr>
              <a:defRPr/>
            </a:pPr>
            <a:r>
              <a:rPr lang="en-US" dirty="0">
                <a:solidFill>
                  <a:schemeClr val="bg1"/>
                </a:solidFill>
              </a:rPr>
              <a:t>      </a:t>
            </a:r>
          </a:p>
          <a:p>
            <a:pPr>
              <a:defRPr/>
            </a:pPr>
            <a:endParaRPr lang="en-US" dirty="0">
              <a:solidFill>
                <a:schemeClr val="bg1"/>
              </a:solidFill>
            </a:endParaRPr>
          </a:p>
          <a:p>
            <a:pPr>
              <a:defRPr/>
            </a:pPr>
            <a:r>
              <a:rPr lang="en-US" dirty="0">
                <a:solidFill>
                  <a:schemeClr val="bg1"/>
                </a:solidFill>
              </a:rPr>
              <a:t>     or not needed for strength (can use </a:t>
            </a:r>
            <a:r>
              <a:rPr lang="en-US" i="1" dirty="0" err="1">
                <a:solidFill>
                  <a:schemeClr val="bg1"/>
                </a:solidFill>
                <a:cs typeface="Times New Roman" panose="02020603050405020304" pitchFamily="18" charset="0"/>
              </a:rPr>
              <a:t>k</a:t>
            </a:r>
            <a:r>
              <a:rPr lang="en-US" i="1" baseline="-25000" dirty="0" err="1">
                <a:solidFill>
                  <a:schemeClr val="bg1"/>
                </a:solidFill>
                <a:cs typeface="Times New Roman" panose="02020603050405020304" pitchFamily="18" charset="0"/>
              </a:rPr>
              <a:t>v</a:t>
            </a:r>
            <a:r>
              <a:rPr lang="en-US" i="1" dirty="0">
                <a:solidFill>
                  <a:schemeClr val="bg1"/>
                </a:solidFill>
                <a:cs typeface="Times New Roman" panose="02020603050405020304" pitchFamily="18" charset="0"/>
              </a:rPr>
              <a:t> </a:t>
            </a:r>
            <a:r>
              <a:rPr lang="en-US" dirty="0">
                <a:solidFill>
                  <a:schemeClr val="bg1"/>
                </a:solidFill>
                <a:cs typeface="Times New Roman" panose="02020603050405020304" pitchFamily="18" charset="0"/>
              </a:rPr>
              <a:t>= 5.34</a:t>
            </a:r>
            <a:r>
              <a:rPr lang="en-US" dirty="0">
                <a:solidFill>
                  <a:schemeClr val="bg1"/>
                </a:solidFill>
              </a:rPr>
              <a:t>)</a:t>
            </a:r>
          </a:p>
          <a:p>
            <a:pPr>
              <a:defRPr/>
            </a:pPr>
            <a:r>
              <a:rPr lang="en-US" dirty="0">
                <a:solidFill>
                  <a:schemeClr val="bg1"/>
                </a:solidFill>
              </a:rPr>
              <a:t>(b) Stiffeners can be stopped short of tension flange</a:t>
            </a:r>
          </a:p>
          <a:p>
            <a:pPr>
              <a:defRPr/>
            </a:pPr>
            <a:r>
              <a:rPr lang="en-US" dirty="0">
                <a:solidFill>
                  <a:schemeClr val="bg1"/>
                </a:solidFill>
              </a:rPr>
              <a:t>(c) Addresses welding or bolting of stiffener</a:t>
            </a:r>
          </a:p>
          <a:p>
            <a:pPr>
              <a:defRPr/>
            </a:pPr>
            <a:endParaRPr lang="en-US" dirty="0">
              <a:solidFill>
                <a:schemeClr val="bg1"/>
              </a:solidFill>
            </a:endParaRPr>
          </a:p>
          <a:p>
            <a:pPr>
              <a:defRPr/>
            </a:pPr>
            <a:r>
              <a:rPr lang="en-US" dirty="0">
                <a:solidFill>
                  <a:schemeClr val="bg1"/>
                </a:solidFill>
              </a:rPr>
              <a:t>(d)</a:t>
            </a:r>
          </a:p>
          <a:p>
            <a:pPr>
              <a:defRPr/>
            </a:pPr>
            <a:endParaRPr lang="en-US" dirty="0">
              <a:solidFill>
                <a:schemeClr val="bg1"/>
              </a:solidFill>
            </a:endParaRPr>
          </a:p>
          <a:p>
            <a:pPr>
              <a:defRPr/>
            </a:pPr>
            <a:endParaRPr lang="en-US" sz="900" dirty="0">
              <a:solidFill>
                <a:schemeClr val="bg1"/>
              </a:solidFill>
            </a:endParaRPr>
          </a:p>
          <a:p>
            <a:pPr>
              <a:defRPr/>
            </a:pPr>
            <a:r>
              <a:rPr lang="en-US" dirty="0">
                <a:solidFill>
                  <a:schemeClr val="bg1"/>
                </a:solidFill>
              </a:rPr>
              <a:t>(e)</a:t>
            </a:r>
          </a:p>
          <a:p>
            <a:pPr lvl="1">
              <a:defRPr/>
            </a:pPr>
            <a:endParaRPr lang="en-US" dirty="0"/>
          </a:p>
        </p:txBody>
      </p:sp>
      <p:graphicFrame>
        <p:nvGraphicFramePr>
          <p:cNvPr id="13318" name="Object 5"/>
          <p:cNvGraphicFramePr>
            <a:graphicFrameLocks noChangeAspect="1"/>
          </p:cNvGraphicFramePr>
          <p:nvPr>
            <p:extLst>
              <p:ext uri="{D42A27DB-BD31-4B8C-83A1-F6EECF244321}">
                <p14:modId xmlns:p14="http://schemas.microsoft.com/office/powerpoint/2010/main" val="2136344788"/>
              </p:ext>
            </p:extLst>
          </p:nvPr>
        </p:nvGraphicFramePr>
        <p:xfrm>
          <a:off x="4751388" y="2425700"/>
          <a:ext cx="2424112" cy="547688"/>
        </p:xfrm>
        <a:graphic>
          <a:graphicData uri="http://schemas.openxmlformats.org/presentationml/2006/ole">
            <mc:AlternateContent xmlns:mc="http://schemas.openxmlformats.org/markup-compatibility/2006">
              <mc:Choice xmlns:v="urn:schemas-microsoft-com:vml" Requires="v">
                <p:oleObj name="Equation" r:id="rId3" imgW="1066680" imgH="241200" progId="Equation.DSMT4">
                  <p:embed/>
                </p:oleObj>
              </mc:Choice>
              <mc:Fallback>
                <p:oleObj name="Equation" r:id="rId3" imgW="1066680" imgH="241200" progId="Equation.DSMT4">
                  <p:embed/>
                  <p:pic>
                    <p:nvPicPr>
                      <p:cNvPr id="0" name="Object 5"/>
                      <p:cNvPicPr>
                        <a:picLocks noChangeAspect="1" noChangeArrowheads="1"/>
                      </p:cNvPicPr>
                      <p:nvPr/>
                    </p:nvPicPr>
                    <p:blipFill>
                      <a:blip r:embed="rId4"/>
                      <a:srcRect/>
                      <a:stretch>
                        <a:fillRect/>
                      </a:stretch>
                    </p:blipFill>
                    <p:spPr bwMode="auto">
                      <a:xfrm>
                        <a:off x="4751388" y="2425700"/>
                        <a:ext cx="2424112" cy="547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3319" name="Object 7"/>
          <p:cNvGraphicFramePr>
            <a:graphicFrameLocks noChangeAspect="1"/>
          </p:cNvGraphicFramePr>
          <p:nvPr>
            <p:extLst>
              <p:ext uri="{D42A27DB-BD31-4B8C-83A1-F6EECF244321}">
                <p14:modId xmlns:p14="http://schemas.microsoft.com/office/powerpoint/2010/main" val="3537848655"/>
              </p:ext>
            </p:extLst>
          </p:nvPr>
        </p:nvGraphicFramePr>
        <p:xfrm>
          <a:off x="4384675" y="4397376"/>
          <a:ext cx="2660650" cy="549275"/>
        </p:xfrm>
        <a:graphic>
          <a:graphicData uri="http://schemas.openxmlformats.org/presentationml/2006/ole">
            <mc:AlternateContent xmlns:mc="http://schemas.openxmlformats.org/markup-compatibility/2006">
              <mc:Choice xmlns:v="urn:schemas-microsoft-com:vml" Requires="v">
                <p:oleObj name="Equation" r:id="rId5" imgW="1231560" imgH="253800" progId="Equation.DSMT4">
                  <p:embed/>
                </p:oleObj>
              </mc:Choice>
              <mc:Fallback>
                <p:oleObj name="Equation" r:id="rId5" imgW="1231560" imgH="253800" progId="Equation.DSMT4">
                  <p:embed/>
                  <p:pic>
                    <p:nvPicPr>
                      <p:cNvPr id="0" name="Object 7"/>
                      <p:cNvPicPr>
                        <a:picLocks noChangeAspect="1" noChangeArrowheads="1"/>
                      </p:cNvPicPr>
                      <p:nvPr/>
                    </p:nvPicPr>
                    <p:blipFill>
                      <a:blip r:embed="rId6"/>
                      <a:srcRect/>
                      <a:stretch>
                        <a:fillRect/>
                      </a:stretch>
                    </p:blipFill>
                    <p:spPr bwMode="auto">
                      <a:xfrm>
                        <a:off x="4384675" y="4397376"/>
                        <a:ext cx="266065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3320" name="Object 10"/>
          <p:cNvGraphicFramePr>
            <a:graphicFrameLocks noChangeAspect="1"/>
          </p:cNvGraphicFramePr>
          <p:nvPr/>
        </p:nvGraphicFramePr>
        <p:xfrm>
          <a:off x="4427539" y="5262564"/>
          <a:ext cx="3189287" cy="547687"/>
        </p:xfrm>
        <a:graphic>
          <a:graphicData uri="http://schemas.openxmlformats.org/presentationml/2006/ole">
            <mc:AlternateContent xmlns:mc="http://schemas.openxmlformats.org/markup-compatibility/2006">
              <mc:Choice xmlns:v="urn:schemas-microsoft-com:vml" Requires="v">
                <p:oleObj name="Equation" r:id="rId7" imgW="1473200" imgH="254000" progId="Equation.DSMT4">
                  <p:embed/>
                </p:oleObj>
              </mc:Choice>
              <mc:Fallback>
                <p:oleObj name="Equation" r:id="rId7" imgW="1473200" imgH="254000" progId="Equation.DSMT4">
                  <p:embed/>
                  <p:pic>
                    <p:nvPicPr>
                      <p:cNvPr id="0" name="Object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427539" y="5262564"/>
                        <a:ext cx="3189287" cy="547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3321" name="TextBox 13"/>
          <p:cNvSpPr txBox="1">
            <a:spLocks noChangeArrowheads="1"/>
          </p:cNvSpPr>
          <p:nvPr/>
        </p:nvSpPr>
        <p:spPr bwMode="auto">
          <a:xfrm>
            <a:off x="7842251" y="4460875"/>
            <a:ext cx="22717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2000" dirty="0">
                <a:solidFill>
                  <a:schemeClr val="bg1"/>
                </a:solidFill>
              </a:rPr>
              <a:t>Equation   (G2-16)</a:t>
            </a:r>
          </a:p>
        </p:txBody>
      </p:sp>
      <p:sp>
        <p:nvSpPr>
          <p:cNvPr id="13322" name="TextBox 14"/>
          <p:cNvSpPr txBox="1">
            <a:spLocks noChangeArrowheads="1"/>
          </p:cNvSpPr>
          <p:nvPr/>
        </p:nvSpPr>
        <p:spPr bwMode="auto">
          <a:xfrm>
            <a:off x="7861301" y="5278438"/>
            <a:ext cx="22717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2000" dirty="0">
                <a:solidFill>
                  <a:schemeClr val="bg1"/>
                </a:solidFill>
              </a:rPr>
              <a:t>Equation   (G2-17)</a:t>
            </a:r>
          </a:p>
        </p:txBody>
      </p:sp>
      <p:sp>
        <p:nvSpPr>
          <p:cNvPr id="2" name="Footer Placeholder 4">
            <a:extLst>
              <a:ext uri="{FF2B5EF4-FFF2-40B4-BE49-F238E27FC236}">
                <a16:creationId xmlns:a16="http://schemas.microsoft.com/office/drawing/2014/main" id="{C8BB1C0D-C94E-D056-D7B3-BA19643707EB}"/>
              </a:ext>
            </a:extLst>
          </p:cNvPr>
          <p:cNvSpPr>
            <a:spLocks noGrp="1"/>
          </p:cNvSpPr>
          <p:nvPr>
            <p:ph type="ftr" sz="quarter" idx="10"/>
          </p:nvPr>
        </p:nvSpPr>
        <p:spPr bwMode="auto">
          <a:xfrm>
            <a:off x="4131564" y="6416676"/>
            <a:ext cx="4558553"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200" dirty="0">
                <a:solidFill>
                  <a:srgbClr val="BCBCBC"/>
                </a:solidFill>
              </a:rPr>
              <a:t>Advanced Beam: Shear - AISC Manual 16th Ed &amp; ANSI/AISC 360-22</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bwMode="auto">
          <a:xfrm>
            <a:off x="2025650" y="1349376"/>
            <a:ext cx="8156575" cy="4443413"/>
          </a:xfrm>
          <a:prstGeom prst="rect">
            <a:avLst/>
          </a:prstGeom>
          <a:solidFill>
            <a:schemeClr val="tx1">
              <a:lumMod val="95000"/>
              <a:alpha val="62000"/>
            </a:schemeClr>
          </a:solidFill>
          <a:ln w="38100" cap="flat">
            <a:solidFill>
              <a:schemeClr val="bg1"/>
            </a:solidFill>
            <a:bevel/>
          </a:ln>
        </p:spPr>
        <p:txBody>
          <a:bodyPr anchor="ctr" anchorCtr="1"/>
          <a:lstStyle/>
          <a:p>
            <a:pPr>
              <a:defRPr/>
            </a:pPr>
            <a:endParaRPr lang="en-US" dirty="0">
              <a:solidFill>
                <a:schemeClr val="bg1"/>
              </a:solidFill>
              <a:latin typeface="Times New Roman"/>
            </a:endParaRPr>
          </a:p>
          <a:p>
            <a:pPr>
              <a:defRPr/>
            </a:pPr>
            <a:r>
              <a:rPr lang="en-US" dirty="0">
                <a:solidFill>
                  <a:schemeClr val="bg1"/>
                </a:solidFill>
                <a:latin typeface="Times New Roman"/>
              </a:rPr>
              <a:t>						</a:t>
            </a:r>
          </a:p>
          <a:p>
            <a:pPr>
              <a:defRPr/>
            </a:pPr>
            <a:endParaRPr lang="en-US" dirty="0">
              <a:solidFill>
                <a:schemeClr val="bg1"/>
              </a:solidFill>
            </a:endParaRPr>
          </a:p>
        </p:txBody>
      </p:sp>
      <p:sp>
        <p:nvSpPr>
          <p:cNvPr id="8" name="Slide Number Placeholder 7"/>
          <p:cNvSpPr>
            <a:spLocks noGrp="1"/>
          </p:cNvSpPr>
          <p:nvPr>
            <p:ph type="sldNum" sz="quarter" idx="11"/>
          </p:nvPr>
        </p:nvSpPr>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6E3AA854-F148-42BA-8616-61CA7A6A1630}" type="slidenum">
              <a:rPr lang="en-US" altLang="en-US" sz="1200">
                <a:solidFill>
                  <a:srgbClr val="BCBCBC"/>
                </a:solidFill>
              </a:rPr>
              <a:pPr/>
              <a:t>11</a:t>
            </a:fld>
            <a:endParaRPr lang="en-US" altLang="en-US" sz="1200">
              <a:solidFill>
                <a:srgbClr val="BCBCBC"/>
              </a:solidFill>
            </a:endParaRPr>
          </a:p>
        </p:txBody>
      </p:sp>
      <p:graphicFrame>
        <p:nvGraphicFramePr>
          <p:cNvPr id="14341" name="Object 10"/>
          <p:cNvGraphicFramePr>
            <a:graphicFrameLocks noChangeAspect="1"/>
          </p:cNvGraphicFramePr>
          <p:nvPr>
            <p:extLst>
              <p:ext uri="{D42A27DB-BD31-4B8C-83A1-F6EECF244321}">
                <p14:modId xmlns:p14="http://schemas.microsoft.com/office/powerpoint/2010/main" val="1547064971"/>
              </p:ext>
            </p:extLst>
          </p:nvPr>
        </p:nvGraphicFramePr>
        <p:xfrm>
          <a:off x="2859088" y="1544639"/>
          <a:ext cx="3190875" cy="549275"/>
        </p:xfrm>
        <a:graphic>
          <a:graphicData uri="http://schemas.openxmlformats.org/presentationml/2006/ole">
            <mc:AlternateContent xmlns:mc="http://schemas.openxmlformats.org/markup-compatibility/2006">
              <mc:Choice xmlns:v="urn:schemas-microsoft-com:vml" Requires="v">
                <p:oleObj name="Equation" r:id="rId3" imgW="1473200" imgH="254000" progId="Equation.DSMT4">
                  <p:embed/>
                </p:oleObj>
              </mc:Choice>
              <mc:Fallback>
                <p:oleObj name="Equation" r:id="rId3" imgW="1473200" imgH="254000" progId="Equation.DSMT4">
                  <p:embed/>
                  <p:pic>
                    <p:nvPicPr>
                      <p:cNvPr id="0" name="Object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59088" y="1544639"/>
                        <a:ext cx="319087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4342" name="TextBox 11"/>
          <p:cNvSpPr txBox="1">
            <a:spLocks noChangeArrowheads="1"/>
          </p:cNvSpPr>
          <p:nvPr/>
        </p:nvSpPr>
        <p:spPr bwMode="auto">
          <a:xfrm>
            <a:off x="7385049" y="1588295"/>
            <a:ext cx="25908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dirty="0">
                <a:solidFill>
                  <a:schemeClr val="bg1"/>
                </a:solidFill>
              </a:rPr>
              <a:t>Equation   (G2-17)</a:t>
            </a:r>
          </a:p>
        </p:txBody>
      </p:sp>
      <p:graphicFrame>
        <p:nvGraphicFramePr>
          <p:cNvPr id="14343" name="Object 2"/>
          <p:cNvGraphicFramePr>
            <a:graphicFrameLocks noChangeAspect="1"/>
          </p:cNvGraphicFramePr>
          <p:nvPr>
            <p:extLst>
              <p:ext uri="{D42A27DB-BD31-4B8C-83A1-F6EECF244321}">
                <p14:modId xmlns:p14="http://schemas.microsoft.com/office/powerpoint/2010/main" val="4239902223"/>
              </p:ext>
            </p:extLst>
          </p:nvPr>
        </p:nvGraphicFramePr>
        <p:xfrm>
          <a:off x="2973388" y="2149475"/>
          <a:ext cx="3267075" cy="3308350"/>
        </p:xfrm>
        <a:graphic>
          <a:graphicData uri="http://schemas.openxmlformats.org/presentationml/2006/ole">
            <mc:AlternateContent xmlns:mc="http://schemas.openxmlformats.org/markup-compatibility/2006">
              <mc:Choice xmlns:v="urn:schemas-microsoft-com:vml" Requires="v">
                <p:oleObj name="Equation" r:id="rId5" imgW="1993680" imgH="2019240" progId="Equation.DSMT4">
                  <p:embed/>
                </p:oleObj>
              </mc:Choice>
              <mc:Fallback>
                <p:oleObj name="Equation" r:id="rId5" imgW="1993680" imgH="2019240" progId="Equation.DSMT4">
                  <p:embed/>
                  <p:pic>
                    <p:nvPicPr>
                      <p:cNvPr id="0" name="Object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73388" y="2149475"/>
                        <a:ext cx="3267075" cy="330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4344" name="TextBox 13"/>
          <p:cNvSpPr txBox="1">
            <a:spLocks noChangeArrowheads="1"/>
          </p:cNvSpPr>
          <p:nvPr/>
        </p:nvSpPr>
        <p:spPr bwMode="auto">
          <a:xfrm>
            <a:off x="7385049" y="2383631"/>
            <a:ext cx="25923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dirty="0">
                <a:solidFill>
                  <a:schemeClr val="bg1"/>
                </a:solidFill>
              </a:rPr>
              <a:t>Equation   (G2-19)</a:t>
            </a:r>
          </a:p>
        </p:txBody>
      </p:sp>
      <p:sp>
        <p:nvSpPr>
          <p:cNvPr id="14345" name="TextBox 14"/>
          <p:cNvSpPr txBox="1">
            <a:spLocks noChangeArrowheads="1"/>
          </p:cNvSpPr>
          <p:nvPr/>
        </p:nvSpPr>
        <p:spPr bwMode="auto">
          <a:xfrm>
            <a:off x="7385049" y="3571082"/>
            <a:ext cx="25908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dirty="0">
                <a:solidFill>
                  <a:schemeClr val="bg1"/>
                </a:solidFill>
              </a:rPr>
              <a:t>Equation   (G2-18)</a:t>
            </a:r>
          </a:p>
        </p:txBody>
      </p:sp>
      <p:sp>
        <p:nvSpPr>
          <p:cNvPr id="2" name="TextBox 1">
            <a:extLst>
              <a:ext uri="{FF2B5EF4-FFF2-40B4-BE49-F238E27FC236}">
                <a16:creationId xmlns:a16="http://schemas.microsoft.com/office/drawing/2014/main" id="{1FBEA97F-E337-7AE7-367D-9B5853630AEA}"/>
              </a:ext>
            </a:extLst>
          </p:cNvPr>
          <p:cNvSpPr txBox="1"/>
          <p:nvPr/>
        </p:nvSpPr>
        <p:spPr bwMode="auto">
          <a:xfrm>
            <a:off x="2025650" y="348456"/>
            <a:ext cx="8140700" cy="585788"/>
          </a:xfrm>
          <a:prstGeom prst="rect">
            <a:avLst/>
          </a:prstGeom>
          <a:solidFill>
            <a:schemeClr val="tx1">
              <a:lumMod val="95000"/>
              <a:alpha val="62000"/>
            </a:schemeClr>
          </a:solidFill>
          <a:ln w="38100" cap="flat">
            <a:solidFill>
              <a:schemeClr val="bg1"/>
            </a:solidFill>
            <a:bevel/>
          </a:ln>
        </p:spPr>
        <p:txBody>
          <a:bodyPr anchor="ctr" anchorCtr="1">
            <a:spAutoFit/>
          </a:bodyPr>
          <a:lstStyle/>
          <a:p>
            <a:pPr>
              <a:defRPr/>
            </a:pPr>
            <a:r>
              <a:rPr lang="en-US" sz="3200" dirty="0">
                <a:solidFill>
                  <a:schemeClr val="bg1"/>
                </a:solidFill>
                <a:latin typeface="Times New Roman"/>
              </a:rPr>
              <a:t>When Tension Field Action is Used</a:t>
            </a:r>
            <a:endParaRPr lang="en-US" dirty="0">
              <a:solidFill>
                <a:schemeClr val="bg1"/>
              </a:solidFill>
              <a:latin typeface="Times New Roman"/>
            </a:endParaRPr>
          </a:p>
        </p:txBody>
      </p:sp>
      <p:sp>
        <p:nvSpPr>
          <p:cNvPr id="3" name="Footer Placeholder 4">
            <a:extLst>
              <a:ext uri="{FF2B5EF4-FFF2-40B4-BE49-F238E27FC236}">
                <a16:creationId xmlns:a16="http://schemas.microsoft.com/office/drawing/2014/main" id="{4939F230-5C33-A9C9-8CCF-3E19084D39F1}"/>
              </a:ext>
            </a:extLst>
          </p:cNvPr>
          <p:cNvSpPr>
            <a:spLocks noGrp="1"/>
          </p:cNvSpPr>
          <p:nvPr>
            <p:ph type="ftr" sz="quarter" idx="10"/>
          </p:nvPr>
        </p:nvSpPr>
        <p:spPr bwMode="auto">
          <a:xfrm>
            <a:off x="4131564" y="6416676"/>
            <a:ext cx="4558553"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200" dirty="0">
                <a:solidFill>
                  <a:srgbClr val="BCBCBC"/>
                </a:solidFill>
              </a:rPr>
              <a:t>Advanced Beam: Shear - AISC Manual 16th Ed &amp; ANSI/AISC 360-22</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bwMode="auto">
          <a:xfrm>
            <a:off x="2025650" y="762069"/>
            <a:ext cx="8156575" cy="5632450"/>
          </a:xfrm>
          <a:prstGeom prst="rect">
            <a:avLst/>
          </a:prstGeom>
          <a:solidFill>
            <a:schemeClr val="tx1">
              <a:lumMod val="95000"/>
              <a:alpha val="62000"/>
            </a:schemeClr>
          </a:solidFill>
          <a:ln w="38100" cap="flat">
            <a:solidFill>
              <a:schemeClr val="bg1"/>
            </a:solidFill>
            <a:bevel/>
          </a:ln>
        </p:spPr>
        <p:txBody>
          <a:bodyPr anchor="ctr" anchorCtr="1">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marL="798513" indent="-798513">
              <a:tabLst>
                <a:tab pos="509588" algn="l"/>
                <a:tab pos="682625" algn="l"/>
              </a:tabLst>
              <a:defRPr/>
            </a:pPr>
            <a:r>
              <a:rPr lang="en-US" i="1" dirty="0">
                <a:solidFill>
                  <a:schemeClr val="bg1"/>
                </a:solidFill>
              </a:rPr>
              <a:t>I</a:t>
            </a:r>
            <a:r>
              <a:rPr lang="en-US" i="1" baseline="-25000" dirty="0">
                <a:solidFill>
                  <a:schemeClr val="bg1"/>
                </a:solidFill>
              </a:rPr>
              <a:t>st1</a:t>
            </a:r>
            <a:r>
              <a:rPr lang="en-US" dirty="0">
                <a:solidFill>
                  <a:schemeClr val="bg1"/>
                </a:solidFill>
              </a:rPr>
              <a:t>=	Minimum moment of inertia of the transverse stiffeners required for development of the full shear post buckling resistance of the stiffened web shear panels</a:t>
            </a:r>
            <a:r>
              <a:rPr lang="en-US" i="1" dirty="0">
                <a:solidFill>
                  <a:schemeClr val="bg1"/>
                </a:solidFill>
              </a:rPr>
              <a:t>, </a:t>
            </a:r>
            <a:r>
              <a:rPr lang="en-US" i="1" dirty="0" err="1">
                <a:solidFill>
                  <a:schemeClr val="bg1"/>
                </a:solidFill>
              </a:rPr>
              <a:t>V</a:t>
            </a:r>
            <a:r>
              <a:rPr lang="en-US" i="1" baseline="-25000" dirty="0" err="1">
                <a:solidFill>
                  <a:schemeClr val="bg1"/>
                </a:solidFill>
              </a:rPr>
              <a:t>r</a:t>
            </a:r>
            <a:r>
              <a:rPr lang="en-US" i="1" baseline="-25000" dirty="0">
                <a:solidFill>
                  <a:schemeClr val="bg1"/>
                </a:solidFill>
              </a:rPr>
              <a:t> </a:t>
            </a:r>
            <a:r>
              <a:rPr lang="en-US" dirty="0">
                <a:solidFill>
                  <a:schemeClr val="bg1"/>
                </a:solidFill>
              </a:rPr>
              <a:t>=</a:t>
            </a:r>
            <a:r>
              <a:rPr lang="en-US" i="1" dirty="0">
                <a:solidFill>
                  <a:schemeClr val="bg1"/>
                </a:solidFill>
              </a:rPr>
              <a:t> V</a:t>
            </a:r>
            <a:r>
              <a:rPr lang="en-US" i="1" baseline="-25000" dirty="0">
                <a:solidFill>
                  <a:schemeClr val="bg1"/>
                </a:solidFill>
              </a:rPr>
              <a:t>c1</a:t>
            </a:r>
            <a:r>
              <a:rPr lang="en-US" i="1" dirty="0">
                <a:solidFill>
                  <a:schemeClr val="bg1"/>
                </a:solidFill>
              </a:rPr>
              <a:t>.</a:t>
            </a:r>
            <a:endParaRPr lang="en-US" i="1" baseline="-25000" dirty="0">
              <a:solidFill>
                <a:schemeClr val="bg1"/>
              </a:solidFill>
              <a:sym typeface="Symbol" pitchFamily="18" charset="2"/>
            </a:endParaRPr>
          </a:p>
          <a:p>
            <a:pPr>
              <a:defRPr/>
            </a:pPr>
            <a:endParaRPr lang="en-US" dirty="0">
              <a:solidFill>
                <a:schemeClr val="bg1"/>
              </a:solidFill>
              <a:sym typeface="Symbol" pitchFamily="18" charset="2"/>
            </a:endParaRPr>
          </a:p>
          <a:p>
            <a:pPr marL="747713" indent="-747713">
              <a:tabLst>
                <a:tab pos="509588" algn="l"/>
                <a:tab pos="682625" algn="l"/>
              </a:tabLst>
              <a:defRPr/>
            </a:pPr>
            <a:r>
              <a:rPr lang="en-US" i="1" dirty="0">
                <a:solidFill>
                  <a:schemeClr val="bg1"/>
                </a:solidFill>
              </a:rPr>
              <a:t>I</a:t>
            </a:r>
            <a:r>
              <a:rPr lang="en-US" i="1" baseline="-25000" dirty="0">
                <a:solidFill>
                  <a:schemeClr val="bg1"/>
                </a:solidFill>
              </a:rPr>
              <a:t>st2 </a:t>
            </a:r>
            <a:r>
              <a:rPr lang="en-US" dirty="0">
                <a:solidFill>
                  <a:schemeClr val="bg1"/>
                </a:solidFill>
              </a:rPr>
              <a:t>=	Minimum moment of inertia of the transverse stiffeners required for development of the web shear buckling resistance, </a:t>
            </a:r>
            <a:r>
              <a:rPr lang="en-US" i="1" dirty="0" err="1">
                <a:solidFill>
                  <a:schemeClr val="bg1"/>
                </a:solidFill>
              </a:rPr>
              <a:t>V</a:t>
            </a:r>
            <a:r>
              <a:rPr lang="en-US" i="1" baseline="-25000" dirty="0" err="1">
                <a:solidFill>
                  <a:schemeClr val="bg1"/>
                </a:solidFill>
              </a:rPr>
              <a:t>r</a:t>
            </a:r>
            <a:r>
              <a:rPr lang="en-US" dirty="0">
                <a:solidFill>
                  <a:schemeClr val="bg1"/>
                </a:solidFill>
              </a:rPr>
              <a:t> = </a:t>
            </a:r>
            <a:r>
              <a:rPr lang="en-US" i="1" dirty="0">
                <a:solidFill>
                  <a:schemeClr val="bg1"/>
                </a:solidFill>
              </a:rPr>
              <a:t>V</a:t>
            </a:r>
            <a:r>
              <a:rPr lang="en-US" i="1" baseline="-25000" dirty="0">
                <a:solidFill>
                  <a:schemeClr val="bg1"/>
                </a:solidFill>
              </a:rPr>
              <a:t>c2</a:t>
            </a:r>
            <a:r>
              <a:rPr lang="en-US" dirty="0">
                <a:solidFill>
                  <a:schemeClr val="bg1"/>
                </a:solidFill>
              </a:rPr>
              <a:t>.</a:t>
            </a:r>
          </a:p>
          <a:p>
            <a:pPr>
              <a:defRPr/>
            </a:pPr>
            <a:endParaRPr lang="en-US" dirty="0">
              <a:solidFill>
                <a:schemeClr val="bg1"/>
              </a:solidFill>
            </a:endParaRPr>
          </a:p>
          <a:p>
            <a:pPr>
              <a:tabLst>
                <a:tab pos="509588" algn="l"/>
                <a:tab pos="682625" algn="l"/>
              </a:tabLst>
              <a:defRPr/>
            </a:pPr>
            <a:r>
              <a:rPr lang="en-US" i="1" dirty="0" err="1">
                <a:solidFill>
                  <a:schemeClr val="bg1"/>
                </a:solidFill>
                <a:latin typeface="Symbol" pitchFamily="18" charset="2"/>
              </a:rPr>
              <a:t>r</a:t>
            </a:r>
            <a:r>
              <a:rPr lang="en-US" i="1" baseline="-25000" dirty="0" err="1">
                <a:solidFill>
                  <a:schemeClr val="bg1"/>
                </a:solidFill>
              </a:rPr>
              <a:t>st</a:t>
            </a:r>
            <a:r>
              <a:rPr lang="en-US" i="1" baseline="-25000" dirty="0">
                <a:solidFill>
                  <a:schemeClr val="bg1"/>
                </a:solidFill>
              </a:rPr>
              <a:t>  </a:t>
            </a:r>
            <a:r>
              <a:rPr lang="en-US" dirty="0">
                <a:solidFill>
                  <a:schemeClr val="bg1"/>
                </a:solidFill>
              </a:rPr>
              <a:t>=	the larger of </a:t>
            </a:r>
            <a:r>
              <a:rPr lang="en-US" i="1" dirty="0" err="1">
                <a:solidFill>
                  <a:schemeClr val="bg1"/>
                </a:solidFill>
              </a:rPr>
              <a:t>F</a:t>
            </a:r>
            <a:r>
              <a:rPr lang="en-US" i="1" baseline="-25000" dirty="0" err="1">
                <a:solidFill>
                  <a:schemeClr val="bg1"/>
                </a:solidFill>
              </a:rPr>
              <a:t>yw</a:t>
            </a:r>
            <a:r>
              <a:rPr lang="en-US" i="1" dirty="0">
                <a:solidFill>
                  <a:schemeClr val="bg1"/>
                </a:solidFill>
              </a:rPr>
              <a:t>/</a:t>
            </a:r>
            <a:r>
              <a:rPr lang="en-US" i="1" dirty="0" err="1">
                <a:solidFill>
                  <a:schemeClr val="bg1"/>
                </a:solidFill>
              </a:rPr>
              <a:t>F</a:t>
            </a:r>
            <a:r>
              <a:rPr lang="en-US" i="1" baseline="-25000" dirty="0" err="1">
                <a:solidFill>
                  <a:schemeClr val="bg1"/>
                </a:solidFill>
              </a:rPr>
              <a:t>yst</a:t>
            </a:r>
            <a:r>
              <a:rPr lang="en-US" dirty="0">
                <a:solidFill>
                  <a:schemeClr val="bg1"/>
                </a:solidFill>
              </a:rPr>
              <a:t> and 1.0</a:t>
            </a:r>
          </a:p>
          <a:p>
            <a:pPr>
              <a:defRPr/>
            </a:pPr>
            <a:endParaRPr lang="en-US" dirty="0">
              <a:solidFill>
                <a:schemeClr val="bg1"/>
              </a:solidFill>
            </a:endParaRPr>
          </a:p>
          <a:p>
            <a:pPr>
              <a:tabLst>
                <a:tab pos="682625" algn="l"/>
              </a:tabLst>
              <a:defRPr/>
            </a:pPr>
            <a:r>
              <a:rPr lang="en-US" i="1" dirty="0" err="1">
                <a:solidFill>
                  <a:schemeClr val="bg1"/>
                </a:solidFill>
              </a:rPr>
              <a:t>V</a:t>
            </a:r>
            <a:r>
              <a:rPr lang="en-US" i="1" baseline="-25000" dirty="0" err="1">
                <a:solidFill>
                  <a:schemeClr val="bg1"/>
                </a:solidFill>
              </a:rPr>
              <a:t>r</a:t>
            </a:r>
            <a:r>
              <a:rPr lang="en-US" i="1" baseline="-25000" dirty="0">
                <a:solidFill>
                  <a:schemeClr val="bg1"/>
                </a:solidFill>
              </a:rPr>
              <a:t> </a:t>
            </a:r>
            <a:r>
              <a:rPr lang="en-US" baseline="-25000" dirty="0">
                <a:solidFill>
                  <a:schemeClr val="bg1"/>
                </a:solidFill>
              </a:rPr>
              <a:t>  </a:t>
            </a:r>
            <a:r>
              <a:rPr lang="en-US" dirty="0">
                <a:solidFill>
                  <a:schemeClr val="bg1"/>
                </a:solidFill>
              </a:rPr>
              <a:t>=	Required shear strength</a:t>
            </a:r>
          </a:p>
          <a:p>
            <a:pPr>
              <a:defRPr/>
            </a:pPr>
            <a:endParaRPr lang="en-US" dirty="0">
              <a:solidFill>
                <a:schemeClr val="bg1"/>
              </a:solidFill>
            </a:endParaRPr>
          </a:p>
          <a:p>
            <a:pPr>
              <a:tabLst>
                <a:tab pos="682625" algn="l"/>
              </a:tabLst>
              <a:defRPr/>
            </a:pPr>
            <a:r>
              <a:rPr lang="en-US" i="1" dirty="0">
                <a:solidFill>
                  <a:schemeClr val="bg1"/>
                </a:solidFill>
              </a:rPr>
              <a:t>V</a:t>
            </a:r>
            <a:r>
              <a:rPr lang="en-US" i="1" baseline="-25000" dirty="0">
                <a:solidFill>
                  <a:schemeClr val="bg1"/>
                </a:solidFill>
              </a:rPr>
              <a:t>c1</a:t>
            </a:r>
            <a:r>
              <a:rPr lang="en-US" baseline="-25000" dirty="0">
                <a:solidFill>
                  <a:schemeClr val="bg1"/>
                </a:solidFill>
              </a:rPr>
              <a:t> </a:t>
            </a:r>
            <a:r>
              <a:rPr lang="en-US" dirty="0">
                <a:solidFill>
                  <a:schemeClr val="bg1"/>
                </a:solidFill>
              </a:rPr>
              <a:t>=	Available shear strength without TFA</a:t>
            </a:r>
          </a:p>
          <a:p>
            <a:pPr>
              <a:defRPr/>
            </a:pPr>
            <a:endParaRPr lang="en-US" dirty="0">
              <a:solidFill>
                <a:schemeClr val="bg1"/>
              </a:solidFill>
            </a:endParaRPr>
          </a:p>
          <a:p>
            <a:pPr>
              <a:tabLst>
                <a:tab pos="509588" algn="l"/>
                <a:tab pos="682625" algn="l"/>
              </a:tabLst>
              <a:defRPr/>
            </a:pPr>
            <a:r>
              <a:rPr lang="en-US" i="1" dirty="0">
                <a:solidFill>
                  <a:schemeClr val="bg1"/>
                </a:solidFill>
              </a:rPr>
              <a:t>V</a:t>
            </a:r>
            <a:r>
              <a:rPr lang="en-US" i="1" baseline="-25000" dirty="0">
                <a:solidFill>
                  <a:schemeClr val="bg1"/>
                </a:solidFill>
              </a:rPr>
              <a:t>c2</a:t>
            </a:r>
            <a:r>
              <a:rPr lang="en-US" baseline="-25000" dirty="0">
                <a:solidFill>
                  <a:schemeClr val="bg1"/>
                </a:solidFill>
              </a:rPr>
              <a:t> </a:t>
            </a:r>
            <a:r>
              <a:rPr lang="en-US" dirty="0">
                <a:solidFill>
                  <a:schemeClr val="bg1"/>
                </a:solidFill>
              </a:rPr>
              <a:t>=	Available shear strength calculated with </a:t>
            </a:r>
          </a:p>
        </p:txBody>
      </p:sp>
      <p:sp>
        <p:nvSpPr>
          <p:cNvPr id="8" name="Slide Number Placeholder 7"/>
          <p:cNvSpPr>
            <a:spLocks noGrp="1"/>
          </p:cNvSpPr>
          <p:nvPr>
            <p:ph type="sldNum" sz="quarter" idx="11"/>
          </p:nvPr>
        </p:nvSpPr>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1DBFD40E-A0A5-4FA1-ACE2-EDAD931B78FC}" type="slidenum">
              <a:rPr lang="en-US" altLang="en-US" sz="1200">
                <a:solidFill>
                  <a:srgbClr val="BCBCBC"/>
                </a:solidFill>
              </a:rPr>
              <a:pPr/>
              <a:t>12</a:t>
            </a:fld>
            <a:endParaRPr lang="en-US" altLang="en-US" sz="1200">
              <a:solidFill>
                <a:srgbClr val="BCBCBC"/>
              </a:solidFill>
            </a:endParaRPr>
          </a:p>
        </p:txBody>
      </p:sp>
      <p:sp>
        <p:nvSpPr>
          <p:cNvPr id="6" name="TextBox 5"/>
          <p:cNvSpPr txBox="1"/>
          <p:nvPr/>
        </p:nvSpPr>
        <p:spPr bwMode="auto">
          <a:xfrm>
            <a:off x="2025650" y="76199"/>
            <a:ext cx="8140700" cy="585788"/>
          </a:xfrm>
          <a:prstGeom prst="rect">
            <a:avLst/>
          </a:prstGeom>
          <a:solidFill>
            <a:schemeClr val="tx1">
              <a:lumMod val="95000"/>
              <a:alpha val="62000"/>
            </a:schemeClr>
          </a:solidFill>
          <a:ln w="38100" cap="flat">
            <a:solidFill>
              <a:schemeClr val="bg1"/>
            </a:solidFill>
            <a:bevel/>
          </a:ln>
        </p:spPr>
        <p:txBody>
          <a:bodyPr anchor="ctr" anchorCtr="1">
            <a:spAutoFit/>
          </a:bodyPr>
          <a:lstStyle/>
          <a:p>
            <a:pPr>
              <a:defRPr/>
            </a:pPr>
            <a:r>
              <a:rPr lang="en-US" sz="3200" dirty="0">
                <a:solidFill>
                  <a:schemeClr val="bg1"/>
                </a:solidFill>
                <a:latin typeface="Times New Roman"/>
              </a:rPr>
              <a:t>When Tension Field Action is Used</a:t>
            </a:r>
            <a:endParaRPr lang="en-US" dirty="0">
              <a:solidFill>
                <a:schemeClr val="bg1"/>
              </a:solidFill>
              <a:latin typeface="Times New Roman"/>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1723854752"/>
              </p:ext>
            </p:extLst>
          </p:nvPr>
        </p:nvGraphicFramePr>
        <p:xfrm>
          <a:off x="7946967" y="5937319"/>
          <a:ext cx="2057400" cy="457200"/>
        </p:xfrm>
        <a:graphic>
          <a:graphicData uri="http://schemas.openxmlformats.org/presentationml/2006/ole">
            <mc:AlternateContent xmlns:mc="http://schemas.openxmlformats.org/markup-compatibility/2006">
              <mc:Choice xmlns:v="urn:schemas-microsoft-com:vml" Requires="v">
                <p:oleObj name="Equation" r:id="rId3" imgW="914400" imgH="203040" progId="Equation.DSMT4">
                  <p:embed/>
                </p:oleObj>
              </mc:Choice>
              <mc:Fallback>
                <p:oleObj name="Equation" r:id="rId3" imgW="914400" imgH="203040" progId="Equation.DSMT4">
                  <p:embed/>
                  <p:pic>
                    <p:nvPicPr>
                      <p:cNvPr id="0" name=""/>
                      <p:cNvPicPr/>
                      <p:nvPr/>
                    </p:nvPicPr>
                    <p:blipFill>
                      <a:blip r:embed="rId4"/>
                      <a:stretch>
                        <a:fillRect/>
                      </a:stretch>
                    </p:blipFill>
                    <p:spPr>
                      <a:xfrm>
                        <a:off x="7946967" y="5937319"/>
                        <a:ext cx="2057400" cy="457200"/>
                      </a:xfrm>
                      <a:prstGeom prst="rect">
                        <a:avLst/>
                      </a:prstGeom>
                    </p:spPr>
                  </p:pic>
                </p:oleObj>
              </mc:Fallback>
            </mc:AlternateContent>
          </a:graphicData>
        </a:graphic>
      </p:graphicFrame>
      <p:sp>
        <p:nvSpPr>
          <p:cNvPr id="4" name="Footer Placeholder 4">
            <a:extLst>
              <a:ext uri="{FF2B5EF4-FFF2-40B4-BE49-F238E27FC236}">
                <a16:creationId xmlns:a16="http://schemas.microsoft.com/office/drawing/2014/main" id="{4608812C-78C9-0F4B-B48A-7EB36619D801}"/>
              </a:ext>
            </a:extLst>
          </p:cNvPr>
          <p:cNvSpPr>
            <a:spLocks noGrp="1"/>
          </p:cNvSpPr>
          <p:nvPr>
            <p:ph type="ftr" sz="quarter" idx="10"/>
          </p:nvPr>
        </p:nvSpPr>
        <p:spPr bwMode="auto">
          <a:xfrm>
            <a:off x="4131564" y="6416676"/>
            <a:ext cx="4558553"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200" dirty="0">
                <a:solidFill>
                  <a:srgbClr val="BCBCBC"/>
                </a:solidFill>
              </a:rPr>
              <a:t>Advanced Beam: Shear - AISC Manual 16th Ed &amp; ANSI/AISC 360-22</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2028825" y="1357313"/>
            <a:ext cx="8140700" cy="3575050"/>
          </a:xfrm>
          <a:prstGeom prst="rect">
            <a:avLst/>
          </a:prstGeom>
          <a:solidFill>
            <a:schemeClr val="tx1">
              <a:lumMod val="95000"/>
              <a:alpha val="62000"/>
            </a:schemeClr>
          </a:solidFill>
          <a:ln w="38100" cap="flat">
            <a:solidFill>
              <a:schemeClr val="bg1"/>
            </a:solidFill>
            <a:bevel/>
          </a:ln>
        </p:spPr>
        <p:txBody>
          <a:bodyPr anchor="ctr" anchorCtr="1"/>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defRPr/>
            </a:pPr>
            <a:r>
              <a:rPr lang="en-US" sz="3200" b="1" dirty="0">
                <a:solidFill>
                  <a:schemeClr val="bg1"/>
                </a:solidFill>
              </a:rPr>
              <a:t>Shear Strength including</a:t>
            </a:r>
          </a:p>
          <a:p>
            <a:pPr>
              <a:defRPr/>
            </a:pPr>
            <a:r>
              <a:rPr lang="en-US" sz="3200" b="1" dirty="0">
                <a:solidFill>
                  <a:schemeClr val="bg1"/>
                </a:solidFill>
              </a:rPr>
              <a:t>Tension Field Action</a:t>
            </a:r>
          </a:p>
          <a:p>
            <a:pPr>
              <a:defRPr/>
            </a:pPr>
            <a:r>
              <a:rPr lang="en-US" b="1" dirty="0">
                <a:solidFill>
                  <a:schemeClr val="bg1"/>
                </a:solidFill>
              </a:rPr>
              <a:t>Interior Web Panels with </a:t>
            </a:r>
          </a:p>
        </p:txBody>
      </p:sp>
      <p:sp>
        <p:nvSpPr>
          <p:cNvPr id="3" name="Slide Number Placeholder 2"/>
          <p:cNvSpPr>
            <a:spLocks noGrp="1"/>
          </p:cNvSpPr>
          <p:nvPr>
            <p:ph type="sldNum" sz="quarter" idx="11"/>
          </p:nvPr>
        </p:nvSpPr>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D5F9D779-B7E0-479A-A7B4-2EB9828C5690}" type="slidenum">
              <a:rPr lang="en-US" altLang="en-US" sz="1200">
                <a:solidFill>
                  <a:srgbClr val="BCBCBC"/>
                </a:solidFill>
              </a:rPr>
              <a:pPr/>
              <a:t>2</a:t>
            </a:fld>
            <a:endParaRPr lang="en-US" altLang="en-US" sz="1200">
              <a:solidFill>
                <a:srgbClr val="BCBCBC"/>
              </a:solidFill>
            </a:endParaRPr>
          </a:p>
        </p:txBody>
      </p:sp>
      <p:sp>
        <p:nvSpPr>
          <p:cNvPr id="5124" name="Footer Placeholder 4"/>
          <p:cNvSpPr>
            <a:spLocks noGrp="1"/>
          </p:cNvSpPr>
          <p:nvPr>
            <p:ph type="ftr" sz="quarter" idx="10"/>
          </p:nvPr>
        </p:nvSpPr>
        <p:spPr bwMode="auto">
          <a:xfrm>
            <a:off x="4131564" y="6416676"/>
            <a:ext cx="4558553"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200" dirty="0">
                <a:solidFill>
                  <a:srgbClr val="BCBCBC"/>
                </a:solidFill>
              </a:rPr>
              <a:t>Advanced Beam: Shear - AISC Manual 16th Ed &amp; ANSI/AISC 360-22</a:t>
            </a:r>
          </a:p>
        </p:txBody>
      </p:sp>
      <p:graphicFrame>
        <p:nvGraphicFramePr>
          <p:cNvPr id="6" name="Object 5"/>
          <p:cNvGraphicFramePr>
            <a:graphicFrameLocks noChangeAspect="1"/>
          </p:cNvGraphicFramePr>
          <p:nvPr>
            <p:extLst>
              <p:ext uri="{D42A27DB-BD31-4B8C-83A1-F6EECF244321}">
                <p14:modId xmlns:p14="http://schemas.microsoft.com/office/powerpoint/2010/main" val="2948898308"/>
              </p:ext>
            </p:extLst>
          </p:nvPr>
        </p:nvGraphicFramePr>
        <p:xfrm>
          <a:off x="7273113" y="3385152"/>
          <a:ext cx="1128750" cy="504967"/>
        </p:xfrm>
        <a:graphic>
          <a:graphicData uri="http://schemas.openxmlformats.org/presentationml/2006/ole">
            <mc:AlternateContent xmlns:mc="http://schemas.openxmlformats.org/markup-compatibility/2006">
              <mc:Choice xmlns:v="urn:schemas-microsoft-com:vml" Requires="v">
                <p:oleObj name="Equation" r:id="rId3" imgW="482400" imgH="215640" progId="Equation.DSMT4">
                  <p:embed/>
                </p:oleObj>
              </mc:Choice>
              <mc:Fallback>
                <p:oleObj name="Equation" r:id="rId3" imgW="482400" imgH="215640" progId="Equation.DSMT4">
                  <p:embed/>
                  <p:pic>
                    <p:nvPicPr>
                      <p:cNvPr id="0" name=""/>
                      <p:cNvPicPr/>
                      <p:nvPr/>
                    </p:nvPicPr>
                    <p:blipFill>
                      <a:blip r:embed="rId4"/>
                      <a:stretch>
                        <a:fillRect/>
                      </a:stretch>
                    </p:blipFill>
                    <p:spPr>
                      <a:xfrm>
                        <a:off x="7273113" y="3385152"/>
                        <a:ext cx="1128750" cy="504967"/>
                      </a:xfrm>
                      <a:prstGeom prst="rect">
                        <a:avLst/>
                      </a:prstGeom>
                    </p:spPr>
                  </p:pic>
                </p:oleObj>
              </mc:Fallback>
            </mc:AlternateContent>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2028825" y="1354139"/>
            <a:ext cx="8140700" cy="2930525"/>
          </a:xfrm>
          <a:prstGeom prst="rect">
            <a:avLst/>
          </a:prstGeom>
          <a:solidFill>
            <a:schemeClr val="tx1">
              <a:lumMod val="95000"/>
              <a:alpha val="62000"/>
            </a:schemeClr>
          </a:solidFill>
          <a:ln w="38100" cap="flat">
            <a:solidFill>
              <a:schemeClr val="bg1"/>
            </a:solidFill>
            <a:bevel/>
          </a:ln>
        </p:spPr>
        <p:txBody>
          <a:bodyPr anchor="ctr" anchorCtr="1">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defRPr/>
            </a:pPr>
            <a:endParaRPr lang="en-US" dirty="0">
              <a:solidFill>
                <a:schemeClr val="bg1"/>
              </a:solidFill>
            </a:endParaRPr>
          </a:p>
          <a:p>
            <a:pPr>
              <a:defRPr/>
            </a:pPr>
            <a:r>
              <a:rPr lang="en-US" dirty="0">
                <a:solidFill>
                  <a:schemeClr val="bg1"/>
                </a:solidFill>
              </a:rPr>
              <a:t>For</a:t>
            </a:r>
          </a:p>
          <a:p>
            <a:pPr>
              <a:defRPr/>
            </a:pPr>
            <a:endParaRPr lang="en-US" dirty="0">
              <a:solidFill>
                <a:schemeClr val="bg1"/>
              </a:solidFill>
            </a:endParaRPr>
          </a:p>
          <a:p>
            <a:pPr>
              <a:defRPr/>
            </a:pPr>
            <a:r>
              <a:rPr lang="en-US" dirty="0">
                <a:solidFill>
                  <a:schemeClr val="bg1"/>
                </a:solidFill>
              </a:rPr>
              <a:t>Tension Field Action not needed, Shear strength is controlled by shear yielding per Equation G2-6 </a:t>
            </a:r>
          </a:p>
          <a:p>
            <a:pPr>
              <a:defRPr/>
            </a:pPr>
            <a:endParaRPr lang="en-US" dirty="0">
              <a:solidFill>
                <a:schemeClr val="bg1"/>
              </a:solidFill>
            </a:endParaRPr>
          </a:p>
          <a:p>
            <a:pPr>
              <a:defRPr/>
            </a:pPr>
            <a:r>
              <a:rPr lang="en-US" i="1" dirty="0" err="1">
                <a:solidFill>
                  <a:schemeClr val="bg1"/>
                </a:solidFill>
              </a:rPr>
              <a:t>V</a:t>
            </a:r>
            <a:r>
              <a:rPr lang="en-US" i="1" baseline="-25000" dirty="0" err="1">
                <a:solidFill>
                  <a:schemeClr val="bg1"/>
                </a:solidFill>
              </a:rPr>
              <a:t>n</a:t>
            </a:r>
            <a:r>
              <a:rPr lang="en-US" i="1" baseline="-25000" dirty="0">
                <a:solidFill>
                  <a:schemeClr val="bg1"/>
                </a:solidFill>
              </a:rPr>
              <a:t> </a:t>
            </a:r>
            <a:r>
              <a:rPr lang="en-US" dirty="0">
                <a:solidFill>
                  <a:schemeClr val="bg1"/>
                </a:solidFill>
              </a:rPr>
              <a:t>= 0.6</a:t>
            </a:r>
            <a:r>
              <a:rPr lang="en-US" i="1" dirty="0">
                <a:solidFill>
                  <a:schemeClr val="bg1"/>
                </a:solidFill>
              </a:rPr>
              <a:t>F</a:t>
            </a:r>
            <a:r>
              <a:rPr lang="en-US" i="1" baseline="-25000" dirty="0">
                <a:solidFill>
                  <a:schemeClr val="bg1"/>
                </a:solidFill>
              </a:rPr>
              <a:t>y</a:t>
            </a:r>
            <a:r>
              <a:rPr lang="en-US" i="1" dirty="0">
                <a:solidFill>
                  <a:schemeClr val="bg1"/>
                </a:solidFill>
              </a:rPr>
              <a:t>A</a:t>
            </a:r>
            <a:r>
              <a:rPr lang="en-US" i="1" baseline="-25000" dirty="0">
                <a:solidFill>
                  <a:schemeClr val="bg1"/>
                </a:solidFill>
              </a:rPr>
              <a:t>w</a:t>
            </a:r>
          </a:p>
          <a:p>
            <a:pPr>
              <a:defRPr/>
            </a:pPr>
            <a:endParaRPr lang="en-US" i="1" baseline="-25000" dirty="0">
              <a:solidFill>
                <a:schemeClr val="bg1"/>
              </a:solidFill>
            </a:endParaRPr>
          </a:p>
        </p:txBody>
      </p:sp>
      <p:graphicFrame>
        <p:nvGraphicFramePr>
          <p:cNvPr id="6147" name="Object 3"/>
          <p:cNvGraphicFramePr>
            <a:graphicFrameLocks noChangeAspect="1"/>
          </p:cNvGraphicFramePr>
          <p:nvPr/>
        </p:nvGraphicFramePr>
        <p:xfrm>
          <a:off x="2722564" y="1524000"/>
          <a:ext cx="2466975" cy="903288"/>
        </p:xfrm>
        <a:graphic>
          <a:graphicData uri="http://schemas.openxmlformats.org/presentationml/2006/ole">
            <mc:AlternateContent xmlns:mc="http://schemas.openxmlformats.org/markup-compatibility/2006">
              <mc:Choice xmlns:v="urn:schemas-microsoft-com:vml" Requires="v">
                <p:oleObj name="Equation" r:id="rId3" imgW="1180588" imgH="431613" progId="Equation.3">
                  <p:embed/>
                </p:oleObj>
              </mc:Choice>
              <mc:Fallback>
                <p:oleObj name="Equation" r:id="rId3" imgW="1180588" imgH="431613" progId="Equation.3">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22564" y="1524000"/>
                        <a:ext cx="2466975" cy="903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 name="Slide Number Placeholder 3"/>
          <p:cNvSpPr>
            <a:spLocks noGrp="1"/>
          </p:cNvSpPr>
          <p:nvPr>
            <p:ph type="sldNum" sz="quarter" idx="11"/>
          </p:nvPr>
        </p:nvSpPr>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3509F8E4-D278-48EF-B6B4-0F9A7C480A75}" type="slidenum">
              <a:rPr lang="en-US" altLang="en-US" sz="1200">
                <a:solidFill>
                  <a:srgbClr val="BCBCBC"/>
                </a:solidFill>
              </a:rPr>
              <a:pPr/>
              <a:t>3</a:t>
            </a:fld>
            <a:endParaRPr lang="en-US" altLang="en-US" sz="1200">
              <a:solidFill>
                <a:srgbClr val="BCBCBC"/>
              </a:solidFill>
            </a:endParaRPr>
          </a:p>
        </p:txBody>
      </p:sp>
      <p:sp>
        <p:nvSpPr>
          <p:cNvPr id="2" name="Footer Placeholder 4">
            <a:extLst>
              <a:ext uri="{FF2B5EF4-FFF2-40B4-BE49-F238E27FC236}">
                <a16:creationId xmlns:a16="http://schemas.microsoft.com/office/drawing/2014/main" id="{EF736653-0FA2-827C-F3C2-8C4E09A9EE15}"/>
              </a:ext>
            </a:extLst>
          </p:cNvPr>
          <p:cNvSpPr>
            <a:spLocks noGrp="1"/>
          </p:cNvSpPr>
          <p:nvPr>
            <p:ph type="ftr" sz="quarter" idx="10"/>
          </p:nvPr>
        </p:nvSpPr>
        <p:spPr bwMode="auto">
          <a:xfrm>
            <a:off x="4131564" y="6416676"/>
            <a:ext cx="4558553"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200" dirty="0">
                <a:solidFill>
                  <a:srgbClr val="BCBCBC"/>
                </a:solidFill>
              </a:rPr>
              <a:t>Advanced Beam: Shear - AISC Manual 16th Ed &amp; ANSI/AISC 360-22</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2028826" y="806451"/>
            <a:ext cx="8140700" cy="5262979"/>
          </a:xfrm>
          <a:prstGeom prst="rect">
            <a:avLst/>
          </a:prstGeom>
          <a:solidFill>
            <a:schemeClr val="tx1">
              <a:lumMod val="95000"/>
              <a:alpha val="62000"/>
            </a:schemeClr>
          </a:solidFill>
          <a:ln w="38100" cap="flat">
            <a:solidFill>
              <a:schemeClr val="bg1"/>
            </a:solidFill>
            <a:bevel/>
          </a:ln>
        </p:spPr>
        <p:txBody>
          <a:bodyPr wrap="square">
            <a:spAutoFit/>
          </a:bodyPr>
          <a:lstStyle/>
          <a:p>
            <a:pPr>
              <a:defRPr/>
            </a:pPr>
            <a:r>
              <a:rPr lang="en-US" dirty="0">
                <a:solidFill>
                  <a:schemeClr val="bg1"/>
                </a:solidFill>
              </a:rPr>
              <a:t>Nominal Shear Strength</a:t>
            </a:r>
          </a:p>
          <a:p>
            <a:pPr>
              <a:defRPr/>
            </a:pPr>
            <a:endParaRPr lang="en-US" dirty="0">
              <a:solidFill>
                <a:schemeClr val="bg1"/>
              </a:solidFill>
            </a:endParaRPr>
          </a:p>
          <a:p>
            <a:pPr>
              <a:defRPr/>
            </a:pPr>
            <a:r>
              <a:rPr lang="en-US" dirty="0">
                <a:solidFill>
                  <a:schemeClr val="bg1"/>
                </a:solidFill>
              </a:rPr>
              <a:t>For</a:t>
            </a:r>
          </a:p>
          <a:p>
            <a:pPr>
              <a:defRPr/>
            </a:pPr>
            <a:endParaRPr lang="en-US" dirty="0">
              <a:solidFill>
                <a:schemeClr val="bg1"/>
              </a:solidFill>
            </a:endParaRPr>
          </a:p>
          <a:p>
            <a:pPr>
              <a:defRPr/>
            </a:pPr>
            <a:endParaRPr lang="en-US" dirty="0">
              <a:solidFill>
                <a:schemeClr val="bg1"/>
              </a:solidFill>
            </a:endParaRPr>
          </a:p>
          <a:p>
            <a:pPr>
              <a:defRPr/>
            </a:pPr>
            <a:r>
              <a:rPr lang="en-US" dirty="0">
                <a:solidFill>
                  <a:schemeClr val="bg1"/>
                </a:solidFill>
              </a:rPr>
              <a:t>When                                       </a:t>
            </a:r>
          </a:p>
          <a:p>
            <a:pPr>
              <a:defRPr/>
            </a:pPr>
            <a:r>
              <a:rPr lang="en-US" dirty="0">
                <a:solidFill>
                  <a:schemeClr val="bg1"/>
                </a:solidFill>
              </a:rPr>
              <a:t>                                                ,  </a:t>
            </a:r>
          </a:p>
          <a:p>
            <a:pPr>
              <a:defRPr/>
            </a:pPr>
            <a:endParaRPr lang="en-US" dirty="0">
              <a:solidFill>
                <a:schemeClr val="bg1"/>
              </a:solidFill>
            </a:endParaRPr>
          </a:p>
          <a:p>
            <a:pPr>
              <a:defRPr/>
            </a:pPr>
            <a:endParaRPr lang="en-US" dirty="0">
              <a:solidFill>
                <a:schemeClr val="bg1"/>
              </a:solidFill>
            </a:endParaRPr>
          </a:p>
          <a:p>
            <a:pPr>
              <a:defRPr/>
            </a:pPr>
            <a:endParaRPr lang="en-US" dirty="0">
              <a:solidFill>
                <a:schemeClr val="bg1"/>
              </a:solidFill>
            </a:endParaRPr>
          </a:p>
          <a:p>
            <a:pPr>
              <a:tabLst>
                <a:tab pos="5891213" algn="l"/>
              </a:tabLst>
              <a:defRPr/>
            </a:pPr>
            <a:r>
              <a:rPr lang="en-US" dirty="0">
                <a:solidFill>
                  <a:schemeClr val="bg1"/>
                </a:solidFill>
              </a:rPr>
              <a:t>	Equation G2-7</a:t>
            </a:r>
          </a:p>
          <a:p>
            <a:pPr>
              <a:defRPr/>
            </a:pPr>
            <a:endParaRPr lang="en-US" dirty="0">
              <a:solidFill>
                <a:schemeClr val="bg1"/>
              </a:solidFill>
            </a:endParaRPr>
          </a:p>
          <a:p>
            <a:pPr>
              <a:defRPr/>
            </a:pPr>
            <a:endParaRPr lang="en-US" dirty="0">
              <a:solidFill>
                <a:schemeClr val="bg1"/>
              </a:solidFill>
            </a:endParaRPr>
          </a:p>
          <a:p>
            <a:pPr>
              <a:defRPr/>
            </a:pPr>
            <a:endParaRPr lang="en-US" dirty="0">
              <a:solidFill>
                <a:schemeClr val="bg1"/>
              </a:solidFill>
            </a:endParaRPr>
          </a:p>
        </p:txBody>
      </p:sp>
      <p:graphicFrame>
        <p:nvGraphicFramePr>
          <p:cNvPr id="7171" name="Object 3"/>
          <p:cNvGraphicFramePr>
            <a:graphicFrameLocks noChangeAspect="1"/>
          </p:cNvGraphicFramePr>
          <p:nvPr/>
        </p:nvGraphicFramePr>
        <p:xfrm>
          <a:off x="2600325" y="1560514"/>
          <a:ext cx="2628900" cy="962025"/>
        </p:xfrm>
        <a:graphic>
          <a:graphicData uri="http://schemas.openxmlformats.org/presentationml/2006/ole">
            <mc:AlternateContent xmlns:mc="http://schemas.openxmlformats.org/markup-compatibility/2006">
              <mc:Choice xmlns:v="urn:schemas-microsoft-com:vml" Requires="v">
                <p:oleObj name="Equation" r:id="rId3" imgW="1180588" imgH="431613" progId="Equation.3">
                  <p:embed/>
                </p:oleObj>
              </mc:Choice>
              <mc:Fallback>
                <p:oleObj name="Equation" r:id="rId3" imgW="1180588" imgH="431613" progId="Equation.3">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00325" y="1560514"/>
                        <a:ext cx="2628900" cy="962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 name="Slide Number Placeholder 9"/>
          <p:cNvSpPr>
            <a:spLocks noGrp="1"/>
          </p:cNvSpPr>
          <p:nvPr>
            <p:ph type="sldNum" sz="quarter" idx="11"/>
          </p:nvPr>
        </p:nvSpPr>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014F3B4C-A2D8-414F-B28E-597CD57DDDE2}" type="slidenum">
              <a:rPr lang="en-US" altLang="en-US" sz="1200">
                <a:solidFill>
                  <a:srgbClr val="BCBCBC"/>
                </a:solidFill>
              </a:rPr>
              <a:pPr/>
              <a:t>4</a:t>
            </a:fld>
            <a:endParaRPr lang="en-US" altLang="en-US" sz="1200">
              <a:solidFill>
                <a:srgbClr val="BCBCBC"/>
              </a:solidFill>
            </a:endParaRPr>
          </a:p>
        </p:txBody>
      </p:sp>
      <p:graphicFrame>
        <p:nvGraphicFramePr>
          <p:cNvPr id="7174" name="Object 7"/>
          <p:cNvGraphicFramePr>
            <a:graphicFrameLocks noChangeAspect="1"/>
          </p:cNvGraphicFramePr>
          <p:nvPr>
            <p:extLst>
              <p:ext uri="{D42A27DB-BD31-4B8C-83A1-F6EECF244321}">
                <p14:modId xmlns:p14="http://schemas.microsoft.com/office/powerpoint/2010/main" val="3593668943"/>
              </p:ext>
            </p:extLst>
          </p:nvPr>
        </p:nvGraphicFramePr>
        <p:xfrm>
          <a:off x="2925764" y="3003550"/>
          <a:ext cx="3032125" cy="547688"/>
        </p:xfrm>
        <a:graphic>
          <a:graphicData uri="http://schemas.openxmlformats.org/presentationml/2006/ole">
            <mc:AlternateContent xmlns:mc="http://schemas.openxmlformats.org/markup-compatibility/2006">
              <mc:Choice xmlns:v="urn:schemas-microsoft-com:vml" Requires="v">
                <p:oleObj name="Equation" r:id="rId5" imgW="1193760" imgH="215640" progId="Equation.DSMT4">
                  <p:embed/>
                </p:oleObj>
              </mc:Choice>
              <mc:Fallback>
                <p:oleObj name="Equation" r:id="rId5" imgW="1193760" imgH="215640" progId="Equation.DSMT4">
                  <p:embed/>
                  <p:pic>
                    <p:nvPicPr>
                      <p:cNvPr id="0" name="Object 7"/>
                      <p:cNvPicPr>
                        <a:picLocks noChangeAspect="1" noChangeArrowheads="1"/>
                      </p:cNvPicPr>
                      <p:nvPr/>
                    </p:nvPicPr>
                    <p:blipFill>
                      <a:blip r:embed="rId6"/>
                      <a:srcRect/>
                      <a:stretch>
                        <a:fillRect/>
                      </a:stretch>
                    </p:blipFill>
                    <p:spPr bwMode="auto">
                      <a:xfrm>
                        <a:off x="2925764" y="3003550"/>
                        <a:ext cx="3032125" cy="547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175" name="Object 11"/>
          <p:cNvGraphicFramePr>
            <a:graphicFrameLocks noChangeAspect="1"/>
          </p:cNvGraphicFramePr>
          <p:nvPr>
            <p:extLst>
              <p:ext uri="{D42A27DB-BD31-4B8C-83A1-F6EECF244321}">
                <p14:modId xmlns:p14="http://schemas.microsoft.com/office/powerpoint/2010/main" val="3902417637"/>
              </p:ext>
            </p:extLst>
          </p:nvPr>
        </p:nvGraphicFramePr>
        <p:xfrm>
          <a:off x="6011687" y="3044032"/>
          <a:ext cx="3171825" cy="457200"/>
        </p:xfrm>
        <a:graphic>
          <a:graphicData uri="http://schemas.openxmlformats.org/presentationml/2006/ole">
            <mc:AlternateContent xmlns:mc="http://schemas.openxmlformats.org/markup-compatibility/2006">
              <mc:Choice xmlns:v="urn:schemas-microsoft-com:vml" Requires="v">
                <p:oleObj name="Equation" r:id="rId7" imgW="1409400" imgH="203040" progId="Equation.DSMT4">
                  <p:embed/>
                </p:oleObj>
              </mc:Choice>
              <mc:Fallback>
                <p:oleObj name="Equation" r:id="rId7" imgW="1409400" imgH="203040" progId="Equation.DSMT4">
                  <p:embed/>
                  <p:pic>
                    <p:nvPicPr>
                      <p:cNvPr id="0" name="Object 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011687" y="3044032"/>
                        <a:ext cx="31718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176" name="Object 12"/>
          <p:cNvGraphicFramePr>
            <a:graphicFrameLocks noChangeAspect="1"/>
          </p:cNvGraphicFramePr>
          <p:nvPr/>
        </p:nvGraphicFramePr>
        <p:xfrm>
          <a:off x="2165350" y="3724276"/>
          <a:ext cx="5741988" cy="1743075"/>
        </p:xfrm>
        <a:graphic>
          <a:graphicData uri="http://schemas.openxmlformats.org/presentationml/2006/ole">
            <mc:AlternateContent xmlns:mc="http://schemas.openxmlformats.org/markup-compatibility/2006">
              <mc:Choice xmlns:v="urn:schemas-microsoft-com:vml" Requires="v">
                <p:oleObj name="Equation" r:id="rId9" imgW="1993680" imgH="571320" progId="Equation.DSMT4">
                  <p:embed/>
                </p:oleObj>
              </mc:Choice>
              <mc:Fallback>
                <p:oleObj name="Equation" r:id="rId9" imgW="1993680" imgH="571320" progId="Equation.DSMT4">
                  <p:embed/>
                  <p:pic>
                    <p:nvPicPr>
                      <p:cNvPr id="0" name="Object 1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165350" y="3724276"/>
                        <a:ext cx="5741988" cy="174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 name="Footer Placeholder 4">
            <a:extLst>
              <a:ext uri="{FF2B5EF4-FFF2-40B4-BE49-F238E27FC236}">
                <a16:creationId xmlns:a16="http://schemas.microsoft.com/office/drawing/2014/main" id="{639B22C8-8BB8-CDC3-AAF9-F845340222AA}"/>
              </a:ext>
            </a:extLst>
          </p:cNvPr>
          <p:cNvSpPr>
            <a:spLocks noGrp="1"/>
          </p:cNvSpPr>
          <p:nvPr>
            <p:ph type="ftr" sz="quarter" idx="10"/>
          </p:nvPr>
        </p:nvSpPr>
        <p:spPr bwMode="auto">
          <a:xfrm>
            <a:off x="4131564" y="6416676"/>
            <a:ext cx="4558553"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200" dirty="0">
                <a:solidFill>
                  <a:srgbClr val="BCBCBC"/>
                </a:solidFill>
              </a:rPr>
              <a:t>Advanced Beam: Shear - AISC Manual 16th Ed &amp; ANSI/AISC 360-22</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2028825" y="1089025"/>
            <a:ext cx="8140700" cy="3786188"/>
          </a:xfrm>
          <a:prstGeom prst="rect">
            <a:avLst/>
          </a:prstGeom>
          <a:solidFill>
            <a:schemeClr val="tx1">
              <a:lumMod val="95000"/>
              <a:alpha val="62000"/>
            </a:schemeClr>
          </a:solidFill>
          <a:ln w="38100" cap="flat">
            <a:solidFill>
              <a:schemeClr val="bg1"/>
            </a:solidFill>
            <a:bevel/>
          </a:ln>
        </p:spPr>
        <p:txBody>
          <a:bodyPr>
            <a:spAutoFit/>
          </a:bodyPr>
          <a:lstStyle/>
          <a:p>
            <a:pPr>
              <a:defRPr/>
            </a:pPr>
            <a:r>
              <a:rPr lang="en-US" dirty="0">
                <a:solidFill>
                  <a:schemeClr val="bg1"/>
                </a:solidFill>
              </a:rPr>
              <a:t>Nominal Shear Strength</a:t>
            </a:r>
          </a:p>
          <a:p>
            <a:pPr>
              <a:defRPr/>
            </a:pPr>
            <a:endParaRPr lang="en-US" dirty="0">
              <a:solidFill>
                <a:schemeClr val="bg1"/>
              </a:solidFill>
            </a:endParaRPr>
          </a:p>
          <a:p>
            <a:pPr>
              <a:defRPr/>
            </a:pPr>
            <a:r>
              <a:rPr lang="en-US" dirty="0">
                <a:solidFill>
                  <a:schemeClr val="bg1"/>
                </a:solidFill>
              </a:rPr>
              <a:t>Otherwise</a:t>
            </a:r>
          </a:p>
          <a:p>
            <a:pPr>
              <a:defRPr/>
            </a:pPr>
            <a:endParaRPr lang="en-US" dirty="0">
              <a:solidFill>
                <a:schemeClr val="bg1"/>
              </a:solidFill>
            </a:endParaRPr>
          </a:p>
          <a:p>
            <a:pPr>
              <a:defRPr/>
            </a:pPr>
            <a:endParaRPr lang="en-US" dirty="0">
              <a:solidFill>
                <a:schemeClr val="bg1"/>
              </a:solidFill>
            </a:endParaRPr>
          </a:p>
          <a:p>
            <a:pPr>
              <a:defRPr/>
            </a:pPr>
            <a:endParaRPr lang="en-US" dirty="0">
              <a:solidFill>
                <a:schemeClr val="bg1"/>
              </a:solidFill>
            </a:endParaRPr>
          </a:p>
          <a:p>
            <a:pPr>
              <a:tabLst>
                <a:tab pos="5891213" algn="l"/>
              </a:tabLst>
              <a:defRPr/>
            </a:pPr>
            <a:r>
              <a:rPr lang="en-US" dirty="0">
                <a:solidFill>
                  <a:schemeClr val="bg1"/>
                </a:solidFill>
              </a:rPr>
              <a:t>	Equation G2-8</a:t>
            </a:r>
          </a:p>
          <a:p>
            <a:pPr>
              <a:defRPr/>
            </a:pPr>
            <a:endParaRPr lang="en-US" dirty="0">
              <a:solidFill>
                <a:schemeClr val="bg1"/>
              </a:solidFill>
            </a:endParaRPr>
          </a:p>
          <a:p>
            <a:pPr>
              <a:defRPr/>
            </a:pPr>
            <a:endParaRPr lang="en-US" dirty="0">
              <a:solidFill>
                <a:schemeClr val="bg1"/>
              </a:solidFill>
            </a:endParaRPr>
          </a:p>
          <a:p>
            <a:pPr>
              <a:defRPr/>
            </a:pPr>
            <a:endParaRPr lang="en-US" dirty="0">
              <a:solidFill>
                <a:schemeClr val="bg1"/>
              </a:solidFill>
            </a:endParaRPr>
          </a:p>
        </p:txBody>
      </p:sp>
      <p:sp>
        <p:nvSpPr>
          <p:cNvPr id="10" name="Slide Number Placeholder 9"/>
          <p:cNvSpPr>
            <a:spLocks noGrp="1"/>
          </p:cNvSpPr>
          <p:nvPr>
            <p:ph type="sldNum" sz="quarter" idx="11"/>
          </p:nvPr>
        </p:nvSpPr>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1B1AC79A-9C0D-4A46-8577-131A7960D042}" type="slidenum">
              <a:rPr lang="en-US" altLang="en-US" sz="1200">
                <a:solidFill>
                  <a:srgbClr val="BCBCBC"/>
                </a:solidFill>
              </a:rPr>
              <a:pPr/>
              <a:t>5</a:t>
            </a:fld>
            <a:endParaRPr lang="en-US" altLang="en-US" sz="1200">
              <a:solidFill>
                <a:srgbClr val="BCBCBC"/>
              </a:solidFill>
            </a:endParaRPr>
          </a:p>
        </p:txBody>
      </p:sp>
      <p:graphicFrame>
        <p:nvGraphicFramePr>
          <p:cNvPr id="8196" name="Object 2"/>
          <p:cNvGraphicFramePr>
            <a:graphicFrameLocks noChangeAspect="1"/>
          </p:cNvGraphicFramePr>
          <p:nvPr/>
        </p:nvGraphicFramePr>
        <p:xfrm>
          <a:off x="2208214" y="2600325"/>
          <a:ext cx="5684837" cy="1646238"/>
        </p:xfrm>
        <a:graphic>
          <a:graphicData uri="http://schemas.openxmlformats.org/presentationml/2006/ole">
            <mc:AlternateContent xmlns:mc="http://schemas.openxmlformats.org/markup-compatibility/2006">
              <mc:Choice xmlns:v="urn:schemas-microsoft-com:vml" Requires="v">
                <p:oleObj name="Equation" r:id="rId3" imgW="2412720" imgH="698400" progId="Equation.DSMT4">
                  <p:embed/>
                </p:oleObj>
              </mc:Choice>
              <mc:Fallback>
                <p:oleObj name="Equation" r:id="rId3" imgW="2412720" imgH="698400" progId="Equation.DSMT4">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08214" y="2600325"/>
                        <a:ext cx="5684837" cy="164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 name="Footer Placeholder 4">
            <a:extLst>
              <a:ext uri="{FF2B5EF4-FFF2-40B4-BE49-F238E27FC236}">
                <a16:creationId xmlns:a16="http://schemas.microsoft.com/office/drawing/2014/main" id="{63058E08-312B-138D-B9F2-DEFFAED030DA}"/>
              </a:ext>
            </a:extLst>
          </p:cNvPr>
          <p:cNvSpPr>
            <a:spLocks noGrp="1"/>
          </p:cNvSpPr>
          <p:nvPr>
            <p:ph type="ftr" sz="quarter" idx="10"/>
          </p:nvPr>
        </p:nvSpPr>
        <p:spPr bwMode="auto">
          <a:xfrm>
            <a:off x="4131564" y="6416676"/>
            <a:ext cx="4558553"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200" dirty="0">
                <a:solidFill>
                  <a:srgbClr val="BCBCBC"/>
                </a:solidFill>
              </a:rPr>
              <a:t>Advanced Beam: Shear - AISC Manual 16th Ed &amp; ANSI/AISC 360-22</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30"/>
          <p:cNvSpPr txBox="1"/>
          <p:nvPr/>
        </p:nvSpPr>
        <p:spPr>
          <a:xfrm>
            <a:off x="2087563" y="184151"/>
            <a:ext cx="8140700" cy="5681663"/>
          </a:xfrm>
          <a:prstGeom prst="rect">
            <a:avLst/>
          </a:prstGeom>
          <a:solidFill>
            <a:schemeClr val="tx1">
              <a:lumMod val="95000"/>
              <a:alpha val="62000"/>
            </a:schemeClr>
          </a:solidFill>
          <a:ln w="38100" cap="flat">
            <a:solidFill>
              <a:schemeClr val="bg1"/>
            </a:solidFill>
            <a:bevel/>
          </a:ln>
        </p:spPr>
        <p:txBody>
          <a:bodyPr/>
          <a:lstStyle/>
          <a:p>
            <a:pPr>
              <a:defRPr/>
            </a:pPr>
            <a:endParaRPr lang="en-US" dirty="0">
              <a:solidFill>
                <a:schemeClr val="bg1"/>
              </a:solidFill>
            </a:endParaRPr>
          </a:p>
        </p:txBody>
      </p:sp>
      <p:pic>
        <p:nvPicPr>
          <p:cNvPr id="16" name="Picture 15">
            <a:extLst>
              <a:ext uri="{FF2B5EF4-FFF2-40B4-BE49-F238E27FC236}">
                <a16:creationId xmlns:a16="http://schemas.microsoft.com/office/drawing/2014/main" id="{245E949D-2F7A-2230-13DF-8B141CD3398E}"/>
              </a:ext>
            </a:extLst>
          </p:cNvPr>
          <p:cNvPicPr>
            <a:picLocks noChangeAspect="1"/>
          </p:cNvPicPr>
          <p:nvPr/>
        </p:nvPicPr>
        <p:blipFill>
          <a:blip r:embed="rId3"/>
          <a:stretch>
            <a:fillRect/>
          </a:stretch>
        </p:blipFill>
        <p:spPr>
          <a:xfrm>
            <a:off x="5429372" y="3072900"/>
            <a:ext cx="4511431" cy="2725148"/>
          </a:xfrm>
          <a:prstGeom prst="rect">
            <a:avLst/>
          </a:prstGeom>
        </p:spPr>
      </p:pic>
      <p:pic>
        <p:nvPicPr>
          <p:cNvPr id="11" name="Picture 10">
            <a:extLst>
              <a:ext uri="{FF2B5EF4-FFF2-40B4-BE49-F238E27FC236}">
                <a16:creationId xmlns:a16="http://schemas.microsoft.com/office/drawing/2014/main" id="{958617FF-E1C4-451C-4331-EBB08BE48F7D}"/>
              </a:ext>
            </a:extLst>
          </p:cNvPr>
          <p:cNvPicPr>
            <a:picLocks noChangeAspect="1"/>
          </p:cNvPicPr>
          <p:nvPr/>
        </p:nvPicPr>
        <p:blipFill>
          <a:blip r:embed="rId4"/>
          <a:stretch>
            <a:fillRect/>
          </a:stretch>
        </p:blipFill>
        <p:spPr>
          <a:xfrm>
            <a:off x="5410542" y="274687"/>
            <a:ext cx="4560203" cy="2731245"/>
          </a:xfrm>
          <a:prstGeom prst="rect">
            <a:avLst/>
          </a:prstGeom>
        </p:spPr>
      </p:pic>
      <p:sp>
        <p:nvSpPr>
          <p:cNvPr id="30" name="Slide Number Placeholder 29"/>
          <p:cNvSpPr>
            <a:spLocks noGrp="1"/>
          </p:cNvSpPr>
          <p:nvPr>
            <p:ph type="sldNum" sz="quarter" idx="11"/>
          </p:nvPr>
        </p:nvSpPr>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2B856A35-B187-469D-822C-7B3FFF6ADCF1}" type="slidenum">
              <a:rPr lang="en-US" altLang="en-US" sz="1200">
                <a:solidFill>
                  <a:srgbClr val="BCBCBC"/>
                </a:solidFill>
              </a:rPr>
              <a:pPr/>
              <a:t>6</a:t>
            </a:fld>
            <a:endParaRPr lang="en-US" altLang="en-US" sz="1200">
              <a:solidFill>
                <a:srgbClr val="BCBCBC"/>
              </a:solidFill>
            </a:endParaRPr>
          </a:p>
        </p:txBody>
      </p:sp>
      <p:sp>
        <p:nvSpPr>
          <p:cNvPr id="9222" name="TextBox 33"/>
          <p:cNvSpPr txBox="1">
            <a:spLocks noChangeArrowheads="1"/>
          </p:cNvSpPr>
          <p:nvPr/>
        </p:nvSpPr>
        <p:spPr bwMode="auto">
          <a:xfrm>
            <a:off x="2165350" y="977900"/>
            <a:ext cx="2743200"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dirty="0">
                <a:solidFill>
                  <a:schemeClr val="bg1"/>
                </a:solidFill>
              </a:rPr>
              <a:t>Comparison between</a:t>
            </a:r>
          </a:p>
          <a:p>
            <a:r>
              <a:rPr lang="en-US" altLang="en-US" dirty="0">
                <a:solidFill>
                  <a:schemeClr val="bg1"/>
                </a:solidFill>
              </a:rPr>
              <a:t>post-buckling strength and tension field action strength.</a:t>
            </a:r>
          </a:p>
          <a:p>
            <a:endParaRPr lang="en-US" altLang="en-US" dirty="0">
              <a:solidFill>
                <a:schemeClr val="bg1"/>
              </a:solidFill>
            </a:endParaRPr>
          </a:p>
          <a:p>
            <a:r>
              <a:rPr lang="en-US" altLang="en-US" dirty="0">
                <a:solidFill>
                  <a:schemeClr val="bg1"/>
                </a:solidFill>
              </a:rPr>
              <a:t>Sometimes TFA does not provide the most shear strength.</a:t>
            </a:r>
          </a:p>
        </p:txBody>
      </p:sp>
      <p:cxnSp>
        <p:nvCxnSpPr>
          <p:cNvPr id="38" name="Straight Arrow Connector 37"/>
          <p:cNvCxnSpPr/>
          <p:nvPr/>
        </p:nvCxnSpPr>
        <p:spPr>
          <a:xfrm flipV="1">
            <a:off x="7685088" y="4256088"/>
            <a:ext cx="0" cy="423862"/>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a:xfrm flipV="1">
            <a:off x="7820025" y="1930400"/>
            <a:ext cx="0" cy="10795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flipV="1">
            <a:off x="7912100" y="4592638"/>
            <a:ext cx="0" cy="144462"/>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a:off x="7427913" y="1903414"/>
            <a:ext cx="0" cy="117475"/>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484A4BDA-3156-5586-4C03-AD40EF296546}"/>
              </a:ext>
            </a:extLst>
          </p:cNvPr>
          <p:cNvSpPr/>
          <p:nvPr/>
        </p:nvSpPr>
        <p:spPr>
          <a:xfrm>
            <a:off x="9236869" y="4205288"/>
            <a:ext cx="378618" cy="159543"/>
          </a:xfrm>
          <a:prstGeom prst="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B281D913-0141-CD36-5C72-A116F957BCC3}"/>
              </a:ext>
            </a:extLst>
          </p:cNvPr>
          <p:cNvSpPr/>
          <p:nvPr/>
        </p:nvSpPr>
        <p:spPr>
          <a:xfrm>
            <a:off x="9492855" y="4435474"/>
            <a:ext cx="378618" cy="159543"/>
          </a:xfrm>
          <a:prstGeom prst="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B9D9C749-B40D-DE6C-DD31-E394012D6F87}"/>
              </a:ext>
            </a:extLst>
          </p:cNvPr>
          <p:cNvSpPr/>
          <p:nvPr/>
        </p:nvSpPr>
        <p:spPr>
          <a:xfrm>
            <a:off x="9236869" y="4670425"/>
            <a:ext cx="378618" cy="159543"/>
          </a:xfrm>
          <a:prstGeom prst="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4F2D833A-CB46-8868-1AE9-A2AE4DE1ECD1}"/>
              </a:ext>
            </a:extLst>
          </p:cNvPr>
          <p:cNvSpPr/>
          <p:nvPr/>
        </p:nvSpPr>
        <p:spPr>
          <a:xfrm>
            <a:off x="9492855" y="4888707"/>
            <a:ext cx="378618" cy="159543"/>
          </a:xfrm>
          <a:prstGeom prst="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Footer Placeholder 4">
            <a:extLst>
              <a:ext uri="{FF2B5EF4-FFF2-40B4-BE49-F238E27FC236}">
                <a16:creationId xmlns:a16="http://schemas.microsoft.com/office/drawing/2014/main" id="{D77DF136-39B1-F923-37E9-FAAAD45DB30B}"/>
              </a:ext>
            </a:extLst>
          </p:cNvPr>
          <p:cNvSpPr>
            <a:spLocks noGrp="1"/>
          </p:cNvSpPr>
          <p:nvPr>
            <p:ph type="ftr" sz="quarter" idx="10"/>
          </p:nvPr>
        </p:nvSpPr>
        <p:spPr bwMode="auto">
          <a:xfrm>
            <a:off x="4131564" y="6416676"/>
            <a:ext cx="4558553"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200" dirty="0">
                <a:solidFill>
                  <a:srgbClr val="BCBCBC"/>
                </a:solidFill>
              </a:rPr>
              <a:t>Advanced Beam: Shear - AISC Manual 16th Ed &amp; ANSI/AISC 360-22</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Box 28"/>
          <p:cNvSpPr txBox="1">
            <a:spLocks noChangeArrowheads="1"/>
          </p:cNvSpPr>
          <p:nvPr/>
        </p:nvSpPr>
        <p:spPr bwMode="auto">
          <a:xfrm>
            <a:off x="1970088" y="914401"/>
            <a:ext cx="8140700" cy="4524375"/>
          </a:xfrm>
          <a:prstGeom prst="rect">
            <a:avLst/>
          </a:prstGeom>
          <a:solidFill>
            <a:schemeClr val="tx1"/>
          </a:solidFill>
          <a:ln w="38100">
            <a:solidFill>
              <a:schemeClr val="bg1"/>
            </a:solidFill>
            <a:bevel/>
            <a:headEnd/>
            <a:tailEnd/>
          </a:ln>
        </p:spPr>
        <p:txBody>
          <a:bodyPr anchor="ctr" anchorCtr="1">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3600" b="1" u="sng">
                <a:solidFill>
                  <a:srgbClr val="FF0000"/>
                </a:solidFill>
              </a:rPr>
              <a:t>INSERT ADVANCED TOPIC</a:t>
            </a:r>
          </a:p>
          <a:p>
            <a:r>
              <a:rPr lang="en-US" altLang="en-US" sz="3600">
                <a:solidFill>
                  <a:srgbClr val="FF0000"/>
                </a:solidFill>
              </a:rPr>
              <a:t>FOR SHEAR STRENGTH WITH WEB OPENINGS INCLUDE REFERENCE MATERIAL:</a:t>
            </a:r>
          </a:p>
          <a:p>
            <a:r>
              <a:rPr lang="en-US" altLang="en-US" sz="3600">
                <a:solidFill>
                  <a:srgbClr val="FF0000"/>
                </a:solidFill>
              </a:rPr>
              <a:t>AISC DESIGN GUIDE#2: Design of Steel and Composite Beams with Web </a:t>
            </a:r>
          </a:p>
          <a:p>
            <a:r>
              <a:rPr lang="en-US" altLang="en-US" sz="3600">
                <a:solidFill>
                  <a:srgbClr val="FF0000"/>
                </a:solidFill>
              </a:rPr>
              <a:t>Openings</a:t>
            </a:r>
          </a:p>
          <a:p>
            <a:endParaRPr lang="en-US" altLang="en-US" sz="3600">
              <a:solidFill>
                <a:srgbClr val="FF0000"/>
              </a:solidFill>
            </a:endParaRPr>
          </a:p>
        </p:txBody>
      </p:sp>
      <p:grpSp>
        <p:nvGrpSpPr>
          <p:cNvPr id="10243" name="Group 2"/>
          <p:cNvGrpSpPr>
            <a:grpSpLocks/>
          </p:cNvGrpSpPr>
          <p:nvPr/>
        </p:nvGrpSpPr>
        <p:grpSpPr bwMode="auto">
          <a:xfrm>
            <a:off x="7564438" y="3727450"/>
            <a:ext cx="3103562" cy="3130550"/>
            <a:chOff x="762000" y="-304800"/>
            <a:chExt cx="7924800" cy="7162800"/>
          </a:xfrm>
        </p:grpSpPr>
        <p:pic>
          <p:nvPicPr>
            <p:cNvPr id="10246" name="Picture 2" descr="C:\Documents and Settings\David Fortin\Local Settings\Temporary Internet Files\Content.IE5\05AVGDUF\MCj04325690000[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304800"/>
              <a:ext cx="7162800" cy="716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7" name="Picture 4" descr="C:\Documents and Settings\David Fortin\Local Settings\Temporary Internet Files\Content.IE5\CDA7ST6F\MCj04338290000[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0" y="457200"/>
              <a:ext cx="6172200" cy="617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 name="Slide Number Placeholder 5"/>
          <p:cNvSpPr>
            <a:spLocks noGrp="1"/>
          </p:cNvSpPr>
          <p:nvPr>
            <p:ph type="sldNum" sz="quarter" idx="11"/>
          </p:nvPr>
        </p:nvSpPr>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6D969E6C-BC48-4EC7-B60C-6B8EA3A64A0C}" type="slidenum">
              <a:rPr lang="en-US" altLang="en-US" sz="1200">
                <a:solidFill>
                  <a:srgbClr val="BCBCBC"/>
                </a:solidFill>
              </a:rPr>
              <a:pPr/>
              <a:t>7</a:t>
            </a:fld>
            <a:endParaRPr lang="en-US" altLang="en-US" sz="1200">
              <a:solidFill>
                <a:srgbClr val="BCBCBC"/>
              </a:solidFill>
            </a:endParaRPr>
          </a:p>
        </p:txBody>
      </p:sp>
      <p:sp>
        <p:nvSpPr>
          <p:cNvPr id="2" name="Footer Placeholder 4">
            <a:extLst>
              <a:ext uri="{FF2B5EF4-FFF2-40B4-BE49-F238E27FC236}">
                <a16:creationId xmlns:a16="http://schemas.microsoft.com/office/drawing/2014/main" id="{4D5A3797-DE88-BF92-A44F-BD081F29D2EC}"/>
              </a:ext>
            </a:extLst>
          </p:cNvPr>
          <p:cNvSpPr>
            <a:spLocks noGrp="1"/>
          </p:cNvSpPr>
          <p:nvPr>
            <p:ph type="ftr" sz="quarter" idx="10"/>
          </p:nvPr>
        </p:nvSpPr>
        <p:spPr bwMode="auto">
          <a:xfrm>
            <a:off x="4131564" y="6416676"/>
            <a:ext cx="4558553"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200" dirty="0">
                <a:solidFill>
                  <a:srgbClr val="BCBCBC"/>
                </a:solidFill>
              </a:rPr>
              <a:t>Advanced Beam: Shear - AISC Manual 16th Ed &amp; ANSI/AISC 360-22</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81200" y="1600200"/>
            <a:ext cx="8229600" cy="3956050"/>
          </a:xfrm>
          <a:solidFill>
            <a:schemeClr val="accent1">
              <a:lumMod val="20000"/>
              <a:lumOff val="80000"/>
            </a:schemeClr>
          </a:solidFill>
        </p:spPr>
        <p:txBody>
          <a:bodyPr/>
          <a:lstStyle/>
          <a:p>
            <a:pPr>
              <a:defRPr/>
            </a:pPr>
            <a:endParaRPr lang="en-US" dirty="0">
              <a:solidFill>
                <a:schemeClr val="bg1"/>
              </a:solidFill>
            </a:endParaRPr>
          </a:p>
          <a:p>
            <a:pPr lvl="1">
              <a:buFont typeface="Wingdings 2" panose="05020102010507070707" pitchFamily="18" charset="2"/>
              <a:buNone/>
              <a:defRPr/>
            </a:pPr>
            <a:r>
              <a:rPr lang="en-US" sz="4800" dirty="0">
                <a:solidFill>
                  <a:schemeClr val="bg1"/>
                </a:solidFill>
              </a:rPr>
              <a:t>Chapter G: </a:t>
            </a:r>
          </a:p>
          <a:p>
            <a:pPr lvl="1">
              <a:buFont typeface="Wingdings 2" panose="05020102010507070707" pitchFamily="18" charset="2"/>
              <a:buNone/>
              <a:defRPr/>
            </a:pPr>
            <a:r>
              <a:rPr lang="en-US" sz="4800">
                <a:solidFill>
                  <a:schemeClr val="bg1"/>
                </a:solidFill>
              </a:rPr>
              <a:t>Shear Strength-Advanced</a:t>
            </a:r>
            <a:endParaRPr lang="en-US" sz="4800" dirty="0">
              <a:solidFill>
                <a:schemeClr val="bg1"/>
              </a:solidFill>
            </a:endParaRPr>
          </a:p>
          <a:p>
            <a:pPr lvl="1">
              <a:buFont typeface="Wingdings 2" panose="05020102010507070707" pitchFamily="18" charset="2"/>
              <a:buNone/>
              <a:defRPr/>
            </a:pPr>
            <a:r>
              <a:rPr lang="en-US" sz="4800" dirty="0">
                <a:solidFill>
                  <a:schemeClr val="bg1"/>
                </a:solidFill>
              </a:rPr>
              <a:t>Transverse Stiffener Design</a:t>
            </a:r>
          </a:p>
        </p:txBody>
      </p:sp>
      <p:sp>
        <p:nvSpPr>
          <p:cNvPr id="4" name="Slide Number Placeholder 3"/>
          <p:cNvSpPr>
            <a:spLocks noGrp="1"/>
          </p:cNvSpPr>
          <p:nvPr>
            <p:ph type="sldNum" sz="quarter" idx="11"/>
          </p:nvPr>
        </p:nvSpPr>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EAF124D6-084D-4A6B-9129-1E0928DB3F4A}" type="slidenum">
              <a:rPr lang="en-US" altLang="en-US" sz="1200">
                <a:solidFill>
                  <a:srgbClr val="BCBCBC"/>
                </a:solidFill>
              </a:rPr>
              <a:pPr/>
              <a:t>8</a:t>
            </a:fld>
            <a:endParaRPr lang="en-US" altLang="en-US" sz="1200">
              <a:solidFill>
                <a:srgbClr val="BCBCBC"/>
              </a:solidFill>
            </a:endParaRPr>
          </a:p>
        </p:txBody>
      </p:sp>
      <p:sp>
        <p:nvSpPr>
          <p:cNvPr id="2" name="Footer Placeholder 4">
            <a:extLst>
              <a:ext uri="{FF2B5EF4-FFF2-40B4-BE49-F238E27FC236}">
                <a16:creationId xmlns:a16="http://schemas.microsoft.com/office/drawing/2014/main" id="{C42AADD5-0E17-2E7E-F596-ADD97A07CF66}"/>
              </a:ext>
            </a:extLst>
          </p:cNvPr>
          <p:cNvSpPr>
            <a:spLocks noGrp="1"/>
          </p:cNvSpPr>
          <p:nvPr>
            <p:ph type="ftr" sz="quarter" idx="10"/>
          </p:nvPr>
        </p:nvSpPr>
        <p:spPr bwMode="auto">
          <a:xfrm>
            <a:off x="4131564" y="6416676"/>
            <a:ext cx="4558553"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200" dirty="0">
                <a:solidFill>
                  <a:srgbClr val="BCBCBC"/>
                </a:solidFill>
              </a:rPr>
              <a:t>Advanced Beam: Shear - AISC Manual 16th Ed &amp; ANSI/AISC 360-22</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bwMode="auto">
          <a:xfrm>
            <a:off x="1987550" y="955675"/>
            <a:ext cx="8389938" cy="584200"/>
          </a:xfrm>
          <a:prstGeom prst="rect">
            <a:avLst/>
          </a:prstGeom>
          <a:solidFill>
            <a:schemeClr val="tx1">
              <a:lumMod val="95000"/>
              <a:alpha val="62000"/>
            </a:schemeClr>
          </a:solidFill>
          <a:ln w="38100" cap="flat">
            <a:solidFill>
              <a:schemeClr val="bg1"/>
            </a:solidFill>
            <a:bevel/>
          </a:ln>
        </p:spPr>
        <p:txBody>
          <a:bodyPr anchor="ctr" anchorCtr="1">
            <a:spAutoFit/>
          </a:bodyPr>
          <a:lstStyle/>
          <a:p>
            <a:pPr>
              <a:defRPr/>
            </a:pPr>
            <a:r>
              <a:rPr lang="en-US" sz="3200" dirty="0">
                <a:solidFill>
                  <a:schemeClr val="bg1"/>
                </a:solidFill>
              </a:rPr>
              <a:t>Shear Stiffener Design</a:t>
            </a:r>
          </a:p>
        </p:txBody>
      </p:sp>
      <p:sp>
        <p:nvSpPr>
          <p:cNvPr id="3" name="TextBox 2"/>
          <p:cNvSpPr txBox="1"/>
          <p:nvPr/>
        </p:nvSpPr>
        <p:spPr bwMode="auto">
          <a:xfrm>
            <a:off x="2006600" y="1920875"/>
            <a:ext cx="8389938" cy="831850"/>
          </a:xfrm>
          <a:prstGeom prst="rect">
            <a:avLst/>
          </a:prstGeom>
          <a:solidFill>
            <a:schemeClr val="tx1">
              <a:lumMod val="95000"/>
              <a:alpha val="62000"/>
            </a:schemeClr>
          </a:solidFill>
          <a:ln w="38100" cap="flat">
            <a:solidFill>
              <a:schemeClr val="bg1"/>
            </a:solidFill>
            <a:bevel/>
          </a:ln>
        </p:spPr>
        <p:txBody>
          <a:bodyPr anchor="ctr">
            <a:spAutoFit/>
          </a:bodyPr>
          <a:lstStyle/>
          <a:p>
            <a:pPr>
              <a:defRPr/>
            </a:pPr>
            <a:r>
              <a:rPr lang="en-US" i="1" dirty="0">
                <a:solidFill>
                  <a:schemeClr val="bg1"/>
                </a:solidFill>
              </a:rPr>
              <a:t>All transverse stiffeners </a:t>
            </a:r>
            <a:r>
              <a:rPr lang="en-US" dirty="0">
                <a:solidFill>
                  <a:schemeClr val="bg1"/>
                </a:solidFill>
              </a:rPr>
              <a:t>must provide sufficient out of plane stiffness to restrain web plate buckling.</a:t>
            </a:r>
          </a:p>
        </p:txBody>
      </p:sp>
      <p:sp>
        <p:nvSpPr>
          <p:cNvPr id="4" name="TextBox 3"/>
          <p:cNvSpPr txBox="1"/>
          <p:nvPr/>
        </p:nvSpPr>
        <p:spPr bwMode="auto">
          <a:xfrm>
            <a:off x="1987550" y="3002991"/>
            <a:ext cx="8389938" cy="2678113"/>
          </a:xfrm>
          <a:prstGeom prst="rect">
            <a:avLst/>
          </a:prstGeom>
          <a:solidFill>
            <a:schemeClr val="tx1">
              <a:lumMod val="95000"/>
              <a:alpha val="62000"/>
            </a:schemeClr>
          </a:solidFill>
          <a:ln w="38100" cap="flat">
            <a:solidFill>
              <a:schemeClr val="bg1"/>
            </a:solidFill>
            <a:bevel/>
          </a:ln>
        </p:spPr>
        <p:txBody>
          <a:bodyPr anchor="ctr">
            <a:spAutoFit/>
          </a:bodyPr>
          <a:lstStyle/>
          <a:p>
            <a:pPr marL="4763" lvl="1">
              <a:defRPr/>
            </a:pPr>
            <a:r>
              <a:rPr lang="en-US" i="1" dirty="0">
                <a:solidFill>
                  <a:schemeClr val="bg1"/>
                </a:solidFill>
              </a:rPr>
              <a:t>If Tension Field Action (TFA) is used	</a:t>
            </a:r>
            <a:r>
              <a:rPr lang="en-US" dirty="0">
                <a:solidFill>
                  <a:schemeClr val="bg1"/>
                </a:solidFill>
              </a:rPr>
              <a:t>a compression strut develops and balances the tension field.  Research findings have shown that the stiffeners are loaded predominantly in bending due to the restraint they provide to the web, with only minor axial forces developing in the stiffeners.  Stiffeners locally stabilize the web to allow for compression forces to be carried by the web.  Therefore, additional stiffener moment of inertia is required.</a:t>
            </a:r>
          </a:p>
        </p:txBody>
      </p:sp>
      <p:sp>
        <p:nvSpPr>
          <p:cNvPr id="5" name="Slide Number Placeholder 4"/>
          <p:cNvSpPr>
            <a:spLocks noGrp="1"/>
          </p:cNvSpPr>
          <p:nvPr>
            <p:ph type="sldNum" sz="quarter" idx="11"/>
          </p:nvPr>
        </p:nvSpPr>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552140F8-56A3-450B-B78A-1B09717D6579}" type="slidenum">
              <a:rPr lang="en-US" altLang="en-US" sz="1200">
                <a:solidFill>
                  <a:srgbClr val="BCBCBC"/>
                </a:solidFill>
              </a:rPr>
              <a:pPr/>
              <a:t>9</a:t>
            </a:fld>
            <a:endParaRPr lang="en-US" altLang="en-US" sz="1200">
              <a:solidFill>
                <a:srgbClr val="BCBCBC"/>
              </a:solidFill>
            </a:endParaRPr>
          </a:p>
        </p:txBody>
      </p:sp>
      <p:sp>
        <p:nvSpPr>
          <p:cNvPr id="2" name="Footer Placeholder 4">
            <a:extLst>
              <a:ext uri="{FF2B5EF4-FFF2-40B4-BE49-F238E27FC236}">
                <a16:creationId xmlns:a16="http://schemas.microsoft.com/office/drawing/2014/main" id="{ADDD7241-4AF8-9BBA-83F8-3ABC803CC4A6}"/>
              </a:ext>
            </a:extLst>
          </p:cNvPr>
          <p:cNvSpPr>
            <a:spLocks noGrp="1"/>
          </p:cNvSpPr>
          <p:nvPr>
            <p:ph type="ftr" sz="quarter" idx="10"/>
          </p:nvPr>
        </p:nvSpPr>
        <p:spPr bwMode="auto">
          <a:xfrm>
            <a:off x="4131564" y="6416676"/>
            <a:ext cx="4558553"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200" dirty="0">
                <a:solidFill>
                  <a:srgbClr val="BCBCBC"/>
                </a:solidFill>
              </a:rPr>
              <a:t>Advanced Beam: Shear - AISC Manual 16th Ed &amp; ANSI/AISC 360-22</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Verve">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1490590751</TotalTime>
  <Pages>1237561</Pages>
  <Words>695</Words>
  <Application>Microsoft Office PowerPoint</Application>
  <PresentationFormat>Widescreen</PresentationFormat>
  <Paragraphs>124</Paragraphs>
  <Slides>12</Slides>
  <Notes>12</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12</vt:i4>
      </vt:variant>
    </vt:vector>
  </HeadingPairs>
  <TitlesOfParts>
    <vt:vector size="21" baseType="lpstr">
      <vt:lpstr>Book Antiqua</vt:lpstr>
      <vt:lpstr>Lucida Sans</vt:lpstr>
      <vt:lpstr>Symbol</vt:lpstr>
      <vt:lpstr>Times New Roman</vt:lpstr>
      <vt:lpstr>Wingdings</vt:lpstr>
      <vt:lpstr>Wingdings 2</vt:lpstr>
      <vt:lpstr>Wingdings 3</vt:lpstr>
      <vt:lpstr>Apex</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Retrofit of Steel Moment Frame Connections: Current Testing Program</dc:title>
  <dc:creator>UT</dc:creator>
  <cp:lastModifiedBy>Kristi Sattler</cp:lastModifiedBy>
  <cp:revision>1346190672</cp:revision>
  <cp:lastPrinted>2001-05-09T19:19:51Z</cp:lastPrinted>
  <dcterms:created xsi:type="dcterms:W3CDTF">1998-02-18T16:27:01Z</dcterms:created>
  <dcterms:modified xsi:type="dcterms:W3CDTF">2024-08-19T20:53:54Z</dcterms:modified>
</cp:coreProperties>
</file>