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63" r:id="rId2"/>
    <p:sldId id="264" r:id="rId3"/>
    <p:sldId id="265" r:id="rId4"/>
  </p:sldIdLst>
  <p:sldSz cx="6858000" cy="9144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864" autoAdjust="0"/>
  </p:normalViewPr>
  <p:slideViewPr>
    <p:cSldViewPr snapToGrid="0">
      <p:cViewPr varScale="1">
        <p:scale>
          <a:sx n="80" d="100"/>
          <a:sy n="80" d="100"/>
        </p:scale>
        <p:origin x="3084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39277F-B5B2-4DDE-90F4-6CCD4886B1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69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5E8F4-2249-4782-B6BA-42B969B23B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9076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86325" y="812800"/>
            <a:ext cx="1457325" cy="7315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812800"/>
            <a:ext cx="4219575" cy="7315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B0A351-695A-4D4C-AB02-8101184909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7964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1D4F0C-AD65-4CA0-9870-BC1C6A5230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9265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A6A81B-4C02-4EFF-9374-1F8BF24096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049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641600"/>
            <a:ext cx="283845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FE6789-9D77-4E20-AA9F-53240FD6CC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5307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D2DDA6-0FB2-4267-AC4B-0AB3ABB69E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3294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A64E87-ECEC-46FC-9F72-3614ABCA8C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7174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FBD142-C15C-4378-B001-60BBD263D2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7550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1D54A1-0FDC-4AE2-9ED3-267C041FFC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023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18522-2BF6-47E1-A791-A8F62F8553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8837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812800"/>
            <a:ext cx="58293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641600"/>
            <a:ext cx="58293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31200"/>
            <a:ext cx="2171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31200"/>
            <a:ext cx="1428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75A0B6E-22E6-4FF3-A658-4CCE6B9D175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.wmf"/><Relationship Id="rId7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6.wmf"/><Relationship Id="rId7" Type="http://schemas.openxmlformats.org/officeDocument/2006/relationships/image" Target="../media/image8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4221162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Partially Composite Beam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188913" y="4421188"/>
            <a:ext cx="654208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750" algn="l"/>
                <a:tab pos="57150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dirty="0"/>
              <a:t>b</a:t>
            </a:r>
            <a:r>
              <a:rPr lang="en-US" altLang="en-US" sz="1400" i="1" baseline="-25000" dirty="0"/>
              <a:t>e	</a:t>
            </a:r>
            <a:r>
              <a:rPr lang="en-US" altLang="en-US" sz="1400" dirty="0"/>
              <a:t>=	effective width of the concrete slab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dirty="0" err="1"/>
              <a:t>h</a:t>
            </a:r>
            <a:r>
              <a:rPr lang="en-US" altLang="en-US" sz="1400" i="1" baseline="-25000" dirty="0" err="1"/>
              <a:t>r</a:t>
            </a:r>
            <a:r>
              <a:rPr lang="en-US" altLang="en-US" sz="1400" i="1" baseline="-25000"/>
              <a:t>	</a:t>
            </a:r>
            <a:r>
              <a:rPr lang="en-US" altLang="en-US" sz="1400"/>
              <a:t>=	height of deck ribs (concrete in deck ribs is not considered effective)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dirty="0" err="1"/>
              <a:t>t</a:t>
            </a:r>
            <a:r>
              <a:rPr lang="en-US" altLang="en-US" sz="1400" i="1" baseline="-25000" dirty="0" err="1"/>
              <a:t>c</a:t>
            </a:r>
            <a:r>
              <a:rPr lang="en-US" altLang="en-US" sz="1400" i="1" baseline="-25000" dirty="0"/>
              <a:t>	</a:t>
            </a:r>
            <a:r>
              <a:rPr lang="en-US" altLang="en-US" sz="1400" dirty="0"/>
              <a:t>=	thickness of concrete above the deck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dirty="0"/>
              <a:t>d	</a:t>
            </a:r>
            <a:r>
              <a:rPr lang="en-US" altLang="en-US" sz="1400" dirty="0"/>
              <a:t>=	depth of steel beam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dirty="0"/>
              <a:t>a	</a:t>
            </a:r>
            <a:r>
              <a:rPr lang="en-US" altLang="en-US" sz="1400" dirty="0"/>
              <a:t>=	depth of compression block in concrete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dirty="0"/>
              <a:t>Y2	=	distance from top of steel beam to a/2 (the location of conc. Comp. force, C</a:t>
            </a:r>
            <a:r>
              <a:rPr lang="en-US" altLang="en-US" sz="1400" baseline="-25000" dirty="0"/>
              <a:t>c</a:t>
            </a:r>
            <a:r>
              <a:rPr lang="en-US" altLang="en-US" sz="1400" dirty="0"/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dirty="0"/>
              <a:t>Y1	=	distance from the top of steel beam to the PNA in the flange.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dirty="0" err="1"/>
              <a:t>Q</a:t>
            </a:r>
            <a:r>
              <a:rPr lang="en-US" altLang="en-US" sz="1400" i="1" baseline="-25000" dirty="0" err="1"/>
              <a:t>n</a:t>
            </a:r>
            <a:r>
              <a:rPr lang="en-US" altLang="en-US" sz="1400" i="1" baseline="-25000" dirty="0"/>
              <a:t>	</a:t>
            </a:r>
            <a:r>
              <a:rPr lang="en-US" altLang="en-US" sz="1400" i="1" dirty="0"/>
              <a:t>=	</a:t>
            </a:r>
            <a:r>
              <a:rPr lang="en-US" altLang="en-US" sz="1400" dirty="0"/>
              <a:t>nominal strength of one stud shear connector</a:t>
            </a:r>
            <a:r>
              <a:rPr lang="en-US" altLang="en-US" sz="1400" i="1" baseline="-25000" dirty="0"/>
              <a:t>		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b="1" dirty="0"/>
          </a:p>
        </p:txBody>
      </p:sp>
      <p:sp>
        <p:nvSpPr>
          <p:cNvPr id="2052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7148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1a) Plastic Neutral Axis in the Steel Beam Flange</a:t>
            </a:r>
          </a:p>
        </p:txBody>
      </p:sp>
      <p:sp>
        <p:nvSpPr>
          <p:cNvPr id="2053" name="TextBox 112"/>
          <p:cNvSpPr txBox="1">
            <a:spLocks noChangeArrowheads="1"/>
          </p:cNvSpPr>
          <p:nvPr/>
        </p:nvSpPr>
        <p:spPr bwMode="auto">
          <a:xfrm>
            <a:off x="3890963" y="15017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2054" name="TextBox 112"/>
          <p:cNvSpPr txBox="1">
            <a:spLocks noChangeArrowheads="1"/>
          </p:cNvSpPr>
          <p:nvPr/>
        </p:nvSpPr>
        <p:spPr bwMode="auto">
          <a:xfrm>
            <a:off x="1874838" y="2051050"/>
            <a:ext cx="588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2055" name="TextBox 112"/>
          <p:cNvSpPr txBox="1">
            <a:spLocks noChangeArrowheads="1"/>
          </p:cNvSpPr>
          <p:nvPr/>
        </p:nvSpPr>
        <p:spPr bwMode="auto">
          <a:xfrm>
            <a:off x="3089275" y="292735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2056" name="TextBox 112"/>
          <p:cNvSpPr txBox="1">
            <a:spLocks noChangeArrowheads="1"/>
          </p:cNvSpPr>
          <p:nvPr/>
        </p:nvSpPr>
        <p:spPr bwMode="auto">
          <a:xfrm>
            <a:off x="3643313" y="109696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2057" name="Line 130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" name="Rectangle 131" descr="Light downward diagonal"/>
          <p:cNvSpPr>
            <a:spLocks noChangeArrowheads="1"/>
          </p:cNvSpPr>
          <p:nvPr/>
        </p:nvSpPr>
        <p:spPr bwMode="auto">
          <a:xfrm>
            <a:off x="695325" y="1541463"/>
            <a:ext cx="1803400" cy="11430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059" name="Rectangle 126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060" name="Line 133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1" name="Line 135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2" name="Line 136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3" name="Line 137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4" name="Line 138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5" name="Line 139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6" name="Line 140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7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2068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2069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2070" name="Line 144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1" name="Line 145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2" name="Line 146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3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2074" name="Line 148"/>
          <p:cNvSpPr>
            <a:spLocks noChangeShapeType="1"/>
          </p:cNvSpPr>
          <p:nvPr/>
        </p:nvSpPr>
        <p:spPr bwMode="auto">
          <a:xfrm>
            <a:off x="1933575" y="2933700"/>
            <a:ext cx="4365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5" name="Line 149"/>
          <p:cNvSpPr>
            <a:spLocks noChangeShapeType="1"/>
          </p:cNvSpPr>
          <p:nvPr/>
        </p:nvSpPr>
        <p:spPr bwMode="auto">
          <a:xfrm>
            <a:off x="1854200" y="2127250"/>
            <a:ext cx="21002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6" name="Line 150"/>
          <p:cNvSpPr>
            <a:spLocks noChangeShapeType="1"/>
          </p:cNvSpPr>
          <p:nvPr/>
        </p:nvSpPr>
        <p:spPr bwMode="auto">
          <a:xfrm>
            <a:off x="2547938" y="1533525"/>
            <a:ext cx="242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7" name="Line 151"/>
          <p:cNvSpPr>
            <a:spLocks noChangeShapeType="1"/>
          </p:cNvSpPr>
          <p:nvPr/>
        </p:nvSpPr>
        <p:spPr bwMode="auto">
          <a:xfrm>
            <a:off x="2552700" y="1657350"/>
            <a:ext cx="2425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8" name="Line 152"/>
          <p:cNvSpPr>
            <a:spLocks noChangeShapeType="1"/>
          </p:cNvSpPr>
          <p:nvPr/>
        </p:nvSpPr>
        <p:spPr bwMode="auto">
          <a:xfrm>
            <a:off x="3405188" y="152241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9" name="Line 16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0" name="Line 17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1" name="Line 17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2" name="Line 17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3" name="Line 175"/>
          <p:cNvSpPr>
            <a:spLocks noChangeShapeType="1"/>
          </p:cNvSpPr>
          <p:nvPr/>
        </p:nvSpPr>
        <p:spPr bwMode="auto">
          <a:xfrm>
            <a:off x="2833688" y="1314450"/>
            <a:ext cx="0" cy="46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4" name="Line 176"/>
          <p:cNvSpPr>
            <a:spLocks noChangeShapeType="1"/>
          </p:cNvSpPr>
          <p:nvPr/>
        </p:nvSpPr>
        <p:spPr bwMode="auto">
          <a:xfrm>
            <a:off x="2776538" y="1619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5" name="Line 177"/>
          <p:cNvSpPr>
            <a:spLocks noChangeShapeType="1"/>
          </p:cNvSpPr>
          <p:nvPr/>
        </p:nvSpPr>
        <p:spPr bwMode="auto">
          <a:xfrm>
            <a:off x="2776538" y="1485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6" name="TextBox 112"/>
          <p:cNvSpPr txBox="1">
            <a:spLocks noChangeArrowheads="1"/>
          </p:cNvSpPr>
          <p:nvPr/>
        </p:nvSpPr>
        <p:spPr bwMode="auto">
          <a:xfrm>
            <a:off x="2579688" y="1212850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a</a:t>
            </a:r>
            <a:endParaRPr lang="en-US" altLang="en-US" sz="1600" i="1" baseline="-25000"/>
          </a:p>
        </p:txBody>
      </p:sp>
      <p:sp>
        <p:nvSpPr>
          <p:cNvPr id="2087" name="Line 179"/>
          <p:cNvSpPr>
            <a:spLocks noChangeShapeType="1"/>
          </p:cNvSpPr>
          <p:nvPr/>
        </p:nvSpPr>
        <p:spPr bwMode="auto">
          <a:xfrm>
            <a:off x="3167063" y="298926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8" name="Line 180"/>
          <p:cNvSpPr>
            <a:spLocks noChangeShapeType="1"/>
          </p:cNvSpPr>
          <p:nvPr/>
        </p:nvSpPr>
        <p:spPr bwMode="auto">
          <a:xfrm>
            <a:off x="3405188" y="297973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9" name="Line 183"/>
          <p:cNvSpPr>
            <a:spLocks noChangeShapeType="1"/>
          </p:cNvSpPr>
          <p:nvPr/>
        </p:nvSpPr>
        <p:spPr bwMode="auto">
          <a:xfrm>
            <a:off x="3348038" y="32448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0" name="Line 184"/>
          <p:cNvSpPr>
            <a:spLocks noChangeShapeType="1"/>
          </p:cNvSpPr>
          <p:nvPr/>
        </p:nvSpPr>
        <p:spPr bwMode="auto">
          <a:xfrm>
            <a:off x="3109913" y="32369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1" name="Line 185"/>
          <p:cNvSpPr>
            <a:spLocks noChangeShapeType="1"/>
          </p:cNvSpPr>
          <p:nvPr/>
        </p:nvSpPr>
        <p:spPr bwMode="auto">
          <a:xfrm>
            <a:off x="3576638" y="1522413"/>
            <a:ext cx="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2" name="Line 186"/>
          <p:cNvSpPr>
            <a:spLocks noChangeShapeType="1"/>
          </p:cNvSpPr>
          <p:nvPr/>
        </p:nvSpPr>
        <p:spPr bwMode="auto">
          <a:xfrm flipH="1">
            <a:off x="3405188" y="152717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3" name="Line 187"/>
          <p:cNvSpPr>
            <a:spLocks noChangeShapeType="1"/>
          </p:cNvSpPr>
          <p:nvPr/>
        </p:nvSpPr>
        <p:spPr bwMode="auto">
          <a:xfrm flipH="1">
            <a:off x="3400425" y="1651000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4" name="Line 188"/>
          <p:cNvSpPr>
            <a:spLocks noChangeShapeType="1"/>
          </p:cNvSpPr>
          <p:nvPr/>
        </p:nvSpPr>
        <p:spPr bwMode="auto">
          <a:xfrm flipH="1">
            <a:off x="3405188" y="15890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5" name="Line 189"/>
          <p:cNvSpPr>
            <a:spLocks noChangeShapeType="1"/>
          </p:cNvSpPr>
          <p:nvPr/>
        </p:nvSpPr>
        <p:spPr bwMode="auto">
          <a:xfrm flipV="1">
            <a:off x="3405188" y="126365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6" name="Line 190"/>
          <p:cNvSpPr>
            <a:spLocks noChangeShapeType="1"/>
          </p:cNvSpPr>
          <p:nvPr/>
        </p:nvSpPr>
        <p:spPr bwMode="auto">
          <a:xfrm flipH="1" flipV="1">
            <a:off x="3575050" y="126047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7" name="Line 191"/>
          <p:cNvSpPr>
            <a:spLocks noChangeShapeType="1"/>
          </p:cNvSpPr>
          <p:nvPr/>
        </p:nvSpPr>
        <p:spPr bwMode="auto">
          <a:xfrm>
            <a:off x="3405188" y="139382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8" name="Line 192"/>
          <p:cNvSpPr>
            <a:spLocks noChangeShapeType="1"/>
          </p:cNvSpPr>
          <p:nvPr/>
        </p:nvSpPr>
        <p:spPr bwMode="auto">
          <a:xfrm>
            <a:off x="3357563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99" name="Line 193"/>
          <p:cNvSpPr>
            <a:spLocks noChangeShapeType="1"/>
          </p:cNvSpPr>
          <p:nvPr/>
        </p:nvSpPr>
        <p:spPr bwMode="auto">
          <a:xfrm>
            <a:off x="3519488" y="13446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" name="Line 194"/>
          <p:cNvSpPr>
            <a:spLocks noChangeShapeType="1"/>
          </p:cNvSpPr>
          <p:nvPr/>
        </p:nvSpPr>
        <p:spPr bwMode="auto">
          <a:xfrm flipH="1">
            <a:off x="3590925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1" name="Line 197"/>
          <p:cNvSpPr>
            <a:spLocks noChangeShapeType="1"/>
          </p:cNvSpPr>
          <p:nvPr/>
        </p:nvSpPr>
        <p:spPr bwMode="auto">
          <a:xfrm>
            <a:off x="3741738" y="24050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2" name="Line 199"/>
          <p:cNvSpPr>
            <a:spLocks noChangeShapeType="1"/>
          </p:cNvSpPr>
          <p:nvPr/>
        </p:nvSpPr>
        <p:spPr bwMode="auto">
          <a:xfrm flipH="1">
            <a:off x="2917825" y="1593850"/>
            <a:ext cx="279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3" name="Line 203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4" name="Line 204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5" name="TextBox 112"/>
          <p:cNvSpPr txBox="1">
            <a:spLocks noChangeArrowheads="1"/>
          </p:cNvSpPr>
          <p:nvPr/>
        </p:nvSpPr>
        <p:spPr bwMode="auto">
          <a:xfrm>
            <a:off x="3919538" y="2468563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2106" name="Line 207"/>
          <p:cNvSpPr>
            <a:spLocks noChangeShapeType="1"/>
          </p:cNvSpPr>
          <p:nvPr/>
        </p:nvSpPr>
        <p:spPr bwMode="auto">
          <a:xfrm>
            <a:off x="3152775" y="29400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7" name="Line 208"/>
          <p:cNvSpPr>
            <a:spLocks noChangeShapeType="1"/>
          </p:cNvSpPr>
          <p:nvPr/>
        </p:nvSpPr>
        <p:spPr bwMode="auto">
          <a:xfrm>
            <a:off x="3151188" y="27781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8" name="Line 209"/>
          <p:cNvSpPr>
            <a:spLocks noChangeShapeType="1"/>
          </p:cNvSpPr>
          <p:nvPr/>
        </p:nvSpPr>
        <p:spPr bwMode="auto">
          <a:xfrm>
            <a:off x="3152775" y="28638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9" name="Line 210"/>
          <p:cNvSpPr>
            <a:spLocks noChangeShapeType="1"/>
          </p:cNvSpPr>
          <p:nvPr/>
        </p:nvSpPr>
        <p:spPr bwMode="auto">
          <a:xfrm>
            <a:off x="3151188" y="2687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0" name="Line 211"/>
          <p:cNvSpPr>
            <a:spLocks noChangeShapeType="1"/>
          </p:cNvSpPr>
          <p:nvPr/>
        </p:nvSpPr>
        <p:spPr bwMode="auto">
          <a:xfrm>
            <a:off x="3151188" y="260191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1" name="Line 212"/>
          <p:cNvSpPr>
            <a:spLocks noChangeShapeType="1"/>
          </p:cNvSpPr>
          <p:nvPr/>
        </p:nvSpPr>
        <p:spPr bwMode="auto">
          <a:xfrm>
            <a:off x="3151188" y="25209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2" name="Line 213"/>
          <p:cNvSpPr>
            <a:spLocks noChangeShapeType="1"/>
          </p:cNvSpPr>
          <p:nvPr/>
        </p:nvSpPr>
        <p:spPr bwMode="auto">
          <a:xfrm>
            <a:off x="3151188" y="24399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3" name="Line 214"/>
          <p:cNvSpPr>
            <a:spLocks noChangeShapeType="1"/>
          </p:cNvSpPr>
          <p:nvPr/>
        </p:nvSpPr>
        <p:spPr bwMode="auto">
          <a:xfrm>
            <a:off x="3151188" y="23590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4" name="Line 215"/>
          <p:cNvSpPr>
            <a:spLocks noChangeShapeType="1"/>
          </p:cNvSpPr>
          <p:nvPr/>
        </p:nvSpPr>
        <p:spPr bwMode="auto">
          <a:xfrm>
            <a:off x="3148013" y="22177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5" name="Line 216"/>
          <p:cNvSpPr>
            <a:spLocks noChangeShapeType="1"/>
          </p:cNvSpPr>
          <p:nvPr/>
        </p:nvSpPr>
        <p:spPr bwMode="auto">
          <a:xfrm>
            <a:off x="3479800" y="25527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6" name="Line 220"/>
          <p:cNvSpPr>
            <a:spLocks noChangeShapeType="1"/>
          </p:cNvSpPr>
          <p:nvPr/>
        </p:nvSpPr>
        <p:spPr bwMode="auto">
          <a:xfrm>
            <a:off x="3651250" y="205740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7" name="Line 221"/>
          <p:cNvSpPr>
            <a:spLocks noChangeShapeType="1"/>
          </p:cNvSpPr>
          <p:nvPr/>
        </p:nvSpPr>
        <p:spPr bwMode="auto">
          <a:xfrm flipH="1">
            <a:off x="3397250" y="206375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8" name="Line 222"/>
          <p:cNvSpPr>
            <a:spLocks noChangeShapeType="1"/>
          </p:cNvSpPr>
          <p:nvPr/>
        </p:nvSpPr>
        <p:spPr bwMode="auto">
          <a:xfrm flipH="1">
            <a:off x="3400425" y="212725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9" name="Line 223"/>
          <p:cNvSpPr>
            <a:spLocks noChangeShapeType="1"/>
          </p:cNvSpPr>
          <p:nvPr/>
        </p:nvSpPr>
        <p:spPr bwMode="auto">
          <a:xfrm flipH="1">
            <a:off x="3654425" y="209391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0" name="Line 224"/>
          <p:cNvSpPr>
            <a:spLocks noChangeShapeType="1"/>
          </p:cNvSpPr>
          <p:nvPr/>
        </p:nvSpPr>
        <p:spPr bwMode="auto">
          <a:xfrm>
            <a:off x="3151188" y="22891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1" name="Line 225"/>
          <p:cNvSpPr>
            <a:spLocks noChangeShapeType="1"/>
          </p:cNvSpPr>
          <p:nvPr/>
        </p:nvSpPr>
        <p:spPr bwMode="auto">
          <a:xfrm>
            <a:off x="3648075" y="2193925"/>
            <a:ext cx="0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2" name="TextBox 112"/>
          <p:cNvSpPr txBox="1">
            <a:spLocks noChangeArrowheads="1"/>
          </p:cNvSpPr>
          <p:nvPr/>
        </p:nvSpPr>
        <p:spPr bwMode="auto">
          <a:xfrm>
            <a:off x="3343275" y="29305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2123" name="Line 227"/>
          <p:cNvSpPr>
            <a:spLocks noChangeShapeType="1"/>
          </p:cNvSpPr>
          <p:nvPr/>
        </p:nvSpPr>
        <p:spPr bwMode="auto">
          <a:xfrm>
            <a:off x="3173413" y="3289300"/>
            <a:ext cx="469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4" name="Line 228"/>
          <p:cNvSpPr>
            <a:spLocks noChangeShapeType="1"/>
          </p:cNvSpPr>
          <p:nvPr/>
        </p:nvSpPr>
        <p:spPr bwMode="auto">
          <a:xfrm>
            <a:off x="358298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5" name="Line 229"/>
          <p:cNvSpPr>
            <a:spLocks noChangeShapeType="1"/>
          </p:cNvSpPr>
          <p:nvPr/>
        </p:nvSpPr>
        <p:spPr bwMode="auto">
          <a:xfrm>
            <a:off x="3154363" y="213201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6" name="Line 230"/>
          <p:cNvSpPr>
            <a:spLocks noChangeShapeType="1"/>
          </p:cNvSpPr>
          <p:nvPr/>
        </p:nvSpPr>
        <p:spPr bwMode="auto">
          <a:xfrm>
            <a:off x="3051175" y="1568450"/>
            <a:ext cx="0" cy="828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27" name="TextBox 112"/>
          <p:cNvSpPr txBox="1">
            <a:spLocks noChangeArrowheads="1"/>
          </p:cNvSpPr>
          <p:nvPr/>
        </p:nvSpPr>
        <p:spPr bwMode="auto">
          <a:xfrm>
            <a:off x="2711450" y="2120900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Y1</a:t>
            </a:r>
            <a:endParaRPr lang="en-US" altLang="en-US" sz="1600" i="1" baseline="-25000"/>
          </a:p>
        </p:txBody>
      </p:sp>
      <p:sp>
        <p:nvSpPr>
          <p:cNvPr id="2128" name="TextBox 112"/>
          <p:cNvSpPr txBox="1">
            <a:spLocks noChangeArrowheads="1"/>
          </p:cNvSpPr>
          <p:nvPr/>
        </p:nvSpPr>
        <p:spPr bwMode="auto">
          <a:xfrm>
            <a:off x="2678113" y="1720850"/>
            <a:ext cx="3984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sp>
        <p:nvSpPr>
          <p:cNvPr id="2129" name="Freeform 234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7 w 288"/>
              <a:gd name="T1" fmla="*/ 2147483647 h 544"/>
              <a:gd name="T2" fmla="*/ 0 w 288"/>
              <a:gd name="T3" fmla="*/ 2147483647 h 544"/>
              <a:gd name="T4" fmla="*/ 0 w 288"/>
              <a:gd name="T5" fmla="*/ 0 h 544"/>
              <a:gd name="T6" fmla="*/ 2147483647 w 288"/>
              <a:gd name="T7" fmla="*/ 0 h 544"/>
              <a:gd name="T8" fmla="*/ 2147483647 w 288"/>
              <a:gd name="T9" fmla="*/ 2147483647 h 544"/>
              <a:gd name="T10" fmla="*/ 2147483647 w 288"/>
              <a:gd name="T11" fmla="*/ 2147483647 h 544"/>
              <a:gd name="T12" fmla="*/ 2147483647 w 288"/>
              <a:gd name="T13" fmla="*/ 2147483647 h 544"/>
              <a:gd name="T14" fmla="*/ 2147483647 w 288"/>
              <a:gd name="T15" fmla="*/ 2147483647 h 544"/>
              <a:gd name="T16" fmla="*/ 2147483647 w 288"/>
              <a:gd name="T17" fmla="*/ 2147483647 h 544"/>
              <a:gd name="T18" fmla="*/ 2147483647 w 288"/>
              <a:gd name="T19" fmla="*/ 2147483647 h 544"/>
              <a:gd name="T20" fmla="*/ 2147483647 w 288"/>
              <a:gd name="T21" fmla="*/ 2147483647 h 544"/>
              <a:gd name="T22" fmla="*/ 2147483647 w 288"/>
              <a:gd name="T23" fmla="*/ 2147483647 h 544"/>
              <a:gd name="T24" fmla="*/ 2147483647 w 288"/>
              <a:gd name="T25" fmla="*/ 2147483647 h 544"/>
              <a:gd name="T26" fmla="*/ 2147483647 w 288"/>
              <a:gd name="T27" fmla="*/ 2147483647 h 544"/>
              <a:gd name="T28" fmla="*/ 2147483647 w 288"/>
              <a:gd name="T29" fmla="*/ 2147483647 h 544"/>
              <a:gd name="T30" fmla="*/ 2147483647 w 288"/>
              <a:gd name="T31" fmla="*/ 2147483647 h 544"/>
              <a:gd name="T32" fmla="*/ 2147483647 w 288"/>
              <a:gd name="T33" fmla="*/ 2147483647 h 544"/>
              <a:gd name="T34" fmla="*/ 2147483647 w 288"/>
              <a:gd name="T35" fmla="*/ 2147483647 h 544"/>
              <a:gd name="T36" fmla="*/ 2147483647 w 288"/>
              <a:gd name="T37" fmla="*/ 2147483647 h 544"/>
              <a:gd name="T38" fmla="*/ 2147483647 w 288"/>
              <a:gd name="T39" fmla="*/ 2147483647 h 544"/>
              <a:gd name="T40" fmla="*/ 2147483647 w 288"/>
              <a:gd name="T41" fmla="*/ 2147483647 h 544"/>
              <a:gd name="T42" fmla="*/ 2147483647 w 288"/>
              <a:gd name="T43" fmla="*/ 2147483647 h 544"/>
              <a:gd name="T44" fmla="*/ 2147483647 w 288"/>
              <a:gd name="T45" fmla="*/ 2147483647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0" name="Line 235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1" name="Line 236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2" name="Arc 237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51937601 w 21170"/>
              <a:gd name="T1" fmla="*/ 0 h 19413"/>
              <a:gd name="T2" fmla="*/ 116092969 w 21170"/>
              <a:gd name="T3" fmla="*/ 172160894 h 19413"/>
              <a:gd name="T4" fmla="*/ 0 w 21170"/>
              <a:gd name="T5" fmla="*/ 220997577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3" name="Arc 238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1669363 w 20742"/>
              <a:gd name="T1" fmla="*/ 0 h 21547"/>
              <a:gd name="T2" fmla="*/ 22883592 w 20742"/>
              <a:gd name="T3" fmla="*/ 224565761 h 21547"/>
              <a:gd name="T4" fmla="*/ 0 w 20742"/>
              <a:gd name="T5" fmla="*/ 311751888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4" name="Arc 239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34307360 w 20508"/>
              <a:gd name="T1" fmla="*/ 0 h 20367"/>
              <a:gd name="T2" fmla="*/ 97799393 w 20508"/>
              <a:gd name="T3" fmla="*/ 47602852 h 20367"/>
              <a:gd name="T4" fmla="*/ 0 w 20508"/>
              <a:gd name="T5" fmla="*/ 71362018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5" name="Arc 240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33557987 w 21085"/>
              <a:gd name="T1" fmla="*/ 0 h 18893"/>
              <a:gd name="T2" fmla="*/ 67580143 w 21085"/>
              <a:gd name="T3" fmla="*/ 138392219 h 18893"/>
              <a:gd name="T4" fmla="*/ 0 w 21085"/>
              <a:gd name="T5" fmla="*/ 184063767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6" name="Freeform 241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7 w 288"/>
              <a:gd name="T1" fmla="*/ 2147483647 h 56"/>
              <a:gd name="T2" fmla="*/ 0 w 288"/>
              <a:gd name="T3" fmla="*/ 2147483647 h 56"/>
              <a:gd name="T4" fmla="*/ 0 w 288"/>
              <a:gd name="T5" fmla="*/ 0 h 56"/>
              <a:gd name="T6" fmla="*/ 2147483647 w 288"/>
              <a:gd name="T7" fmla="*/ 0 h 56"/>
              <a:gd name="T8" fmla="*/ 2147483647 w 288"/>
              <a:gd name="T9" fmla="*/ 2147483647 h 56"/>
              <a:gd name="T10" fmla="*/ 2147483647 w 288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7" name="Freeform 242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7 w 288"/>
              <a:gd name="T1" fmla="*/ 0 h 58"/>
              <a:gd name="T2" fmla="*/ 0 w 288"/>
              <a:gd name="T3" fmla="*/ 0 h 58"/>
              <a:gd name="T4" fmla="*/ 0 w 288"/>
              <a:gd name="T5" fmla="*/ 2147483647 h 58"/>
              <a:gd name="T6" fmla="*/ 2147483647 w 288"/>
              <a:gd name="T7" fmla="*/ 2147483647 h 58"/>
              <a:gd name="T8" fmla="*/ 2147483647 w 288"/>
              <a:gd name="T9" fmla="*/ 2147483647 h 58"/>
              <a:gd name="T10" fmla="*/ 2147483647 w 288"/>
              <a:gd name="T11" fmla="*/ 2147483647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8" name="Line 243"/>
          <p:cNvSpPr>
            <a:spLocks noChangeShapeType="1"/>
          </p:cNvSpPr>
          <p:nvPr/>
        </p:nvSpPr>
        <p:spPr bwMode="auto">
          <a:xfrm>
            <a:off x="3143250" y="2120900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39" name="Line 244"/>
          <p:cNvSpPr>
            <a:spLocks noChangeShapeType="1"/>
          </p:cNvSpPr>
          <p:nvPr/>
        </p:nvSpPr>
        <p:spPr bwMode="auto">
          <a:xfrm>
            <a:off x="2997200" y="15605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40" name="Line 245"/>
          <p:cNvSpPr>
            <a:spLocks noChangeShapeType="1"/>
          </p:cNvSpPr>
          <p:nvPr/>
        </p:nvSpPr>
        <p:spPr bwMode="auto">
          <a:xfrm>
            <a:off x="2997200" y="20812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41" name="Line 246"/>
          <p:cNvSpPr>
            <a:spLocks noChangeShapeType="1"/>
          </p:cNvSpPr>
          <p:nvPr/>
        </p:nvSpPr>
        <p:spPr bwMode="auto">
          <a:xfrm>
            <a:off x="1835150" y="2057400"/>
            <a:ext cx="3105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42" name="Line 247"/>
          <p:cNvSpPr>
            <a:spLocks noChangeShapeType="1"/>
          </p:cNvSpPr>
          <p:nvPr/>
        </p:nvSpPr>
        <p:spPr bwMode="auto">
          <a:xfrm>
            <a:off x="3003550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43" name="TextBox 112"/>
          <p:cNvSpPr txBox="1">
            <a:spLocks noChangeArrowheads="1"/>
          </p:cNvSpPr>
          <p:nvPr/>
        </p:nvSpPr>
        <p:spPr bwMode="auto">
          <a:xfrm>
            <a:off x="4002088" y="197802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2144" name="TextBox 112"/>
          <p:cNvSpPr txBox="1">
            <a:spLocks noChangeArrowheads="1"/>
          </p:cNvSpPr>
          <p:nvPr/>
        </p:nvSpPr>
        <p:spPr bwMode="auto">
          <a:xfrm>
            <a:off x="4746625" y="29559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2145" name="Line 250"/>
          <p:cNvSpPr>
            <a:spLocks noChangeShapeType="1"/>
          </p:cNvSpPr>
          <p:nvPr/>
        </p:nvSpPr>
        <p:spPr bwMode="auto">
          <a:xfrm>
            <a:off x="5072063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46" name="Line 251"/>
          <p:cNvSpPr>
            <a:spLocks noChangeShapeType="1"/>
          </p:cNvSpPr>
          <p:nvPr/>
        </p:nvSpPr>
        <p:spPr bwMode="auto">
          <a:xfrm>
            <a:off x="4829175" y="2062163"/>
            <a:ext cx="0" cy="881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47" name="Line 252"/>
          <p:cNvSpPr>
            <a:spLocks noChangeShapeType="1"/>
          </p:cNvSpPr>
          <p:nvPr/>
        </p:nvSpPr>
        <p:spPr bwMode="auto">
          <a:xfrm>
            <a:off x="482917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48" name="Line 253"/>
          <p:cNvSpPr>
            <a:spLocks noChangeShapeType="1"/>
          </p:cNvSpPr>
          <p:nvPr/>
        </p:nvSpPr>
        <p:spPr bwMode="auto">
          <a:xfrm>
            <a:off x="4829175" y="2062163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49" name="Line 254"/>
          <p:cNvSpPr>
            <a:spLocks noChangeShapeType="1"/>
          </p:cNvSpPr>
          <p:nvPr/>
        </p:nvSpPr>
        <p:spPr bwMode="auto">
          <a:xfrm>
            <a:off x="4824413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" name="Line 255"/>
          <p:cNvSpPr>
            <a:spLocks noChangeShapeType="1"/>
          </p:cNvSpPr>
          <p:nvPr/>
        </p:nvSpPr>
        <p:spPr bwMode="auto">
          <a:xfrm>
            <a:off x="4829175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" name="Line 256"/>
          <p:cNvSpPr>
            <a:spLocks noChangeShapeType="1"/>
          </p:cNvSpPr>
          <p:nvPr/>
        </p:nvSpPr>
        <p:spPr bwMode="auto">
          <a:xfrm>
            <a:off x="4824413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" name="Line 257"/>
          <p:cNvSpPr>
            <a:spLocks noChangeShapeType="1"/>
          </p:cNvSpPr>
          <p:nvPr/>
        </p:nvSpPr>
        <p:spPr bwMode="auto">
          <a:xfrm>
            <a:off x="4824413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" name="Line 258"/>
          <p:cNvSpPr>
            <a:spLocks noChangeShapeType="1"/>
          </p:cNvSpPr>
          <p:nvPr/>
        </p:nvSpPr>
        <p:spPr bwMode="auto">
          <a:xfrm>
            <a:off x="4824413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" name="Line 259"/>
          <p:cNvSpPr>
            <a:spLocks noChangeShapeType="1"/>
          </p:cNvSpPr>
          <p:nvPr/>
        </p:nvSpPr>
        <p:spPr bwMode="auto">
          <a:xfrm>
            <a:off x="4824413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5" name="Line 260"/>
          <p:cNvSpPr>
            <a:spLocks noChangeShapeType="1"/>
          </p:cNvSpPr>
          <p:nvPr/>
        </p:nvSpPr>
        <p:spPr bwMode="auto">
          <a:xfrm>
            <a:off x="4833938" y="23431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6" name="Line 261"/>
          <p:cNvSpPr>
            <a:spLocks noChangeShapeType="1"/>
          </p:cNvSpPr>
          <p:nvPr/>
        </p:nvSpPr>
        <p:spPr bwMode="auto">
          <a:xfrm>
            <a:off x="4833938" y="22526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7" name="Line 262"/>
          <p:cNvSpPr>
            <a:spLocks noChangeShapeType="1"/>
          </p:cNvSpPr>
          <p:nvPr/>
        </p:nvSpPr>
        <p:spPr bwMode="auto">
          <a:xfrm>
            <a:off x="4829175" y="216217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8" name="Line 263"/>
          <p:cNvSpPr>
            <a:spLocks noChangeShapeType="1"/>
          </p:cNvSpPr>
          <p:nvPr/>
        </p:nvSpPr>
        <p:spPr bwMode="auto">
          <a:xfrm>
            <a:off x="4833938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9" name="Line 264"/>
          <p:cNvSpPr>
            <a:spLocks noChangeShapeType="1"/>
          </p:cNvSpPr>
          <p:nvPr/>
        </p:nvSpPr>
        <p:spPr bwMode="auto">
          <a:xfrm>
            <a:off x="5072063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0" name="Line 265"/>
          <p:cNvSpPr>
            <a:spLocks noChangeShapeType="1"/>
          </p:cNvSpPr>
          <p:nvPr/>
        </p:nvSpPr>
        <p:spPr bwMode="auto">
          <a:xfrm>
            <a:off x="4833938" y="3295650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1" name="Line 266"/>
          <p:cNvSpPr>
            <a:spLocks noChangeShapeType="1"/>
          </p:cNvSpPr>
          <p:nvPr/>
        </p:nvSpPr>
        <p:spPr bwMode="auto">
          <a:xfrm>
            <a:off x="5014913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2" name="Line 267"/>
          <p:cNvSpPr>
            <a:spLocks noChangeShapeType="1"/>
          </p:cNvSpPr>
          <p:nvPr/>
        </p:nvSpPr>
        <p:spPr bwMode="auto">
          <a:xfrm>
            <a:off x="4478338" y="24399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3" name="TextBox 112"/>
          <p:cNvSpPr txBox="1">
            <a:spLocks noChangeArrowheads="1"/>
          </p:cNvSpPr>
          <p:nvPr/>
        </p:nvSpPr>
        <p:spPr bwMode="auto">
          <a:xfrm>
            <a:off x="55768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2164" name="TextBox 112"/>
          <p:cNvSpPr txBox="1">
            <a:spLocks noChangeArrowheads="1"/>
          </p:cNvSpPr>
          <p:nvPr/>
        </p:nvSpPr>
        <p:spPr bwMode="auto">
          <a:xfrm>
            <a:off x="53197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2165" name="Line 270"/>
          <p:cNvSpPr>
            <a:spLocks noChangeShapeType="1"/>
          </p:cNvSpPr>
          <p:nvPr/>
        </p:nvSpPr>
        <p:spPr bwMode="auto">
          <a:xfrm>
            <a:off x="5253038" y="1528763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6" name="Line 271"/>
          <p:cNvSpPr>
            <a:spLocks noChangeShapeType="1"/>
          </p:cNvSpPr>
          <p:nvPr/>
        </p:nvSpPr>
        <p:spPr bwMode="auto">
          <a:xfrm flipH="1">
            <a:off x="50752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7" name="Line 273"/>
          <p:cNvSpPr>
            <a:spLocks noChangeShapeType="1"/>
          </p:cNvSpPr>
          <p:nvPr/>
        </p:nvSpPr>
        <p:spPr bwMode="auto">
          <a:xfrm flipH="1">
            <a:off x="5075238" y="16652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" name="Line 274"/>
          <p:cNvSpPr>
            <a:spLocks noChangeShapeType="1"/>
          </p:cNvSpPr>
          <p:nvPr/>
        </p:nvSpPr>
        <p:spPr bwMode="auto">
          <a:xfrm flipV="1">
            <a:off x="50815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" name="Line 275"/>
          <p:cNvSpPr>
            <a:spLocks noChangeShapeType="1"/>
          </p:cNvSpPr>
          <p:nvPr/>
        </p:nvSpPr>
        <p:spPr bwMode="auto">
          <a:xfrm flipH="1" flipV="1">
            <a:off x="52514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" name="Line 276"/>
          <p:cNvSpPr>
            <a:spLocks noChangeShapeType="1"/>
          </p:cNvSpPr>
          <p:nvPr/>
        </p:nvSpPr>
        <p:spPr bwMode="auto">
          <a:xfrm>
            <a:off x="50815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" name="Line 277"/>
          <p:cNvSpPr>
            <a:spLocks noChangeShapeType="1"/>
          </p:cNvSpPr>
          <p:nvPr/>
        </p:nvSpPr>
        <p:spPr bwMode="auto">
          <a:xfrm>
            <a:off x="50339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" name="Line 278"/>
          <p:cNvSpPr>
            <a:spLocks noChangeShapeType="1"/>
          </p:cNvSpPr>
          <p:nvPr/>
        </p:nvSpPr>
        <p:spPr bwMode="auto">
          <a:xfrm>
            <a:off x="51958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" name="Line 279"/>
          <p:cNvSpPr>
            <a:spLocks noChangeShapeType="1"/>
          </p:cNvSpPr>
          <p:nvPr/>
        </p:nvSpPr>
        <p:spPr bwMode="auto">
          <a:xfrm flipH="1">
            <a:off x="5276850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" name="Line 280"/>
          <p:cNvSpPr>
            <a:spLocks noChangeShapeType="1"/>
          </p:cNvSpPr>
          <p:nvPr/>
        </p:nvSpPr>
        <p:spPr bwMode="auto">
          <a:xfrm flipH="1">
            <a:off x="5068888" y="16017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5" name="Line 281"/>
          <p:cNvSpPr>
            <a:spLocks noChangeShapeType="1"/>
          </p:cNvSpPr>
          <p:nvPr/>
        </p:nvSpPr>
        <p:spPr bwMode="auto">
          <a:xfrm>
            <a:off x="5521325" y="2051050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6" name="Line 282"/>
          <p:cNvSpPr>
            <a:spLocks noChangeShapeType="1"/>
          </p:cNvSpPr>
          <p:nvPr/>
        </p:nvSpPr>
        <p:spPr bwMode="auto">
          <a:xfrm flipH="1">
            <a:off x="5080000" y="2057400"/>
            <a:ext cx="4429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7" name="Line 283"/>
          <p:cNvSpPr>
            <a:spLocks noChangeShapeType="1"/>
          </p:cNvSpPr>
          <p:nvPr/>
        </p:nvSpPr>
        <p:spPr bwMode="auto">
          <a:xfrm flipH="1">
            <a:off x="5080000" y="2133600"/>
            <a:ext cx="4460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8" name="Line 284"/>
          <p:cNvSpPr>
            <a:spLocks noChangeShapeType="1"/>
          </p:cNvSpPr>
          <p:nvPr/>
        </p:nvSpPr>
        <p:spPr bwMode="auto">
          <a:xfrm flipH="1">
            <a:off x="5540375" y="209073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9" name="TextBox 112"/>
          <p:cNvSpPr txBox="1">
            <a:spLocks noChangeArrowheads="1"/>
          </p:cNvSpPr>
          <p:nvPr/>
        </p:nvSpPr>
        <p:spPr bwMode="auto">
          <a:xfrm>
            <a:off x="5856288" y="1863725"/>
            <a:ext cx="474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2180" name="Line 286"/>
          <p:cNvSpPr>
            <a:spLocks noChangeShapeType="1"/>
          </p:cNvSpPr>
          <p:nvPr/>
        </p:nvSpPr>
        <p:spPr bwMode="auto">
          <a:xfrm>
            <a:off x="4354513" y="2481263"/>
            <a:ext cx="1955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81" name="TextBox 4"/>
          <p:cNvSpPr txBox="1">
            <a:spLocks noChangeArrowheads="1"/>
          </p:cNvSpPr>
          <p:nvPr/>
        </p:nvSpPr>
        <p:spPr bwMode="auto">
          <a:xfrm>
            <a:off x="4495800" y="3375025"/>
            <a:ext cx="14589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Equivalent stress distribution.</a:t>
            </a:r>
          </a:p>
        </p:txBody>
      </p:sp>
      <p:sp>
        <p:nvSpPr>
          <p:cNvPr id="2182" name="Line 288"/>
          <p:cNvSpPr>
            <a:spLocks noChangeShapeType="1"/>
          </p:cNvSpPr>
          <p:nvPr/>
        </p:nvSpPr>
        <p:spPr bwMode="auto">
          <a:xfrm>
            <a:off x="5524500" y="24765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83" name="Line 289"/>
          <p:cNvSpPr>
            <a:spLocks noChangeShapeType="1"/>
          </p:cNvSpPr>
          <p:nvPr/>
        </p:nvSpPr>
        <p:spPr bwMode="auto">
          <a:xfrm>
            <a:off x="546893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84" name="TextBox 112"/>
          <p:cNvSpPr txBox="1">
            <a:spLocks noChangeArrowheads="1"/>
          </p:cNvSpPr>
          <p:nvPr/>
        </p:nvSpPr>
        <p:spPr bwMode="auto">
          <a:xfrm>
            <a:off x="5060950" y="2959100"/>
            <a:ext cx="471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2185" name="TextBox 112"/>
          <p:cNvSpPr txBox="1">
            <a:spLocks noChangeArrowheads="1"/>
          </p:cNvSpPr>
          <p:nvPr/>
        </p:nvSpPr>
        <p:spPr bwMode="auto">
          <a:xfrm>
            <a:off x="5935663" y="2398713"/>
            <a:ext cx="296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endParaRPr lang="en-US" altLang="en-US" sz="1600" i="1" baseline="-25000"/>
          </a:p>
        </p:txBody>
      </p:sp>
      <p:sp>
        <p:nvSpPr>
          <p:cNvPr id="2186" name="Line 292"/>
          <p:cNvSpPr>
            <a:spLocks noChangeShapeType="1"/>
          </p:cNvSpPr>
          <p:nvPr/>
        </p:nvSpPr>
        <p:spPr bwMode="auto">
          <a:xfrm>
            <a:off x="4527550" y="2479675"/>
            <a:ext cx="0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87" name="Line 293"/>
          <p:cNvSpPr>
            <a:spLocks noChangeShapeType="1"/>
          </p:cNvSpPr>
          <p:nvPr/>
        </p:nvSpPr>
        <p:spPr bwMode="auto">
          <a:xfrm>
            <a:off x="4465638" y="2881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88" name="Line 294"/>
          <p:cNvSpPr>
            <a:spLocks noChangeShapeType="1"/>
          </p:cNvSpPr>
          <p:nvPr/>
        </p:nvSpPr>
        <p:spPr bwMode="auto">
          <a:xfrm>
            <a:off x="5521325" y="2181225"/>
            <a:ext cx="0" cy="1184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89" name="Line 295"/>
          <p:cNvSpPr>
            <a:spLocks noChangeShapeType="1"/>
          </p:cNvSpPr>
          <p:nvPr/>
        </p:nvSpPr>
        <p:spPr bwMode="auto">
          <a:xfrm>
            <a:off x="4786313" y="32448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90" name="Line 296"/>
          <p:cNvSpPr>
            <a:spLocks noChangeShapeType="1"/>
          </p:cNvSpPr>
          <p:nvPr/>
        </p:nvSpPr>
        <p:spPr bwMode="auto">
          <a:xfrm>
            <a:off x="1362075" y="2994025"/>
            <a:ext cx="0" cy="174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91" name="Line 297"/>
          <p:cNvSpPr>
            <a:spLocks noChangeShapeType="1"/>
          </p:cNvSpPr>
          <p:nvPr/>
        </p:nvSpPr>
        <p:spPr bwMode="auto">
          <a:xfrm>
            <a:off x="1819275" y="2984500"/>
            <a:ext cx="0" cy="180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92" name="Line 298"/>
          <p:cNvSpPr>
            <a:spLocks noChangeShapeType="1"/>
          </p:cNvSpPr>
          <p:nvPr/>
        </p:nvSpPr>
        <p:spPr bwMode="auto">
          <a:xfrm>
            <a:off x="1358900" y="3067050"/>
            <a:ext cx="4603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93" name="Line 299"/>
          <p:cNvSpPr>
            <a:spLocks noChangeShapeType="1"/>
          </p:cNvSpPr>
          <p:nvPr/>
        </p:nvSpPr>
        <p:spPr bwMode="auto">
          <a:xfrm>
            <a:off x="1758950" y="3009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94" name="Line 300"/>
          <p:cNvSpPr>
            <a:spLocks noChangeShapeType="1"/>
          </p:cNvSpPr>
          <p:nvPr/>
        </p:nvSpPr>
        <p:spPr bwMode="auto">
          <a:xfrm>
            <a:off x="1308100" y="3016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95" name="TextBox 112"/>
          <p:cNvSpPr txBox="1">
            <a:spLocks noChangeArrowheads="1"/>
          </p:cNvSpPr>
          <p:nvPr/>
        </p:nvSpPr>
        <p:spPr bwMode="auto">
          <a:xfrm>
            <a:off x="1411288" y="3027363"/>
            <a:ext cx="323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f</a:t>
            </a:r>
          </a:p>
        </p:txBody>
      </p:sp>
      <p:sp>
        <p:nvSpPr>
          <p:cNvPr id="2196" name="TextBox 4"/>
          <p:cNvSpPr txBox="1">
            <a:spLocks noChangeArrowheads="1"/>
          </p:cNvSpPr>
          <p:nvPr/>
        </p:nvSpPr>
        <p:spPr bwMode="auto">
          <a:xfrm>
            <a:off x="255588" y="3824288"/>
            <a:ext cx="6446837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/>
              <a:t>					         </a:t>
            </a:r>
            <a:r>
              <a:rPr lang="en-US" altLang="en-US" sz="1600" b="1" i="1"/>
              <a:t>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	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+ 2C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400" i="1" baseline="-25000"/>
              <a:t>		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					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4221162" cy="3619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Partially Composite Beam</a:t>
            </a:r>
          </a:p>
        </p:txBody>
      </p:sp>
      <p:sp>
        <p:nvSpPr>
          <p:cNvPr id="3075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7148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1a) Plastic Neutral Axis in the Steel Beam Flange</a:t>
            </a:r>
          </a:p>
        </p:txBody>
      </p:sp>
      <p:sp>
        <p:nvSpPr>
          <p:cNvPr id="3076" name="TextBox 112"/>
          <p:cNvSpPr txBox="1">
            <a:spLocks noChangeArrowheads="1"/>
          </p:cNvSpPr>
          <p:nvPr/>
        </p:nvSpPr>
        <p:spPr bwMode="auto">
          <a:xfrm>
            <a:off x="3890963" y="15017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3077" name="TextBox 112"/>
          <p:cNvSpPr txBox="1">
            <a:spLocks noChangeArrowheads="1"/>
          </p:cNvSpPr>
          <p:nvPr/>
        </p:nvSpPr>
        <p:spPr bwMode="auto">
          <a:xfrm>
            <a:off x="1874838" y="2051050"/>
            <a:ext cx="588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3078" name="TextBox 112"/>
          <p:cNvSpPr txBox="1">
            <a:spLocks noChangeArrowheads="1"/>
          </p:cNvSpPr>
          <p:nvPr/>
        </p:nvSpPr>
        <p:spPr bwMode="auto">
          <a:xfrm>
            <a:off x="3089275" y="292735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3079" name="TextBox 112"/>
          <p:cNvSpPr txBox="1">
            <a:spLocks noChangeArrowheads="1"/>
          </p:cNvSpPr>
          <p:nvPr/>
        </p:nvSpPr>
        <p:spPr bwMode="auto">
          <a:xfrm>
            <a:off x="3643313" y="109696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3080" name="Line 130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1" name="Rectangle 131" descr="Light downward diagonal"/>
          <p:cNvSpPr>
            <a:spLocks noChangeArrowheads="1"/>
          </p:cNvSpPr>
          <p:nvPr/>
        </p:nvSpPr>
        <p:spPr bwMode="auto">
          <a:xfrm>
            <a:off x="695325" y="1541463"/>
            <a:ext cx="1803400" cy="11430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82" name="Rectangle 126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83" name="Line 133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4" name="Line 135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5" name="Line 136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6" name="Line 137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7" name="Line 138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8" name="Line 139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9" name="Line 140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0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3091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3092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3093" name="Line 144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4" name="Line 145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5" name="Line 146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6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3097" name="Line 148"/>
          <p:cNvSpPr>
            <a:spLocks noChangeShapeType="1"/>
          </p:cNvSpPr>
          <p:nvPr/>
        </p:nvSpPr>
        <p:spPr bwMode="auto">
          <a:xfrm>
            <a:off x="1933575" y="2933700"/>
            <a:ext cx="4365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8" name="Line 149"/>
          <p:cNvSpPr>
            <a:spLocks noChangeShapeType="1"/>
          </p:cNvSpPr>
          <p:nvPr/>
        </p:nvSpPr>
        <p:spPr bwMode="auto">
          <a:xfrm>
            <a:off x="1854200" y="2127250"/>
            <a:ext cx="21002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9" name="Line 150"/>
          <p:cNvSpPr>
            <a:spLocks noChangeShapeType="1"/>
          </p:cNvSpPr>
          <p:nvPr/>
        </p:nvSpPr>
        <p:spPr bwMode="auto">
          <a:xfrm>
            <a:off x="2547938" y="1533525"/>
            <a:ext cx="242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0" name="Line 151"/>
          <p:cNvSpPr>
            <a:spLocks noChangeShapeType="1"/>
          </p:cNvSpPr>
          <p:nvPr/>
        </p:nvSpPr>
        <p:spPr bwMode="auto">
          <a:xfrm>
            <a:off x="2552700" y="1657350"/>
            <a:ext cx="2425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1" name="Line 152"/>
          <p:cNvSpPr>
            <a:spLocks noChangeShapeType="1"/>
          </p:cNvSpPr>
          <p:nvPr/>
        </p:nvSpPr>
        <p:spPr bwMode="auto">
          <a:xfrm>
            <a:off x="3405188" y="152241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2" name="Line 16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3" name="Line 17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4" name="Line 17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5" name="Line 17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6" name="Line 175"/>
          <p:cNvSpPr>
            <a:spLocks noChangeShapeType="1"/>
          </p:cNvSpPr>
          <p:nvPr/>
        </p:nvSpPr>
        <p:spPr bwMode="auto">
          <a:xfrm>
            <a:off x="2833688" y="1314450"/>
            <a:ext cx="0" cy="46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7" name="Line 176"/>
          <p:cNvSpPr>
            <a:spLocks noChangeShapeType="1"/>
          </p:cNvSpPr>
          <p:nvPr/>
        </p:nvSpPr>
        <p:spPr bwMode="auto">
          <a:xfrm>
            <a:off x="2776538" y="1619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8" name="Line 177"/>
          <p:cNvSpPr>
            <a:spLocks noChangeShapeType="1"/>
          </p:cNvSpPr>
          <p:nvPr/>
        </p:nvSpPr>
        <p:spPr bwMode="auto">
          <a:xfrm>
            <a:off x="2776538" y="1485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9" name="TextBox 112"/>
          <p:cNvSpPr txBox="1">
            <a:spLocks noChangeArrowheads="1"/>
          </p:cNvSpPr>
          <p:nvPr/>
        </p:nvSpPr>
        <p:spPr bwMode="auto">
          <a:xfrm>
            <a:off x="2579688" y="1212850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a</a:t>
            </a:r>
            <a:endParaRPr lang="en-US" altLang="en-US" sz="1600" i="1" baseline="-25000"/>
          </a:p>
        </p:txBody>
      </p:sp>
      <p:sp>
        <p:nvSpPr>
          <p:cNvPr id="3110" name="Line 179"/>
          <p:cNvSpPr>
            <a:spLocks noChangeShapeType="1"/>
          </p:cNvSpPr>
          <p:nvPr/>
        </p:nvSpPr>
        <p:spPr bwMode="auto">
          <a:xfrm>
            <a:off x="3167063" y="298926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1" name="Line 180"/>
          <p:cNvSpPr>
            <a:spLocks noChangeShapeType="1"/>
          </p:cNvSpPr>
          <p:nvPr/>
        </p:nvSpPr>
        <p:spPr bwMode="auto">
          <a:xfrm>
            <a:off x="3405188" y="297973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2" name="Line 183"/>
          <p:cNvSpPr>
            <a:spLocks noChangeShapeType="1"/>
          </p:cNvSpPr>
          <p:nvPr/>
        </p:nvSpPr>
        <p:spPr bwMode="auto">
          <a:xfrm>
            <a:off x="3348038" y="32448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3" name="Line 184"/>
          <p:cNvSpPr>
            <a:spLocks noChangeShapeType="1"/>
          </p:cNvSpPr>
          <p:nvPr/>
        </p:nvSpPr>
        <p:spPr bwMode="auto">
          <a:xfrm>
            <a:off x="3109913" y="32369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4" name="Line 185"/>
          <p:cNvSpPr>
            <a:spLocks noChangeShapeType="1"/>
          </p:cNvSpPr>
          <p:nvPr/>
        </p:nvSpPr>
        <p:spPr bwMode="auto">
          <a:xfrm>
            <a:off x="3576638" y="1522413"/>
            <a:ext cx="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5" name="Line 186"/>
          <p:cNvSpPr>
            <a:spLocks noChangeShapeType="1"/>
          </p:cNvSpPr>
          <p:nvPr/>
        </p:nvSpPr>
        <p:spPr bwMode="auto">
          <a:xfrm flipH="1">
            <a:off x="3405188" y="152717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6" name="Line 187"/>
          <p:cNvSpPr>
            <a:spLocks noChangeShapeType="1"/>
          </p:cNvSpPr>
          <p:nvPr/>
        </p:nvSpPr>
        <p:spPr bwMode="auto">
          <a:xfrm flipH="1">
            <a:off x="3400425" y="1651000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7" name="Line 188"/>
          <p:cNvSpPr>
            <a:spLocks noChangeShapeType="1"/>
          </p:cNvSpPr>
          <p:nvPr/>
        </p:nvSpPr>
        <p:spPr bwMode="auto">
          <a:xfrm flipH="1">
            <a:off x="3405188" y="15890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189"/>
          <p:cNvSpPr>
            <a:spLocks noChangeShapeType="1"/>
          </p:cNvSpPr>
          <p:nvPr/>
        </p:nvSpPr>
        <p:spPr bwMode="auto">
          <a:xfrm flipV="1">
            <a:off x="3405188" y="126365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9" name="Line 190"/>
          <p:cNvSpPr>
            <a:spLocks noChangeShapeType="1"/>
          </p:cNvSpPr>
          <p:nvPr/>
        </p:nvSpPr>
        <p:spPr bwMode="auto">
          <a:xfrm flipH="1" flipV="1">
            <a:off x="3575050" y="126047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0" name="Line 191"/>
          <p:cNvSpPr>
            <a:spLocks noChangeShapeType="1"/>
          </p:cNvSpPr>
          <p:nvPr/>
        </p:nvSpPr>
        <p:spPr bwMode="auto">
          <a:xfrm>
            <a:off x="3405188" y="139382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1" name="Line 192"/>
          <p:cNvSpPr>
            <a:spLocks noChangeShapeType="1"/>
          </p:cNvSpPr>
          <p:nvPr/>
        </p:nvSpPr>
        <p:spPr bwMode="auto">
          <a:xfrm>
            <a:off x="3357563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2" name="Line 193"/>
          <p:cNvSpPr>
            <a:spLocks noChangeShapeType="1"/>
          </p:cNvSpPr>
          <p:nvPr/>
        </p:nvSpPr>
        <p:spPr bwMode="auto">
          <a:xfrm>
            <a:off x="3519488" y="13446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3" name="Line 194"/>
          <p:cNvSpPr>
            <a:spLocks noChangeShapeType="1"/>
          </p:cNvSpPr>
          <p:nvPr/>
        </p:nvSpPr>
        <p:spPr bwMode="auto">
          <a:xfrm flipH="1">
            <a:off x="3590925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4" name="Line 197"/>
          <p:cNvSpPr>
            <a:spLocks noChangeShapeType="1"/>
          </p:cNvSpPr>
          <p:nvPr/>
        </p:nvSpPr>
        <p:spPr bwMode="auto">
          <a:xfrm>
            <a:off x="3741738" y="24050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5" name="Line 199"/>
          <p:cNvSpPr>
            <a:spLocks noChangeShapeType="1"/>
          </p:cNvSpPr>
          <p:nvPr/>
        </p:nvSpPr>
        <p:spPr bwMode="auto">
          <a:xfrm flipH="1">
            <a:off x="2917825" y="1593850"/>
            <a:ext cx="279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6" name="Line 203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7" name="Line 204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8" name="TextBox 112"/>
          <p:cNvSpPr txBox="1">
            <a:spLocks noChangeArrowheads="1"/>
          </p:cNvSpPr>
          <p:nvPr/>
        </p:nvSpPr>
        <p:spPr bwMode="auto">
          <a:xfrm>
            <a:off x="3919538" y="2468563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3129" name="Line 207"/>
          <p:cNvSpPr>
            <a:spLocks noChangeShapeType="1"/>
          </p:cNvSpPr>
          <p:nvPr/>
        </p:nvSpPr>
        <p:spPr bwMode="auto">
          <a:xfrm>
            <a:off x="3152775" y="29400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0" name="Line 208"/>
          <p:cNvSpPr>
            <a:spLocks noChangeShapeType="1"/>
          </p:cNvSpPr>
          <p:nvPr/>
        </p:nvSpPr>
        <p:spPr bwMode="auto">
          <a:xfrm>
            <a:off x="3151188" y="27781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1" name="Line 209"/>
          <p:cNvSpPr>
            <a:spLocks noChangeShapeType="1"/>
          </p:cNvSpPr>
          <p:nvPr/>
        </p:nvSpPr>
        <p:spPr bwMode="auto">
          <a:xfrm>
            <a:off x="3152775" y="28638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2" name="Line 210"/>
          <p:cNvSpPr>
            <a:spLocks noChangeShapeType="1"/>
          </p:cNvSpPr>
          <p:nvPr/>
        </p:nvSpPr>
        <p:spPr bwMode="auto">
          <a:xfrm>
            <a:off x="3151188" y="2687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3" name="Line 211"/>
          <p:cNvSpPr>
            <a:spLocks noChangeShapeType="1"/>
          </p:cNvSpPr>
          <p:nvPr/>
        </p:nvSpPr>
        <p:spPr bwMode="auto">
          <a:xfrm>
            <a:off x="3151188" y="260191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4" name="Line 212"/>
          <p:cNvSpPr>
            <a:spLocks noChangeShapeType="1"/>
          </p:cNvSpPr>
          <p:nvPr/>
        </p:nvSpPr>
        <p:spPr bwMode="auto">
          <a:xfrm>
            <a:off x="3151188" y="25209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5" name="Line 213"/>
          <p:cNvSpPr>
            <a:spLocks noChangeShapeType="1"/>
          </p:cNvSpPr>
          <p:nvPr/>
        </p:nvSpPr>
        <p:spPr bwMode="auto">
          <a:xfrm>
            <a:off x="3151188" y="24399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6" name="Line 214"/>
          <p:cNvSpPr>
            <a:spLocks noChangeShapeType="1"/>
          </p:cNvSpPr>
          <p:nvPr/>
        </p:nvSpPr>
        <p:spPr bwMode="auto">
          <a:xfrm>
            <a:off x="3151188" y="235902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7" name="Line 215"/>
          <p:cNvSpPr>
            <a:spLocks noChangeShapeType="1"/>
          </p:cNvSpPr>
          <p:nvPr/>
        </p:nvSpPr>
        <p:spPr bwMode="auto">
          <a:xfrm>
            <a:off x="3148013" y="22177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8" name="Line 216"/>
          <p:cNvSpPr>
            <a:spLocks noChangeShapeType="1"/>
          </p:cNvSpPr>
          <p:nvPr/>
        </p:nvSpPr>
        <p:spPr bwMode="auto">
          <a:xfrm>
            <a:off x="3479800" y="25527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9" name="Line 220"/>
          <p:cNvSpPr>
            <a:spLocks noChangeShapeType="1"/>
          </p:cNvSpPr>
          <p:nvPr/>
        </p:nvSpPr>
        <p:spPr bwMode="auto">
          <a:xfrm>
            <a:off x="3651250" y="2057400"/>
            <a:ext cx="0" cy="8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0" name="Line 221"/>
          <p:cNvSpPr>
            <a:spLocks noChangeShapeType="1"/>
          </p:cNvSpPr>
          <p:nvPr/>
        </p:nvSpPr>
        <p:spPr bwMode="auto">
          <a:xfrm flipH="1">
            <a:off x="3397250" y="206375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1" name="Line 222"/>
          <p:cNvSpPr>
            <a:spLocks noChangeShapeType="1"/>
          </p:cNvSpPr>
          <p:nvPr/>
        </p:nvSpPr>
        <p:spPr bwMode="auto">
          <a:xfrm flipH="1">
            <a:off x="3400425" y="212725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2" name="Line 223"/>
          <p:cNvSpPr>
            <a:spLocks noChangeShapeType="1"/>
          </p:cNvSpPr>
          <p:nvPr/>
        </p:nvSpPr>
        <p:spPr bwMode="auto">
          <a:xfrm flipH="1">
            <a:off x="3654425" y="209391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3" name="Line 224"/>
          <p:cNvSpPr>
            <a:spLocks noChangeShapeType="1"/>
          </p:cNvSpPr>
          <p:nvPr/>
        </p:nvSpPr>
        <p:spPr bwMode="auto">
          <a:xfrm>
            <a:off x="3151188" y="22891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4" name="Line 225"/>
          <p:cNvSpPr>
            <a:spLocks noChangeShapeType="1"/>
          </p:cNvSpPr>
          <p:nvPr/>
        </p:nvSpPr>
        <p:spPr bwMode="auto">
          <a:xfrm>
            <a:off x="3648075" y="2193925"/>
            <a:ext cx="0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5" name="TextBox 112"/>
          <p:cNvSpPr txBox="1">
            <a:spLocks noChangeArrowheads="1"/>
          </p:cNvSpPr>
          <p:nvPr/>
        </p:nvSpPr>
        <p:spPr bwMode="auto">
          <a:xfrm>
            <a:off x="3343275" y="29305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3146" name="Line 227"/>
          <p:cNvSpPr>
            <a:spLocks noChangeShapeType="1"/>
          </p:cNvSpPr>
          <p:nvPr/>
        </p:nvSpPr>
        <p:spPr bwMode="auto">
          <a:xfrm>
            <a:off x="3173413" y="3289300"/>
            <a:ext cx="469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7" name="Line 228"/>
          <p:cNvSpPr>
            <a:spLocks noChangeShapeType="1"/>
          </p:cNvSpPr>
          <p:nvPr/>
        </p:nvSpPr>
        <p:spPr bwMode="auto">
          <a:xfrm>
            <a:off x="358298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8" name="Line 229"/>
          <p:cNvSpPr>
            <a:spLocks noChangeShapeType="1"/>
          </p:cNvSpPr>
          <p:nvPr/>
        </p:nvSpPr>
        <p:spPr bwMode="auto">
          <a:xfrm>
            <a:off x="3154363" y="213201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9" name="Line 230"/>
          <p:cNvSpPr>
            <a:spLocks noChangeShapeType="1"/>
          </p:cNvSpPr>
          <p:nvPr/>
        </p:nvSpPr>
        <p:spPr bwMode="auto">
          <a:xfrm>
            <a:off x="3051175" y="1568450"/>
            <a:ext cx="0" cy="828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0" name="TextBox 112"/>
          <p:cNvSpPr txBox="1">
            <a:spLocks noChangeArrowheads="1"/>
          </p:cNvSpPr>
          <p:nvPr/>
        </p:nvSpPr>
        <p:spPr bwMode="auto">
          <a:xfrm>
            <a:off x="2711450" y="2120900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Y1</a:t>
            </a:r>
            <a:endParaRPr lang="en-US" altLang="en-US" sz="1600" i="1" baseline="-25000"/>
          </a:p>
        </p:txBody>
      </p:sp>
      <p:sp>
        <p:nvSpPr>
          <p:cNvPr id="3151" name="TextBox 112"/>
          <p:cNvSpPr txBox="1">
            <a:spLocks noChangeArrowheads="1"/>
          </p:cNvSpPr>
          <p:nvPr/>
        </p:nvSpPr>
        <p:spPr bwMode="auto">
          <a:xfrm>
            <a:off x="2678113" y="1720850"/>
            <a:ext cx="3984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sp>
        <p:nvSpPr>
          <p:cNvPr id="3152" name="Freeform 234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7 w 288"/>
              <a:gd name="T1" fmla="*/ 2147483647 h 544"/>
              <a:gd name="T2" fmla="*/ 0 w 288"/>
              <a:gd name="T3" fmla="*/ 2147483647 h 544"/>
              <a:gd name="T4" fmla="*/ 0 w 288"/>
              <a:gd name="T5" fmla="*/ 0 h 544"/>
              <a:gd name="T6" fmla="*/ 2147483647 w 288"/>
              <a:gd name="T7" fmla="*/ 0 h 544"/>
              <a:gd name="T8" fmla="*/ 2147483647 w 288"/>
              <a:gd name="T9" fmla="*/ 2147483647 h 544"/>
              <a:gd name="T10" fmla="*/ 2147483647 w 288"/>
              <a:gd name="T11" fmla="*/ 2147483647 h 544"/>
              <a:gd name="T12" fmla="*/ 2147483647 w 288"/>
              <a:gd name="T13" fmla="*/ 2147483647 h 544"/>
              <a:gd name="T14" fmla="*/ 2147483647 w 288"/>
              <a:gd name="T15" fmla="*/ 2147483647 h 544"/>
              <a:gd name="T16" fmla="*/ 2147483647 w 288"/>
              <a:gd name="T17" fmla="*/ 2147483647 h 544"/>
              <a:gd name="T18" fmla="*/ 2147483647 w 288"/>
              <a:gd name="T19" fmla="*/ 2147483647 h 544"/>
              <a:gd name="T20" fmla="*/ 2147483647 w 288"/>
              <a:gd name="T21" fmla="*/ 2147483647 h 544"/>
              <a:gd name="T22" fmla="*/ 2147483647 w 288"/>
              <a:gd name="T23" fmla="*/ 2147483647 h 544"/>
              <a:gd name="T24" fmla="*/ 2147483647 w 288"/>
              <a:gd name="T25" fmla="*/ 2147483647 h 544"/>
              <a:gd name="T26" fmla="*/ 2147483647 w 288"/>
              <a:gd name="T27" fmla="*/ 2147483647 h 544"/>
              <a:gd name="T28" fmla="*/ 2147483647 w 288"/>
              <a:gd name="T29" fmla="*/ 2147483647 h 544"/>
              <a:gd name="T30" fmla="*/ 2147483647 w 288"/>
              <a:gd name="T31" fmla="*/ 2147483647 h 544"/>
              <a:gd name="T32" fmla="*/ 2147483647 w 288"/>
              <a:gd name="T33" fmla="*/ 2147483647 h 544"/>
              <a:gd name="T34" fmla="*/ 2147483647 w 288"/>
              <a:gd name="T35" fmla="*/ 2147483647 h 544"/>
              <a:gd name="T36" fmla="*/ 2147483647 w 288"/>
              <a:gd name="T37" fmla="*/ 2147483647 h 544"/>
              <a:gd name="T38" fmla="*/ 2147483647 w 288"/>
              <a:gd name="T39" fmla="*/ 2147483647 h 544"/>
              <a:gd name="T40" fmla="*/ 2147483647 w 288"/>
              <a:gd name="T41" fmla="*/ 2147483647 h 544"/>
              <a:gd name="T42" fmla="*/ 2147483647 w 288"/>
              <a:gd name="T43" fmla="*/ 2147483647 h 544"/>
              <a:gd name="T44" fmla="*/ 2147483647 w 288"/>
              <a:gd name="T45" fmla="*/ 2147483647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3" name="Line 235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4" name="Line 236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5" name="Arc 237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51937601 w 21170"/>
              <a:gd name="T1" fmla="*/ 0 h 19413"/>
              <a:gd name="T2" fmla="*/ 116092969 w 21170"/>
              <a:gd name="T3" fmla="*/ 172160894 h 19413"/>
              <a:gd name="T4" fmla="*/ 0 w 21170"/>
              <a:gd name="T5" fmla="*/ 220997577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6" name="Arc 238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1669363 w 20742"/>
              <a:gd name="T1" fmla="*/ 0 h 21547"/>
              <a:gd name="T2" fmla="*/ 22883592 w 20742"/>
              <a:gd name="T3" fmla="*/ 224565761 h 21547"/>
              <a:gd name="T4" fmla="*/ 0 w 20742"/>
              <a:gd name="T5" fmla="*/ 311751888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7" name="Arc 239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34307360 w 20508"/>
              <a:gd name="T1" fmla="*/ 0 h 20367"/>
              <a:gd name="T2" fmla="*/ 97799393 w 20508"/>
              <a:gd name="T3" fmla="*/ 47602852 h 20367"/>
              <a:gd name="T4" fmla="*/ 0 w 20508"/>
              <a:gd name="T5" fmla="*/ 71362018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8" name="Arc 240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33557987 w 21085"/>
              <a:gd name="T1" fmla="*/ 0 h 18893"/>
              <a:gd name="T2" fmla="*/ 67580143 w 21085"/>
              <a:gd name="T3" fmla="*/ 138392219 h 18893"/>
              <a:gd name="T4" fmla="*/ 0 w 21085"/>
              <a:gd name="T5" fmla="*/ 184063767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9" name="Freeform 241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7 w 288"/>
              <a:gd name="T1" fmla="*/ 2147483647 h 56"/>
              <a:gd name="T2" fmla="*/ 0 w 288"/>
              <a:gd name="T3" fmla="*/ 2147483647 h 56"/>
              <a:gd name="T4" fmla="*/ 0 w 288"/>
              <a:gd name="T5" fmla="*/ 0 h 56"/>
              <a:gd name="T6" fmla="*/ 2147483647 w 288"/>
              <a:gd name="T7" fmla="*/ 0 h 56"/>
              <a:gd name="T8" fmla="*/ 2147483647 w 288"/>
              <a:gd name="T9" fmla="*/ 2147483647 h 56"/>
              <a:gd name="T10" fmla="*/ 2147483647 w 288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0" name="Freeform 242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7 w 288"/>
              <a:gd name="T1" fmla="*/ 0 h 58"/>
              <a:gd name="T2" fmla="*/ 0 w 288"/>
              <a:gd name="T3" fmla="*/ 0 h 58"/>
              <a:gd name="T4" fmla="*/ 0 w 288"/>
              <a:gd name="T5" fmla="*/ 2147483647 h 58"/>
              <a:gd name="T6" fmla="*/ 2147483647 w 288"/>
              <a:gd name="T7" fmla="*/ 2147483647 h 58"/>
              <a:gd name="T8" fmla="*/ 2147483647 w 288"/>
              <a:gd name="T9" fmla="*/ 2147483647 h 58"/>
              <a:gd name="T10" fmla="*/ 2147483647 w 288"/>
              <a:gd name="T11" fmla="*/ 2147483647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1" name="Line 243"/>
          <p:cNvSpPr>
            <a:spLocks noChangeShapeType="1"/>
          </p:cNvSpPr>
          <p:nvPr/>
        </p:nvSpPr>
        <p:spPr bwMode="auto">
          <a:xfrm>
            <a:off x="3143250" y="2120900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2" name="Line 244"/>
          <p:cNvSpPr>
            <a:spLocks noChangeShapeType="1"/>
          </p:cNvSpPr>
          <p:nvPr/>
        </p:nvSpPr>
        <p:spPr bwMode="auto">
          <a:xfrm>
            <a:off x="2997200" y="15605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3" name="Line 245"/>
          <p:cNvSpPr>
            <a:spLocks noChangeShapeType="1"/>
          </p:cNvSpPr>
          <p:nvPr/>
        </p:nvSpPr>
        <p:spPr bwMode="auto">
          <a:xfrm>
            <a:off x="2997200" y="20812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4" name="Line 246"/>
          <p:cNvSpPr>
            <a:spLocks noChangeShapeType="1"/>
          </p:cNvSpPr>
          <p:nvPr/>
        </p:nvSpPr>
        <p:spPr bwMode="auto">
          <a:xfrm>
            <a:off x="1835150" y="2057400"/>
            <a:ext cx="3105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5" name="Line 247"/>
          <p:cNvSpPr>
            <a:spLocks noChangeShapeType="1"/>
          </p:cNvSpPr>
          <p:nvPr/>
        </p:nvSpPr>
        <p:spPr bwMode="auto">
          <a:xfrm>
            <a:off x="3003550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6" name="TextBox 112"/>
          <p:cNvSpPr txBox="1">
            <a:spLocks noChangeArrowheads="1"/>
          </p:cNvSpPr>
          <p:nvPr/>
        </p:nvSpPr>
        <p:spPr bwMode="auto">
          <a:xfrm>
            <a:off x="4002088" y="197802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3167" name="TextBox 112"/>
          <p:cNvSpPr txBox="1">
            <a:spLocks noChangeArrowheads="1"/>
          </p:cNvSpPr>
          <p:nvPr/>
        </p:nvSpPr>
        <p:spPr bwMode="auto">
          <a:xfrm>
            <a:off x="4746625" y="29559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3168" name="Line 250"/>
          <p:cNvSpPr>
            <a:spLocks noChangeShapeType="1"/>
          </p:cNvSpPr>
          <p:nvPr/>
        </p:nvSpPr>
        <p:spPr bwMode="auto">
          <a:xfrm>
            <a:off x="5072063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9" name="Line 251"/>
          <p:cNvSpPr>
            <a:spLocks noChangeShapeType="1"/>
          </p:cNvSpPr>
          <p:nvPr/>
        </p:nvSpPr>
        <p:spPr bwMode="auto">
          <a:xfrm>
            <a:off x="4829175" y="2062163"/>
            <a:ext cx="0" cy="881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0" name="Line 252"/>
          <p:cNvSpPr>
            <a:spLocks noChangeShapeType="1"/>
          </p:cNvSpPr>
          <p:nvPr/>
        </p:nvSpPr>
        <p:spPr bwMode="auto">
          <a:xfrm>
            <a:off x="482917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1" name="Line 253"/>
          <p:cNvSpPr>
            <a:spLocks noChangeShapeType="1"/>
          </p:cNvSpPr>
          <p:nvPr/>
        </p:nvSpPr>
        <p:spPr bwMode="auto">
          <a:xfrm>
            <a:off x="4829175" y="2062163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2" name="Line 254"/>
          <p:cNvSpPr>
            <a:spLocks noChangeShapeType="1"/>
          </p:cNvSpPr>
          <p:nvPr/>
        </p:nvSpPr>
        <p:spPr bwMode="auto">
          <a:xfrm>
            <a:off x="4824413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3" name="Line 255"/>
          <p:cNvSpPr>
            <a:spLocks noChangeShapeType="1"/>
          </p:cNvSpPr>
          <p:nvPr/>
        </p:nvSpPr>
        <p:spPr bwMode="auto">
          <a:xfrm>
            <a:off x="4829175" y="28575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4" name="Line 256"/>
          <p:cNvSpPr>
            <a:spLocks noChangeShapeType="1"/>
          </p:cNvSpPr>
          <p:nvPr/>
        </p:nvSpPr>
        <p:spPr bwMode="auto">
          <a:xfrm>
            <a:off x="4824413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" name="Line 257"/>
          <p:cNvSpPr>
            <a:spLocks noChangeShapeType="1"/>
          </p:cNvSpPr>
          <p:nvPr/>
        </p:nvSpPr>
        <p:spPr bwMode="auto">
          <a:xfrm>
            <a:off x="4824413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6" name="Line 258"/>
          <p:cNvSpPr>
            <a:spLocks noChangeShapeType="1"/>
          </p:cNvSpPr>
          <p:nvPr/>
        </p:nvSpPr>
        <p:spPr bwMode="auto">
          <a:xfrm>
            <a:off x="4824413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" name="Line 259"/>
          <p:cNvSpPr>
            <a:spLocks noChangeShapeType="1"/>
          </p:cNvSpPr>
          <p:nvPr/>
        </p:nvSpPr>
        <p:spPr bwMode="auto">
          <a:xfrm>
            <a:off x="4824413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8" name="Line 260"/>
          <p:cNvSpPr>
            <a:spLocks noChangeShapeType="1"/>
          </p:cNvSpPr>
          <p:nvPr/>
        </p:nvSpPr>
        <p:spPr bwMode="auto">
          <a:xfrm>
            <a:off x="4833938" y="23431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9" name="Line 261"/>
          <p:cNvSpPr>
            <a:spLocks noChangeShapeType="1"/>
          </p:cNvSpPr>
          <p:nvPr/>
        </p:nvSpPr>
        <p:spPr bwMode="auto">
          <a:xfrm>
            <a:off x="4833938" y="22526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80" name="Line 262"/>
          <p:cNvSpPr>
            <a:spLocks noChangeShapeType="1"/>
          </p:cNvSpPr>
          <p:nvPr/>
        </p:nvSpPr>
        <p:spPr bwMode="auto">
          <a:xfrm>
            <a:off x="4829175" y="216217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81" name="Line 263"/>
          <p:cNvSpPr>
            <a:spLocks noChangeShapeType="1"/>
          </p:cNvSpPr>
          <p:nvPr/>
        </p:nvSpPr>
        <p:spPr bwMode="auto">
          <a:xfrm>
            <a:off x="4833938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82" name="Line 264"/>
          <p:cNvSpPr>
            <a:spLocks noChangeShapeType="1"/>
          </p:cNvSpPr>
          <p:nvPr/>
        </p:nvSpPr>
        <p:spPr bwMode="auto">
          <a:xfrm>
            <a:off x="5072063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83" name="Line 265"/>
          <p:cNvSpPr>
            <a:spLocks noChangeShapeType="1"/>
          </p:cNvSpPr>
          <p:nvPr/>
        </p:nvSpPr>
        <p:spPr bwMode="auto">
          <a:xfrm>
            <a:off x="4833938" y="3295650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84" name="Line 266"/>
          <p:cNvSpPr>
            <a:spLocks noChangeShapeType="1"/>
          </p:cNvSpPr>
          <p:nvPr/>
        </p:nvSpPr>
        <p:spPr bwMode="auto">
          <a:xfrm>
            <a:off x="5014913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85" name="Line 267"/>
          <p:cNvSpPr>
            <a:spLocks noChangeShapeType="1"/>
          </p:cNvSpPr>
          <p:nvPr/>
        </p:nvSpPr>
        <p:spPr bwMode="auto">
          <a:xfrm>
            <a:off x="4478338" y="24399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86" name="TextBox 112"/>
          <p:cNvSpPr txBox="1">
            <a:spLocks noChangeArrowheads="1"/>
          </p:cNvSpPr>
          <p:nvPr/>
        </p:nvSpPr>
        <p:spPr bwMode="auto">
          <a:xfrm>
            <a:off x="55768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3187" name="TextBox 112"/>
          <p:cNvSpPr txBox="1">
            <a:spLocks noChangeArrowheads="1"/>
          </p:cNvSpPr>
          <p:nvPr/>
        </p:nvSpPr>
        <p:spPr bwMode="auto">
          <a:xfrm>
            <a:off x="53197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3188" name="Line 270"/>
          <p:cNvSpPr>
            <a:spLocks noChangeShapeType="1"/>
          </p:cNvSpPr>
          <p:nvPr/>
        </p:nvSpPr>
        <p:spPr bwMode="auto">
          <a:xfrm>
            <a:off x="5253038" y="1528763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89" name="Line 271"/>
          <p:cNvSpPr>
            <a:spLocks noChangeShapeType="1"/>
          </p:cNvSpPr>
          <p:nvPr/>
        </p:nvSpPr>
        <p:spPr bwMode="auto">
          <a:xfrm flipH="1">
            <a:off x="50752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0" name="Line 273"/>
          <p:cNvSpPr>
            <a:spLocks noChangeShapeType="1"/>
          </p:cNvSpPr>
          <p:nvPr/>
        </p:nvSpPr>
        <p:spPr bwMode="auto">
          <a:xfrm flipH="1">
            <a:off x="5075238" y="16652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1" name="Line 274"/>
          <p:cNvSpPr>
            <a:spLocks noChangeShapeType="1"/>
          </p:cNvSpPr>
          <p:nvPr/>
        </p:nvSpPr>
        <p:spPr bwMode="auto">
          <a:xfrm flipV="1">
            <a:off x="50815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2" name="Line 275"/>
          <p:cNvSpPr>
            <a:spLocks noChangeShapeType="1"/>
          </p:cNvSpPr>
          <p:nvPr/>
        </p:nvSpPr>
        <p:spPr bwMode="auto">
          <a:xfrm flipH="1" flipV="1">
            <a:off x="52514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3" name="Line 276"/>
          <p:cNvSpPr>
            <a:spLocks noChangeShapeType="1"/>
          </p:cNvSpPr>
          <p:nvPr/>
        </p:nvSpPr>
        <p:spPr bwMode="auto">
          <a:xfrm>
            <a:off x="50815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4" name="Line 277"/>
          <p:cNvSpPr>
            <a:spLocks noChangeShapeType="1"/>
          </p:cNvSpPr>
          <p:nvPr/>
        </p:nvSpPr>
        <p:spPr bwMode="auto">
          <a:xfrm>
            <a:off x="50339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5" name="Line 278"/>
          <p:cNvSpPr>
            <a:spLocks noChangeShapeType="1"/>
          </p:cNvSpPr>
          <p:nvPr/>
        </p:nvSpPr>
        <p:spPr bwMode="auto">
          <a:xfrm>
            <a:off x="51958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6" name="Line 279"/>
          <p:cNvSpPr>
            <a:spLocks noChangeShapeType="1"/>
          </p:cNvSpPr>
          <p:nvPr/>
        </p:nvSpPr>
        <p:spPr bwMode="auto">
          <a:xfrm flipH="1">
            <a:off x="5276850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7" name="Line 280"/>
          <p:cNvSpPr>
            <a:spLocks noChangeShapeType="1"/>
          </p:cNvSpPr>
          <p:nvPr/>
        </p:nvSpPr>
        <p:spPr bwMode="auto">
          <a:xfrm flipH="1">
            <a:off x="5068888" y="16017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8" name="Line 281"/>
          <p:cNvSpPr>
            <a:spLocks noChangeShapeType="1"/>
          </p:cNvSpPr>
          <p:nvPr/>
        </p:nvSpPr>
        <p:spPr bwMode="auto">
          <a:xfrm>
            <a:off x="5521325" y="2051050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9" name="Line 282"/>
          <p:cNvSpPr>
            <a:spLocks noChangeShapeType="1"/>
          </p:cNvSpPr>
          <p:nvPr/>
        </p:nvSpPr>
        <p:spPr bwMode="auto">
          <a:xfrm flipH="1">
            <a:off x="5080000" y="2057400"/>
            <a:ext cx="4429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00" name="Line 283"/>
          <p:cNvSpPr>
            <a:spLocks noChangeShapeType="1"/>
          </p:cNvSpPr>
          <p:nvPr/>
        </p:nvSpPr>
        <p:spPr bwMode="auto">
          <a:xfrm flipH="1">
            <a:off x="5080000" y="2133600"/>
            <a:ext cx="4460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01" name="Line 284"/>
          <p:cNvSpPr>
            <a:spLocks noChangeShapeType="1"/>
          </p:cNvSpPr>
          <p:nvPr/>
        </p:nvSpPr>
        <p:spPr bwMode="auto">
          <a:xfrm flipH="1">
            <a:off x="5540375" y="209073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02" name="TextBox 112"/>
          <p:cNvSpPr txBox="1">
            <a:spLocks noChangeArrowheads="1"/>
          </p:cNvSpPr>
          <p:nvPr/>
        </p:nvSpPr>
        <p:spPr bwMode="auto">
          <a:xfrm>
            <a:off x="5856288" y="1863725"/>
            <a:ext cx="474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3203" name="Line 286"/>
          <p:cNvSpPr>
            <a:spLocks noChangeShapeType="1"/>
          </p:cNvSpPr>
          <p:nvPr/>
        </p:nvSpPr>
        <p:spPr bwMode="auto">
          <a:xfrm>
            <a:off x="4354513" y="2481263"/>
            <a:ext cx="1955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04" name="TextBox 4"/>
          <p:cNvSpPr txBox="1">
            <a:spLocks noChangeArrowheads="1"/>
          </p:cNvSpPr>
          <p:nvPr/>
        </p:nvSpPr>
        <p:spPr bwMode="auto">
          <a:xfrm>
            <a:off x="4495800" y="3375025"/>
            <a:ext cx="14589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Equivalent stress distribution.</a:t>
            </a:r>
          </a:p>
        </p:txBody>
      </p:sp>
      <p:sp>
        <p:nvSpPr>
          <p:cNvPr id="3205" name="Line 288"/>
          <p:cNvSpPr>
            <a:spLocks noChangeShapeType="1"/>
          </p:cNvSpPr>
          <p:nvPr/>
        </p:nvSpPr>
        <p:spPr bwMode="auto">
          <a:xfrm>
            <a:off x="5524500" y="24765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06" name="Line 289"/>
          <p:cNvSpPr>
            <a:spLocks noChangeShapeType="1"/>
          </p:cNvSpPr>
          <p:nvPr/>
        </p:nvSpPr>
        <p:spPr bwMode="auto">
          <a:xfrm>
            <a:off x="546893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07" name="TextBox 112"/>
          <p:cNvSpPr txBox="1">
            <a:spLocks noChangeArrowheads="1"/>
          </p:cNvSpPr>
          <p:nvPr/>
        </p:nvSpPr>
        <p:spPr bwMode="auto">
          <a:xfrm>
            <a:off x="5060950" y="2959100"/>
            <a:ext cx="471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2F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3208" name="TextBox 112"/>
          <p:cNvSpPr txBox="1">
            <a:spLocks noChangeArrowheads="1"/>
          </p:cNvSpPr>
          <p:nvPr/>
        </p:nvSpPr>
        <p:spPr bwMode="auto">
          <a:xfrm>
            <a:off x="5935663" y="2398713"/>
            <a:ext cx="296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endParaRPr lang="en-US" altLang="en-US" sz="1600" i="1" baseline="-25000"/>
          </a:p>
        </p:txBody>
      </p:sp>
      <p:sp>
        <p:nvSpPr>
          <p:cNvPr id="3209" name="Line 292"/>
          <p:cNvSpPr>
            <a:spLocks noChangeShapeType="1"/>
          </p:cNvSpPr>
          <p:nvPr/>
        </p:nvSpPr>
        <p:spPr bwMode="auto">
          <a:xfrm>
            <a:off x="4527550" y="2479675"/>
            <a:ext cx="0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10" name="Line 293"/>
          <p:cNvSpPr>
            <a:spLocks noChangeShapeType="1"/>
          </p:cNvSpPr>
          <p:nvPr/>
        </p:nvSpPr>
        <p:spPr bwMode="auto">
          <a:xfrm>
            <a:off x="4465638" y="2881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11" name="Line 294"/>
          <p:cNvSpPr>
            <a:spLocks noChangeShapeType="1"/>
          </p:cNvSpPr>
          <p:nvPr/>
        </p:nvSpPr>
        <p:spPr bwMode="auto">
          <a:xfrm>
            <a:off x="5521325" y="2181225"/>
            <a:ext cx="0" cy="1184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12" name="Line 295"/>
          <p:cNvSpPr>
            <a:spLocks noChangeShapeType="1"/>
          </p:cNvSpPr>
          <p:nvPr/>
        </p:nvSpPr>
        <p:spPr bwMode="auto">
          <a:xfrm>
            <a:off x="4786313" y="32448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13" name="Line 296"/>
          <p:cNvSpPr>
            <a:spLocks noChangeShapeType="1"/>
          </p:cNvSpPr>
          <p:nvPr/>
        </p:nvSpPr>
        <p:spPr bwMode="auto">
          <a:xfrm>
            <a:off x="1362075" y="2994025"/>
            <a:ext cx="0" cy="174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14" name="Line 297"/>
          <p:cNvSpPr>
            <a:spLocks noChangeShapeType="1"/>
          </p:cNvSpPr>
          <p:nvPr/>
        </p:nvSpPr>
        <p:spPr bwMode="auto">
          <a:xfrm>
            <a:off x="1819275" y="2984500"/>
            <a:ext cx="0" cy="180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15" name="Line 298"/>
          <p:cNvSpPr>
            <a:spLocks noChangeShapeType="1"/>
          </p:cNvSpPr>
          <p:nvPr/>
        </p:nvSpPr>
        <p:spPr bwMode="auto">
          <a:xfrm>
            <a:off x="1358900" y="3067050"/>
            <a:ext cx="4603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16" name="Line 299"/>
          <p:cNvSpPr>
            <a:spLocks noChangeShapeType="1"/>
          </p:cNvSpPr>
          <p:nvPr/>
        </p:nvSpPr>
        <p:spPr bwMode="auto">
          <a:xfrm>
            <a:off x="1758950" y="3009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17" name="Line 300"/>
          <p:cNvSpPr>
            <a:spLocks noChangeShapeType="1"/>
          </p:cNvSpPr>
          <p:nvPr/>
        </p:nvSpPr>
        <p:spPr bwMode="auto">
          <a:xfrm>
            <a:off x="1308100" y="3016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18" name="TextBox 112"/>
          <p:cNvSpPr txBox="1">
            <a:spLocks noChangeArrowheads="1"/>
          </p:cNvSpPr>
          <p:nvPr/>
        </p:nvSpPr>
        <p:spPr bwMode="auto">
          <a:xfrm>
            <a:off x="1411288" y="3027363"/>
            <a:ext cx="323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f</a:t>
            </a:r>
          </a:p>
        </p:txBody>
      </p:sp>
      <p:sp>
        <p:nvSpPr>
          <p:cNvPr id="3219" name="TextBox 4"/>
          <p:cNvSpPr txBox="1">
            <a:spLocks noChangeArrowheads="1"/>
          </p:cNvSpPr>
          <p:nvPr/>
        </p:nvSpPr>
        <p:spPr bwMode="auto">
          <a:xfrm>
            <a:off x="171450" y="7943850"/>
            <a:ext cx="64468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1714500" algn="l"/>
                <a:tab pos="2120900" algn="l"/>
                <a:tab pos="246380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			Using the equivalent stress distribution and taking moments about C</a:t>
            </a:r>
            <a:r>
              <a:rPr lang="en-US" altLang="en-US" sz="1400" baseline="-25000"/>
              <a:t>s</a:t>
            </a:r>
            <a:r>
              <a:rPr lang="en-US" altLang="en-US" sz="1400"/>
              <a:t>:</a:t>
            </a:r>
            <a:endParaRPr lang="en-US" altLang="en-US" sz="1400" i="1" baseline="-25000"/>
          </a:p>
        </p:txBody>
      </p:sp>
      <p:sp>
        <p:nvSpPr>
          <p:cNvPr id="3220" name="TextBox 4"/>
          <p:cNvSpPr txBox="1">
            <a:spLocks noChangeArrowheads="1"/>
          </p:cNvSpPr>
          <p:nvPr/>
        </p:nvSpPr>
        <p:spPr bwMode="auto">
          <a:xfrm>
            <a:off x="198438" y="3833813"/>
            <a:ext cx="64468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For Case 1a, PNA in beam flange: </a:t>
            </a:r>
            <a:r>
              <a:rPr lang="en-US" altLang="en-US" sz="1400" b="1"/>
              <a:t>	</a:t>
            </a:r>
            <a:r>
              <a:rPr lang="en-US" altLang="en-US" sz="1600" b="1" i="1"/>
              <a:t>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	C</a:t>
            </a:r>
            <a:r>
              <a:rPr lang="en-US" altLang="en-US" sz="1600" b="1" i="1" baseline="-25000"/>
              <a:t>c</a:t>
            </a:r>
            <a:r>
              <a:rPr lang="en-US" altLang="en-US" sz="1600" b="1" i="1"/>
              <a:t> + 2C</a:t>
            </a:r>
            <a:r>
              <a:rPr lang="en-US" altLang="en-US" sz="1600" b="1" i="1" baseline="-25000"/>
              <a:t>s</a:t>
            </a:r>
            <a:r>
              <a:rPr lang="en-US" altLang="en-US" sz="1600" b="1" i="1"/>
              <a:t> = T</a:t>
            </a:r>
            <a:r>
              <a:rPr lang="en-US" altLang="en-US" sz="1400" i="1" baseline="-25000"/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									</a:t>
            </a:r>
          </a:p>
        </p:txBody>
      </p:sp>
      <p:graphicFrame>
        <p:nvGraphicFramePr>
          <p:cNvPr id="3221" name="Object 1"/>
          <p:cNvGraphicFramePr>
            <a:graphicFrameLocks noChangeAspect="1"/>
          </p:cNvGraphicFramePr>
          <p:nvPr/>
        </p:nvGraphicFramePr>
        <p:xfrm>
          <a:off x="2578100" y="5126038"/>
          <a:ext cx="1096963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87058" imgH="393529" progId="Equation.DSMT4">
                  <p:embed/>
                </p:oleObj>
              </mc:Choice>
              <mc:Fallback>
                <p:oleObj name="Equation" r:id="rId2" imgW="787058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8100" y="5126038"/>
                        <a:ext cx="1096963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22" name="Object 2"/>
          <p:cNvGraphicFramePr>
            <a:graphicFrameLocks noChangeAspect="1"/>
          </p:cNvGraphicFramePr>
          <p:nvPr/>
        </p:nvGraphicFramePr>
        <p:xfrm>
          <a:off x="2195513" y="5761038"/>
          <a:ext cx="19383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20227" imgH="342751" progId="Equation.DSMT4">
                  <p:embed/>
                </p:oleObj>
              </mc:Choice>
              <mc:Fallback>
                <p:oleObj name="Equation" r:id="rId4" imgW="1320227" imgH="342751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5761038"/>
                        <a:ext cx="1938337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23" name="Object 3"/>
          <p:cNvGraphicFramePr>
            <a:graphicFrameLocks noChangeAspect="1"/>
          </p:cNvGraphicFramePr>
          <p:nvPr/>
        </p:nvGraphicFramePr>
        <p:xfrm>
          <a:off x="2692400" y="6907213"/>
          <a:ext cx="1150938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25500" imgH="393700" progId="Equation.DSMT4">
                  <p:embed/>
                </p:oleObj>
              </mc:Choice>
              <mc:Fallback>
                <p:oleObj name="Equation" r:id="rId6" imgW="825500" imgH="3937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400" y="6907213"/>
                        <a:ext cx="1150938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24" name="Object 4"/>
          <p:cNvGraphicFramePr>
            <a:graphicFrameLocks noChangeAspect="1"/>
          </p:cNvGraphicFramePr>
          <p:nvPr/>
        </p:nvGraphicFramePr>
        <p:xfrm>
          <a:off x="2692400" y="7542213"/>
          <a:ext cx="1257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37836" imgH="304668" progId="Equation.DSMT4">
                  <p:embed/>
                </p:oleObj>
              </mc:Choice>
              <mc:Fallback>
                <p:oleObj name="Equation" r:id="rId8" imgW="837836" imgH="304668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400" y="7542213"/>
                        <a:ext cx="12573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25" name="Object 5"/>
          <p:cNvGraphicFramePr>
            <a:graphicFrameLocks noChangeAspect="1"/>
          </p:cNvGraphicFramePr>
          <p:nvPr/>
        </p:nvGraphicFramePr>
        <p:xfrm>
          <a:off x="2117725" y="8313738"/>
          <a:ext cx="270192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88367" imgH="342751" progId="Equation.DSMT4">
                  <p:embed/>
                </p:oleObj>
              </mc:Choice>
              <mc:Fallback>
                <p:oleObj name="Equation" r:id="rId10" imgW="1688367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725" y="8313738"/>
                        <a:ext cx="2701925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26" name="TextBox 4"/>
          <p:cNvSpPr txBox="1">
            <a:spLocks noChangeArrowheads="1"/>
          </p:cNvSpPr>
          <p:nvPr/>
        </p:nvSpPr>
        <p:spPr bwMode="auto">
          <a:xfrm>
            <a:off x="1162050" y="6369050"/>
            <a:ext cx="4686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</a:t>
            </a:r>
            <a:r>
              <a:rPr lang="en-US" altLang="en-US" sz="1400"/>
              <a:t> = distance from top of steel beam to the PNA in flange.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Y1 </a:t>
            </a:r>
            <a:r>
              <a:rPr lang="en-US" altLang="en-US" sz="1400" i="1">
                <a:cs typeface="Times New Roman" panose="02020603050405020304" pitchFamily="18" charset="0"/>
              </a:rPr>
              <a:t>≤  t</a:t>
            </a:r>
            <a:r>
              <a:rPr lang="en-US" altLang="en-US" sz="1400" i="1" baseline="-25000">
                <a:cs typeface="Times New Roman" panose="02020603050405020304" pitchFamily="18" charset="0"/>
              </a:rPr>
              <a:t>f</a:t>
            </a:r>
            <a:r>
              <a:rPr lang="en-US" altLang="en-US" sz="1400" i="1">
                <a:cs typeface="Times New Roman" panose="02020603050405020304" pitchFamily="18" charset="0"/>
              </a:rPr>
              <a:t>, </a:t>
            </a:r>
            <a:r>
              <a:rPr lang="en-US" altLang="en-US" sz="1400">
                <a:cs typeface="Times New Roman" panose="02020603050405020304" pitchFamily="18" charset="0"/>
              </a:rPr>
              <a:t>flange thickness.</a:t>
            </a:r>
            <a:r>
              <a:rPr lang="en-US" altLang="en-US" sz="1400" b="1" i="1"/>
              <a:t>	</a:t>
            </a:r>
            <a:endParaRPr lang="en-US" altLang="en-US" sz="1400" i="1"/>
          </a:p>
        </p:txBody>
      </p:sp>
      <p:sp>
        <p:nvSpPr>
          <p:cNvPr id="3227" name="TextBox 4"/>
          <p:cNvSpPr txBox="1">
            <a:spLocks noChangeArrowheads="1"/>
          </p:cNvSpPr>
          <p:nvPr/>
        </p:nvSpPr>
        <p:spPr bwMode="auto">
          <a:xfrm>
            <a:off x="246063" y="4373563"/>
            <a:ext cx="65420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742950" algn="l"/>
                <a:tab pos="971550" algn="l"/>
                <a:tab pos="2114550" algn="l"/>
                <a:tab pos="2514600" algn="l"/>
                <a:tab pos="2743200" algn="l"/>
                <a:tab pos="29718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baseline="-25000"/>
              <a:t>	</a:t>
            </a:r>
            <a:r>
              <a:rPr lang="en-US" altLang="en-US" sz="1400"/>
              <a:t>	</a:t>
            </a:r>
            <a:r>
              <a:rPr lang="en-US" altLang="en-US" sz="1400" i="1"/>
              <a:t>C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	= 	</a:t>
            </a:r>
            <a:r>
              <a:rPr lang="el-GR" altLang="en-US" sz="1400" i="1">
                <a:cs typeface="Times New Roman" panose="02020603050405020304" pitchFamily="18" charset="0"/>
              </a:rPr>
              <a:t>Σ</a:t>
            </a:r>
            <a:r>
              <a:rPr lang="en-US" altLang="en-US" sz="1400" i="1"/>
              <a:t>Q</a:t>
            </a:r>
            <a:r>
              <a:rPr lang="en-US" altLang="en-US" sz="1400" i="1" baseline="-25000"/>
              <a:t>n     </a:t>
            </a:r>
            <a:r>
              <a:rPr lang="en-US" altLang="en-US" sz="1400">
                <a:solidFill>
                  <a:srgbClr val="000000"/>
                </a:solidFill>
              </a:rPr>
              <a:t>(strength/stud X no. of studs from M=0 to M=M</a:t>
            </a:r>
            <a:r>
              <a:rPr lang="en-US" altLang="en-US" sz="1400" baseline="-25000">
                <a:solidFill>
                  <a:srgbClr val="000000"/>
                </a:solidFill>
              </a:rPr>
              <a:t>max</a:t>
            </a:r>
            <a:r>
              <a:rPr lang="en-US" altLang="en-US" sz="1400">
                <a:solidFill>
                  <a:srgbClr val="000000"/>
                </a:solidFill>
              </a:rPr>
              <a:t>)</a:t>
            </a:r>
            <a:endParaRPr lang="en-US" altLang="en-US" sz="1400" i="1" baseline="-250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C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	</a:t>
            </a:r>
            <a:r>
              <a:rPr lang="en-US" altLang="en-US" sz="1400"/>
              <a:t>=	0.85</a:t>
            </a:r>
            <a:r>
              <a:rPr lang="en-US" altLang="en-US" sz="1400" i="1"/>
              <a:t>f’</a:t>
            </a:r>
            <a:r>
              <a:rPr lang="en-US" altLang="en-US" sz="1400" i="1" baseline="-25000"/>
              <a:t>c</a:t>
            </a:r>
            <a:r>
              <a:rPr lang="en-US" altLang="en-US" sz="1400" i="1"/>
              <a:t>b</a:t>
            </a:r>
            <a:r>
              <a:rPr lang="en-US" altLang="en-US" sz="1400" i="1" baseline="-25000"/>
              <a:t>e</a:t>
            </a:r>
            <a:r>
              <a:rPr lang="en-US" altLang="en-US" sz="1400" i="1"/>
              <a:t>a       </a:t>
            </a:r>
            <a:r>
              <a:rPr lang="en-US" altLang="en-US" sz="1400"/>
              <a:t>(</a:t>
            </a:r>
            <a:r>
              <a:rPr lang="en-US" altLang="en-US" sz="1400" i="1"/>
              <a:t>a  </a:t>
            </a:r>
            <a:r>
              <a:rPr lang="en-US" altLang="en-US" sz="1400" i="1">
                <a:cs typeface="Times New Roman" panose="02020603050405020304" pitchFamily="18" charset="0"/>
              </a:rPr>
              <a:t>≤  t</a:t>
            </a:r>
            <a:r>
              <a:rPr lang="en-US" altLang="en-US" sz="1400" i="1" baseline="-25000">
                <a:cs typeface="Times New Roman" panose="02020603050405020304" pitchFamily="18" charset="0"/>
              </a:rPr>
              <a:t>c</a:t>
            </a:r>
            <a:r>
              <a:rPr lang="en-US" altLang="en-US" sz="1400"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T	</a:t>
            </a:r>
            <a:r>
              <a:rPr lang="en-US" altLang="en-US" sz="1400"/>
              <a:t>=	</a:t>
            </a:r>
            <a:r>
              <a:rPr lang="en-US" altLang="en-US" sz="1400" i="1"/>
              <a:t>A</a:t>
            </a:r>
            <a:r>
              <a:rPr lang="en-US" altLang="en-US" sz="1400" i="1" baseline="-25000"/>
              <a:t>s</a:t>
            </a:r>
            <a:r>
              <a:rPr lang="en-US" altLang="en-US" sz="1400" i="1"/>
              <a:t>F</a:t>
            </a:r>
            <a:r>
              <a:rPr lang="en-US" altLang="en-US" sz="1400" i="1" baseline="-25000"/>
              <a:t>y</a:t>
            </a:r>
            <a:r>
              <a:rPr lang="en-US" altLang="en-US" sz="1600" i="1" baseline="-25000"/>
              <a:t>	</a:t>
            </a:r>
            <a:r>
              <a:rPr lang="en-US" altLang="en-US" sz="1600"/>
              <a:t>      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121"/>
          <p:cNvSpPr>
            <a:spLocks noChangeShapeType="1"/>
          </p:cNvSpPr>
          <p:nvPr/>
        </p:nvSpPr>
        <p:spPr bwMode="auto">
          <a:xfrm>
            <a:off x="1858963" y="2481263"/>
            <a:ext cx="44513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46063" y="7605713"/>
            <a:ext cx="64468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6068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/>
              <a:t>		</a:t>
            </a:r>
            <a:r>
              <a:rPr lang="en-US" altLang="en-US" sz="1400"/>
              <a:t>	Using the equivalent stress distribution and taking moments about d/2:       </a:t>
            </a:r>
          </a:p>
        </p:txBody>
      </p:sp>
      <p:sp>
        <p:nvSpPr>
          <p:cNvPr id="4100" name="Freeform 3"/>
          <p:cNvSpPr>
            <a:spLocks/>
          </p:cNvSpPr>
          <p:nvPr/>
        </p:nvSpPr>
        <p:spPr bwMode="auto">
          <a:xfrm>
            <a:off x="1362075" y="2066925"/>
            <a:ext cx="457200" cy="863600"/>
          </a:xfrm>
          <a:custGeom>
            <a:avLst/>
            <a:gdLst>
              <a:gd name="T0" fmla="*/ 2147483647 w 288"/>
              <a:gd name="T1" fmla="*/ 2147483647 h 544"/>
              <a:gd name="T2" fmla="*/ 0 w 288"/>
              <a:gd name="T3" fmla="*/ 2147483647 h 544"/>
              <a:gd name="T4" fmla="*/ 0 w 288"/>
              <a:gd name="T5" fmla="*/ 0 h 544"/>
              <a:gd name="T6" fmla="*/ 2147483647 w 288"/>
              <a:gd name="T7" fmla="*/ 0 h 544"/>
              <a:gd name="T8" fmla="*/ 2147483647 w 288"/>
              <a:gd name="T9" fmla="*/ 2147483647 h 544"/>
              <a:gd name="T10" fmla="*/ 2147483647 w 288"/>
              <a:gd name="T11" fmla="*/ 2147483647 h 544"/>
              <a:gd name="T12" fmla="*/ 2147483647 w 288"/>
              <a:gd name="T13" fmla="*/ 2147483647 h 544"/>
              <a:gd name="T14" fmla="*/ 2147483647 w 288"/>
              <a:gd name="T15" fmla="*/ 2147483647 h 544"/>
              <a:gd name="T16" fmla="*/ 2147483647 w 288"/>
              <a:gd name="T17" fmla="*/ 2147483647 h 544"/>
              <a:gd name="T18" fmla="*/ 2147483647 w 288"/>
              <a:gd name="T19" fmla="*/ 2147483647 h 544"/>
              <a:gd name="T20" fmla="*/ 2147483647 w 288"/>
              <a:gd name="T21" fmla="*/ 2147483647 h 544"/>
              <a:gd name="T22" fmla="*/ 2147483647 w 288"/>
              <a:gd name="T23" fmla="*/ 2147483647 h 544"/>
              <a:gd name="T24" fmla="*/ 2147483647 w 288"/>
              <a:gd name="T25" fmla="*/ 2147483647 h 544"/>
              <a:gd name="T26" fmla="*/ 2147483647 w 288"/>
              <a:gd name="T27" fmla="*/ 2147483647 h 544"/>
              <a:gd name="T28" fmla="*/ 2147483647 w 288"/>
              <a:gd name="T29" fmla="*/ 2147483647 h 544"/>
              <a:gd name="T30" fmla="*/ 2147483647 w 288"/>
              <a:gd name="T31" fmla="*/ 2147483647 h 544"/>
              <a:gd name="T32" fmla="*/ 2147483647 w 288"/>
              <a:gd name="T33" fmla="*/ 2147483647 h 544"/>
              <a:gd name="T34" fmla="*/ 2147483647 w 288"/>
              <a:gd name="T35" fmla="*/ 2147483647 h 544"/>
              <a:gd name="T36" fmla="*/ 2147483647 w 288"/>
              <a:gd name="T37" fmla="*/ 2147483647 h 544"/>
              <a:gd name="T38" fmla="*/ 2147483647 w 288"/>
              <a:gd name="T39" fmla="*/ 2147483647 h 544"/>
              <a:gd name="T40" fmla="*/ 2147483647 w 288"/>
              <a:gd name="T41" fmla="*/ 2147483647 h 544"/>
              <a:gd name="T42" fmla="*/ 2147483647 w 288"/>
              <a:gd name="T43" fmla="*/ 2147483647 h 544"/>
              <a:gd name="T44" fmla="*/ 2147483647 w 288"/>
              <a:gd name="T45" fmla="*/ 2147483647 h 5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544">
                <a:moveTo>
                  <a:pt x="104" y="52"/>
                </a:moveTo>
                <a:lnTo>
                  <a:pt x="0" y="52"/>
                </a:lnTo>
                <a:lnTo>
                  <a:pt x="0" y="0"/>
                </a:lnTo>
                <a:lnTo>
                  <a:pt x="288" y="0"/>
                </a:lnTo>
                <a:lnTo>
                  <a:pt x="288" y="54"/>
                </a:lnTo>
                <a:lnTo>
                  <a:pt x="194" y="54"/>
                </a:lnTo>
                <a:lnTo>
                  <a:pt x="180" y="70"/>
                </a:lnTo>
                <a:lnTo>
                  <a:pt x="172" y="82"/>
                </a:lnTo>
                <a:lnTo>
                  <a:pt x="170" y="444"/>
                </a:lnTo>
                <a:lnTo>
                  <a:pt x="178" y="466"/>
                </a:lnTo>
                <a:lnTo>
                  <a:pt x="194" y="480"/>
                </a:lnTo>
                <a:lnTo>
                  <a:pt x="208" y="488"/>
                </a:lnTo>
                <a:lnTo>
                  <a:pt x="286" y="488"/>
                </a:lnTo>
                <a:lnTo>
                  <a:pt x="286" y="544"/>
                </a:lnTo>
                <a:lnTo>
                  <a:pt x="2" y="544"/>
                </a:lnTo>
                <a:lnTo>
                  <a:pt x="2" y="486"/>
                </a:lnTo>
                <a:lnTo>
                  <a:pt x="106" y="486"/>
                </a:lnTo>
                <a:lnTo>
                  <a:pt x="116" y="474"/>
                </a:lnTo>
                <a:lnTo>
                  <a:pt x="124" y="460"/>
                </a:lnTo>
                <a:lnTo>
                  <a:pt x="130" y="450"/>
                </a:lnTo>
                <a:lnTo>
                  <a:pt x="130" y="84"/>
                </a:lnTo>
                <a:lnTo>
                  <a:pt x="118" y="68"/>
                </a:lnTo>
                <a:lnTo>
                  <a:pt x="104" y="52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1" name="TextBox 84"/>
          <p:cNvSpPr txBox="1">
            <a:spLocks noChangeArrowheads="1"/>
          </p:cNvSpPr>
          <p:nvPr/>
        </p:nvSpPr>
        <p:spPr bwMode="auto">
          <a:xfrm>
            <a:off x="493713" y="274638"/>
            <a:ext cx="4232275" cy="3381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/>
              <a:t>Computing M</a:t>
            </a:r>
            <a:r>
              <a:rPr lang="en-US" altLang="en-US" sz="1600" b="1" baseline="-25000"/>
              <a:t>n</a:t>
            </a:r>
            <a:r>
              <a:rPr lang="en-US" altLang="en-US" sz="1600" b="1"/>
              <a:t> of a Partially Composite Beam</a:t>
            </a:r>
          </a:p>
        </p:txBody>
      </p:sp>
      <p:sp>
        <p:nvSpPr>
          <p:cNvPr id="4102" name="TextBox 84"/>
          <p:cNvSpPr txBox="1">
            <a:spLocks noChangeArrowheads="1"/>
          </p:cNvSpPr>
          <p:nvPr/>
        </p:nvSpPr>
        <p:spPr bwMode="auto">
          <a:xfrm>
            <a:off x="500063" y="682625"/>
            <a:ext cx="45735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Case 1b)  Plastic Neutral Axis in the Steel Beam Web</a:t>
            </a:r>
          </a:p>
        </p:txBody>
      </p:sp>
      <p:sp>
        <p:nvSpPr>
          <p:cNvPr id="4103" name="TextBox 112"/>
          <p:cNvSpPr txBox="1">
            <a:spLocks noChangeArrowheads="1"/>
          </p:cNvSpPr>
          <p:nvPr/>
        </p:nvSpPr>
        <p:spPr bwMode="auto">
          <a:xfrm>
            <a:off x="1806575" y="2008188"/>
            <a:ext cx="5889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PNA</a:t>
            </a:r>
          </a:p>
        </p:txBody>
      </p:sp>
      <p:sp>
        <p:nvSpPr>
          <p:cNvPr id="4104" name="TextBox 112"/>
          <p:cNvSpPr txBox="1">
            <a:spLocks noChangeArrowheads="1"/>
          </p:cNvSpPr>
          <p:nvPr/>
        </p:nvSpPr>
        <p:spPr bwMode="auto">
          <a:xfrm>
            <a:off x="3659188" y="2462213"/>
            <a:ext cx="350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4105" name="TextBox 112"/>
          <p:cNvSpPr txBox="1">
            <a:spLocks noChangeArrowheads="1"/>
          </p:cNvSpPr>
          <p:nvPr/>
        </p:nvSpPr>
        <p:spPr bwMode="auto">
          <a:xfrm>
            <a:off x="2822575" y="293370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106" name="Line 11"/>
          <p:cNvSpPr>
            <a:spLocks noChangeShapeType="1"/>
          </p:cNvSpPr>
          <p:nvPr/>
        </p:nvSpPr>
        <p:spPr bwMode="auto">
          <a:xfrm>
            <a:off x="1568450" y="2200275"/>
            <a:ext cx="0" cy="574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7" name="Line 12"/>
          <p:cNvSpPr>
            <a:spLocks noChangeShapeType="1"/>
          </p:cNvSpPr>
          <p:nvPr/>
        </p:nvSpPr>
        <p:spPr bwMode="auto">
          <a:xfrm>
            <a:off x="1631950" y="2208213"/>
            <a:ext cx="0" cy="5619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8" name="Arc 13"/>
          <p:cNvSpPr>
            <a:spLocks/>
          </p:cNvSpPr>
          <p:nvPr/>
        </p:nvSpPr>
        <p:spPr bwMode="auto">
          <a:xfrm flipV="1">
            <a:off x="1481138" y="2749550"/>
            <a:ext cx="88900" cy="92075"/>
          </a:xfrm>
          <a:custGeom>
            <a:avLst/>
            <a:gdLst>
              <a:gd name="T0" fmla="*/ 218103577 w 21170"/>
              <a:gd name="T1" fmla="*/ 0 h 19413"/>
              <a:gd name="T2" fmla="*/ 487513696 w 21170"/>
              <a:gd name="T3" fmla="*/ 816551502 h 19413"/>
              <a:gd name="T4" fmla="*/ 0 w 21170"/>
              <a:gd name="T5" fmla="*/ 1048181729 h 194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170" h="19413" fill="none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</a:path>
              <a:path w="21170" h="19413" stroke="0" extrusionOk="0">
                <a:moveTo>
                  <a:pt x="9470" y="0"/>
                </a:moveTo>
                <a:cubicBezTo>
                  <a:pt x="15510" y="2946"/>
                  <a:pt x="19835" y="8536"/>
                  <a:pt x="21169" y="15123"/>
                </a:cubicBezTo>
                <a:lnTo>
                  <a:pt x="0" y="19413"/>
                </a:lnTo>
                <a:lnTo>
                  <a:pt x="947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9" name="Arc 14"/>
          <p:cNvSpPr>
            <a:spLocks/>
          </p:cNvSpPr>
          <p:nvPr/>
        </p:nvSpPr>
        <p:spPr bwMode="auto">
          <a:xfrm flipH="1" flipV="1">
            <a:off x="1630363" y="2736850"/>
            <a:ext cx="66675" cy="106363"/>
          </a:xfrm>
          <a:custGeom>
            <a:avLst/>
            <a:gdLst>
              <a:gd name="T0" fmla="*/ 5366155 w 20742"/>
              <a:gd name="T1" fmla="*/ 0 h 21547"/>
              <a:gd name="T2" fmla="*/ 73559131 w 20742"/>
              <a:gd name="T3" fmla="*/ 1108529635 h 21547"/>
              <a:gd name="T4" fmla="*/ 0 w 20742"/>
              <a:gd name="T5" fmla="*/ 1538908714 h 2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42" h="21547" fill="none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</a:path>
              <a:path w="20742" h="21547" stroke="0" extrusionOk="0">
                <a:moveTo>
                  <a:pt x="1512" y="0"/>
                </a:moveTo>
                <a:cubicBezTo>
                  <a:pt x="10541" y="634"/>
                  <a:pt x="18217" y="6829"/>
                  <a:pt x="20742" y="15520"/>
                </a:cubicBezTo>
                <a:lnTo>
                  <a:pt x="0" y="21547"/>
                </a:lnTo>
                <a:lnTo>
                  <a:pt x="1512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0" name="Arc 15"/>
          <p:cNvSpPr>
            <a:spLocks/>
          </p:cNvSpPr>
          <p:nvPr/>
        </p:nvSpPr>
        <p:spPr bwMode="auto">
          <a:xfrm>
            <a:off x="1485900" y="2149475"/>
            <a:ext cx="84138" cy="79375"/>
          </a:xfrm>
          <a:custGeom>
            <a:avLst/>
            <a:gdLst>
              <a:gd name="T0" fmla="*/ 140752519 w 20508"/>
              <a:gd name="T1" fmla="*/ 0 h 20367"/>
              <a:gd name="T2" fmla="*/ 401240751 w 20508"/>
              <a:gd name="T3" fmla="*/ 185519535 h 20367"/>
              <a:gd name="T4" fmla="*/ 0 w 20508"/>
              <a:gd name="T5" fmla="*/ 278114606 h 203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508" h="20367" fill="none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</a:path>
              <a:path w="20508" h="20367" stroke="0" extrusionOk="0">
                <a:moveTo>
                  <a:pt x="7193" y="0"/>
                </a:moveTo>
                <a:cubicBezTo>
                  <a:pt x="13494" y="2225"/>
                  <a:pt x="18410" y="7241"/>
                  <a:pt x="20507" y="13586"/>
                </a:cubicBezTo>
                <a:lnTo>
                  <a:pt x="0" y="20367"/>
                </a:lnTo>
                <a:lnTo>
                  <a:pt x="7193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1" name="Arc 16"/>
          <p:cNvSpPr>
            <a:spLocks/>
          </p:cNvSpPr>
          <p:nvPr/>
        </p:nvSpPr>
        <p:spPr bwMode="auto">
          <a:xfrm flipH="1">
            <a:off x="1630363" y="2149475"/>
            <a:ext cx="80962" cy="87313"/>
          </a:xfrm>
          <a:custGeom>
            <a:avLst/>
            <a:gdLst>
              <a:gd name="T0" fmla="*/ 128855667 w 21085"/>
              <a:gd name="T1" fmla="*/ 0 h 18893"/>
              <a:gd name="T2" fmla="*/ 259493647 w 21085"/>
              <a:gd name="T3" fmla="*/ 639572319 h 18893"/>
              <a:gd name="T4" fmla="*/ 0 w 21085"/>
              <a:gd name="T5" fmla="*/ 850640962 h 18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085" h="18893" fill="none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</a:path>
              <a:path w="21085" h="18893" stroke="0" extrusionOk="0">
                <a:moveTo>
                  <a:pt x="10469" y="0"/>
                </a:moveTo>
                <a:cubicBezTo>
                  <a:pt x="15878" y="2997"/>
                  <a:pt x="19743" y="8168"/>
                  <a:pt x="21085" y="14204"/>
                </a:cubicBezTo>
                <a:lnTo>
                  <a:pt x="0" y="18893"/>
                </a:lnTo>
                <a:lnTo>
                  <a:pt x="10469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2" name="Line 17"/>
          <p:cNvSpPr>
            <a:spLocks noChangeShapeType="1"/>
          </p:cNvSpPr>
          <p:nvPr/>
        </p:nvSpPr>
        <p:spPr bwMode="auto">
          <a:xfrm>
            <a:off x="1600200" y="1257300"/>
            <a:ext cx="0" cy="192405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3" name="Line 21"/>
          <p:cNvSpPr>
            <a:spLocks noChangeShapeType="1"/>
          </p:cNvSpPr>
          <p:nvPr/>
        </p:nvSpPr>
        <p:spPr bwMode="auto">
          <a:xfrm flipH="1">
            <a:off x="387350" y="2063750"/>
            <a:ext cx="895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4" name="Line 23"/>
          <p:cNvSpPr>
            <a:spLocks noChangeShapeType="1"/>
          </p:cNvSpPr>
          <p:nvPr/>
        </p:nvSpPr>
        <p:spPr bwMode="auto">
          <a:xfrm>
            <a:off x="514350" y="1797050"/>
            <a:ext cx="0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5" name="Line 24"/>
          <p:cNvSpPr>
            <a:spLocks noChangeShapeType="1"/>
          </p:cNvSpPr>
          <p:nvPr/>
        </p:nvSpPr>
        <p:spPr bwMode="auto">
          <a:xfrm flipH="1">
            <a:off x="384175" y="2927350"/>
            <a:ext cx="946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6" name="Line 25"/>
          <p:cNvSpPr>
            <a:spLocks noChangeShapeType="1"/>
          </p:cNvSpPr>
          <p:nvPr/>
        </p:nvSpPr>
        <p:spPr bwMode="auto">
          <a:xfrm>
            <a:off x="514350" y="2047875"/>
            <a:ext cx="0" cy="892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17" name="TextBox 112"/>
          <p:cNvSpPr txBox="1">
            <a:spLocks noChangeArrowheads="1"/>
          </p:cNvSpPr>
          <p:nvPr/>
        </p:nvSpPr>
        <p:spPr bwMode="auto">
          <a:xfrm>
            <a:off x="195263" y="1751013"/>
            <a:ext cx="33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h</a:t>
            </a:r>
            <a:r>
              <a:rPr lang="en-US" altLang="en-US" sz="1600" i="1" baseline="-25000"/>
              <a:t>r</a:t>
            </a:r>
          </a:p>
        </p:txBody>
      </p:sp>
      <p:sp>
        <p:nvSpPr>
          <p:cNvPr id="4118" name="TextBox 112"/>
          <p:cNvSpPr txBox="1">
            <a:spLocks noChangeArrowheads="1"/>
          </p:cNvSpPr>
          <p:nvPr/>
        </p:nvSpPr>
        <p:spPr bwMode="auto">
          <a:xfrm>
            <a:off x="217488" y="2274888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</a:t>
            </a:r>
            <a:endParaRPr lang="en-US" altLang="en-US" sz="1600" i="1" baseline="-25000"/>
          </a:p>
        </p:txBody>
      </p:sp>
      <p:sp>
        <p:nvSpPr>
          <p:cNvPr id="4119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4120" name="Line 33"/>
          <p:cNvSpPr>
            <a:spLocks noChangeShapeType="1"/>
          </p:cNvSpPr>
          <p:nvPr/>
        </p:nvSpPr>
        <p:spPr bwMode="auto">
          <a:xfrm>
            <a:off x="1933575" y="2933700"/>
            <a:ext cx="278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1" name="Line 34"/>
          <p:cNvSpPr>
            <a:spLocks noChangeShapeType="1"/>
          </p:cNvSpPr>
          <p:nvPr/>
        </p:nvSpPr>
        <p:spPr bwMode="auto">
          <a:xfrm>
            <a:off x="1885950" y="2057400"/>
            <a:ext cx="2874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2" name="Line 37"/>
          <p:cNvSpPr>
            <a:spLocks noChangeShapeType="1"/>
          </p:cNvSpPr>
          <p:nvPr/>
        </p:nvSpPr>
        <p:spPr bwMode="auto">
          <a:xfrm>
            <a:off x="3138488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3" name="Line 38"/>
          <p:cNvSpPr>
            <a:spLocks noChangeShapeType="1"/>
          </p:cNvSpPr>
          <p:nvPr/>
        </p:nvSpPr>
        <p:spPr bwMode="auto">
          <a:xfrm>
            <a:off x="2895600" y="2278063"/>
            <a:ext cx="0" cy="665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4" name="Line 39"/>
          <p:cNvSpPr>
            <a:spLocks noChangeShapeType="1"/>
          </p:cNvSpPr>
          <p:nvPr/>
        </p:nvSpPr>
        <p:spPr bwMode="auto">
          <a:xfrm>
            <a:off x="2889250" y="2930525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5" name="Line 40"/>
          <p:cNvSpPr>
            <a:spLocks noChangeShapeType="1"/>
          </p:cNvSpPr>
          <p:nvPr/>
        </p:nvSpPr>
        <p:spPr bwMode="auto">
          <a:xfrm>
            <a:off x="2890838" y="27717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6" name="Line 41"/>
          <p:cNvSpPr>
            <a:spLocks noChangeShapeType="1"/>
          </p:cNvSpPr>
          <p:nvPr/>
        </p:nvSpPr>
        <p:spPr bwMode="auto">
          <a:xfrm>
            <a:off x="2889250" y="28511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7" name="Line 42"/>
          <p:cNvSpPr>
            <a:spLocks noChangeShapeType="1"/>
          </p:cNvSpPr>
          <p:nvPr/>
        </p:nvSpPr>
        <p:spPr bwMode="auto">
          <a:xfrm>
            <a:off x="2890838" y="268128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8" name="Line 43"/>
          <p:cNvSpPr>
            <a:spLocks noChangeShapeType="1"/>
          </p:cNvSpPr>
          <p:nvPr/>
        </p:nvSpPr>
        <p:spPr bwMode="auto">
          <a:xfrm>
            <a:off x="2890838" y="25955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9" name="Line 44"/>
          <p:cNvSpPr>
            <a:spLocks noChangeShapeType="1"/>
          </p:cNvSpPr>
          <p:nvPr/>
        </p:nvSpPr>
        <p:spPr bwMode="auto">
          <a:xfrm>
            <a:off x="2890838" y="25146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0" name="Line 45"/>
          <p:cNvSpPr>
            <a:spLocks noChangeShapeType="1"/>
          </p:cNvSpPr>
          <p:nvPr/>
        </p:nvSpPr>
        <p:spPr bwMode="auto">
          <a:xfrm>
            <a:off x="2890838" y="24336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1" name="Line 46"/>
          <p:cNvSpPr>
            <a:spLocks noChangeShapeType="1"/>
          </p:cNvSpPr>
          <p:nvPr/>
        </p:nvSpPr>
        <p:spPr bwMode="auto">
          <a:xfrm>
            <a:off x="2887663" y="23526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2" name="Line 47"/>
          <p:cNvSpPr>
            <a:spLocks noChangeShapeType="1"/>
          </p:cNvSpPr>
          <p:nvPr/>
        </p:nvSpPr>
        <p:spPr bwMode="auto">
          <a:xfrm>
            <a:off x="3138488" y="2201863"/>
            <a:ext cx="2492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3" name="Line 48"/>
          <p:cNvSpPr>
            <a:spLocks noChangeShapeType="1"/>
          </p:cNvSpPr>
          <p:nvPr/>
        </p:nvSpPr>
        <p:spPr bwMode="auto">
          <a:xfrm>
            <a:off x="3219450" y="2590800"/>
            <a:ext cx="500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4" name="Line 49"/>
          <p:cNvSpPr>
            <a:spLocks noChangeShapeType="1"/>
          </p:cNvSpPr>
          <p:nvPr/>
        </p:nvSpPr>
        <p:spPr bwMode="auto">
          <a:xfrm>
            <a:off x="457200" y="2886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5" name="Line 50"/>
          <p:cNvSpPr>
            <a:spLocks noChangeShapeType="1"/>
          </p:cNvSpPr>
          <p:nvPr/>
        </p:nvSpPr>
        <p:spPr bwMode="auto">
          <a:xfrm>
            <a:off x="452438" y="20050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6" name="Line 53"/>
          <p:cNvSpPr>
            <a:spLocks noChangeShapeType="1"/>
          </p:cNvSpPr>
          <p:nvPr/>
        </p:nvSpPr>
        <p:spPr bwMode="auto">
          <a:xfrm>
            <a:off x="2900363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7" name="Line 54"/>
          <p:cNvSpPr>
            <a:spLocks noChangeShapeType="1"/>
          </p:cNvSpPr>
          <p:nvPr/>
        </p:nvSpPr>
        <p:spPr bwMode="auto">
          <a:xfrm>
            <a:off x="3138488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8" name="Line 55"/>
          <p:cNvSpPr>
            <a:spLocks noChangeShapeType="1"/>
          </p:cNvSpPr>
          <p:nvPr/>
        </p:nvSpPr>
        <p:spPr bwMode="auto">
          <a:xfrm>
            <a:off x="2900363" y="3295650"/>
            <a:ext cx="2381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39" name="Line 56"/>
          <p:cNvSpPr>
            <a:spLocks noChangeShapeType="1"/>
          </p:cNvSpPr>
          <p:nvPr/>
        </p:nvSpPr>
        <p:spPr bwMode="auto">
          <a:xfrm>
            <a:off x="3081338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0" name="Line 57"/>
          <p:cNvSpPr>
            <a:spLocks noChangeShapeType="1"/>
          </p:cNvSpPr>
          <p:nvPr/>
        </p:nvSpPr>
        <p:spPr bwMode="auto">
          <a:xfrm>
            <a:off x="2843213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1" name="Freeform 69"/>
          <p:cNvSpPr>
            <a:spLocks/>
          </p:cNvSpPr>
          <p:nvPr/>
        </p:nvSpPr>
        <p:spPr bwMode="auto">
          <a:xfrm>
            <a:off x="1362075" y="2063750"/>
            <a:ext cx="457200" cy="88900"/>
          </a:xfrm>
          <a:custGeom>
            <a:avLst/>
            <a:gdLst>
              <a:gd name="T0" fmla="*/ 2147483647 w 288"/>
              <a:gd name="T1" fmla="*/ 2147483647 h 56"/>
              <a:gd name="T2" fmla="*/ 0 w 288"/>
              <a:gd name="T3" fmla="*/ 2147483647 h 56"/>
              <a:gd name="T4" fmla="*/ 0 w 288"/>
              <a:gd name="T5" fmla="*/ 0 h 56"/>
              <a:gd name="T6" fmla="*/ 2147483647 w 288"/>
              <a:gd name="T7" fmla="*/ 0 h 56"/>
              <a:gd name="T8" fmla="*/ 2147483647 w 288"/>
              <a:gd name="T9" fmla="*/ 2147483647 h 56"/>
              <a:gd name="T10" fmla="*/ 2147483647 w 288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6">
                <a:moveTo>
                  <a:pt x="100" y="54"/>
                </a:moveTo>
                <a:lnTo>
                  <a:pt x="0" y="54"/>
                </a:lnTo>
                <a:lnTo>
                  <a:pt x="0" y="0"/>
                </a:lnTo>
                <a:lnTo>
                  <a:pt x="288" y="0"/>
                </a:lnTo>
                <a:lnTo>
                  <a:pt x="288" y="56"/>
                </a:lnTo>
                <a:lnTo>
                  <a:pt x="190" y="56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2" name="Freeform 70"/>
          <p:cNvSpPr>
            <a:spLocks/>
          </p:cNvSpPr>
          <p:nvPr/>
        </p:nvSpPr>
        <p:spPr bwMode="auto">
          <a:xfrm>
            <a:off x="1362075" y="2838450"/>
            <a:ext cx="457200" cy="92075"/>
          </a:xfrm>
          <a:custGeom>
            <a:avLst/>
            <a:gdLst>
              <a:gd name="T0" fmla="*/ 2147483647 w 288"/>
              <a:gd name="T1" fmla="*/ 0 h 58"/>
              <a:gd name="T2" fmla="*/ 0 w 288"/>
              <a:gd name="T3" fmla="*/ 0 h 58"/>
              <a:gd name="T4" fmla="*/ 0 w 288"/>
              <a:gd name="T5" fmla="*/ 2147483647 h 58"/>
              <a:gd name="T6" fmla="*/ 2147483647 w 288"/>
              <a:gd name="T7" fmla="*/ 2147483647 h 58"/>
              <a:gd name="T8" fmla="*/ 2147483647 w 288"/>
              <a:gd name="T9" fmla="*/ 2147483647 h 58"/>
              <a:gd name="T10" fmla="*/ 2147483647 w 288"/>
              <a:gd name="T11" fmla="*/ 2147483647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8" h="58">
                <a:moveTo>
                  <a:pt x="104" y="0"/>
                </a:moveTo>
                <a:lnTo>
                  <a:pt x="0" y="0"/>
                </a:lnTo>
                <a:lnTo>
                  <a:pt x="0" y="58"/>
                </a:lnTo>
                <a:lnTo>
                  <a:pt x="288" y="58"/>
                </a:lnTo>
                <a:lnTo>
                  <a:pt x="288" y="2"/>
                </a:lnTo>
                <a:lnTo>
                  <a:pt x="202" y="2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3" name="Line 72"/>
          <p:cNvSpPr>
            <a:spLocks noChangeShapeType="1"/>
          </p:cNvSpPr>
          <p:nvPr/>
        </p:nvSpPr>
        <p:spPr bwMode="auto">
          <a:xfrm>
            <a:off x="1857375" y="2276475"/>
            <a:ext cx="28543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4" name="Line 73"/>
          <p:cNvSpPr>
            <a:spLocks noChangeShapeType="1"/>
          </p:cNvSpPr>
          <p:nvPr/>
        </p:nvSpPr>
        <p:spPr bwMode="auto">
          <a:xfrm>
            <a:off x="3390900" y="2051050"/>
            <a:ext cx="0" cy="22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5" name="Line 74"/>
          <p:cNvSpPr>
            <a:spLocks noChangeShapeType="1"/>
          </p:cNvSpPr>
          <p:nvPr/>
        </p:nvSpPr>
        <p:spPr bwMode="auto">
          <a:xfrm flipH="1">
            <a:off x="3140075" y="20574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6" name="Line 75"/>
          <p:cNvSpPr>
            <a:spLocks noChangeShapeType="1"/>
          </p:cNvSpPr>
          <p:nvPr/>
        </p:nvSpPr>
        <p:spPr bwMode="auto">
          <a:xfrm flipH="1">
            <a:off x="3140075" y="2133600"/>
            <a:ext cx="249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7" name="Line 76"/>
          <p:cNvSpPr>
            <a:spLocks noChangeShapeType="1"/>
          </p:cNvSpPr>
          <p:nvPr/>
        </p:nvSpPr>
        <p:spPr bwMode="auto">
          <a:xfrm flipH="1">
            <a:off x="3403600" y="216058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8" name="TextBox 112"/>
          <p:cNvSpPr txBox="1">
            <a:spLocks noChangeArrowheads="1"/>
          </p:cNvSpPr>
          <p:nvPr/>
        </p:nvSpPr>
        <p:spPr bwMode="auto">
          <a:xfrm>
            <a:off x="3722688" y="1920875"/>
            <a:ext cx="373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s</a:t>
            </a:r>
          </a:p>
        </p:txBody>
      </p:sp>
      <p:sp>
        <p:nvSpPr>
          <p:cNvPr id="4149" name="Line 78"/>
          <p:cNvSpPr>
            <a:spLocks noChangeShapeType="1"/>
          </p:cNvSpPr>
          <p:nvPr/>
        </p:nvSpPr>
        <p:spPr bwMode="auto">
          <a:xfrm>
            <a:off x="2887663" y="2276475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0" name="Line 79"/>
          <p:cNvSpPr>
            <a:spLocks noChangeShapeType="1"/>
          </p:cNvSpPr>
          <p:nvPr/>
        </p:nvSpPr>
        <p:spPr bwMode="auto">
          <a:xfrm>
            <a:off x="3387725" y="2339975"/>
            <a:ext cx="0" cy="993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1" name="TextBox 112"/>
          <p:cNvSpPr txBox="1">
            <a:spLocks noChangeArrowheads="1"/>
          </p:cNvSpPr>
          <p:nvPr/>
        </p:nvSpPr>
        <p:spPr bwMode="auto">
          <a:xfrm>
            <a:off x="3082925" y="292417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152" name="Line 81"/>
          <p:cNvSpPr>
            <a:spLocks noChangeShapeType="1"/>
          </p:cNvSpPr>
          <p:nvPr/>
        </p:nvSpPr>
        <p:spPr bwMode="auto">
          <a:xfrm>
            <a:off x="3122613" y="3295650"/>
            <a:ext cx="2603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3" name="Line 82"/>
          <p:cNvSpPr>
            <a:spLocks noChangeShapeType="1"/>
          </p:cNvSpPr>
          <p:nvPr/>
        </p:nvSpPr>
        <p:spPr bwMode="auto">
          <a:xfrm>
            <a:off x="3328988" y="3241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4" name="TextBox 112"/>
          <p:cNvSpPr txBox="1">
            <a:spLocks noChangeArrowheads="1"/>
          </p:cNvSpPr>
          <p:nvPr/>
        </p:nvSpPr>
        <p:spPr bwMode="auto">
          <a:xfrm>
            <a:off x="4756150" y="29559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155" name="Line 84"/>
          <p:cNvSpPr>
            <a:spLocks noChangeShapeType="1"/>
          </p:cNvSpPr>
          <p:nvPr/>
        </p:nvSpPr>
        <p:spPr bwMode="auto">
          <a:xfrm>
            <a:off x="5072063" y="1528763"/>
            <a:ext cx="0" cy="141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6" name="Line 85"/>
          <p:cNvSpPr>
            <a:spLocks noChangeShapeType="1"/>
          </p:cNvSpPr>
          <p:nvPr/>
        </p:nvSpPr>
        <p:spPr bwMode="auto">
          <a:xfrm>
            <a:off x="4829175" y="2481263"/>
            <a:ext cx="0" cy="461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7" name="Line 86"/>
          <p:cNvSpPr>
            <a:spLocks noChangeShapeType="1"/>
          </p:cNvSpPr>
          <p:nvPr/>
        </p:nvSpPr>
        <p:spPr bwMode="auto">
          <a:xfrm>
            <a:off x="4829175" y="293370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8" name="Line 87"/>
          <p:cNvSpPr>
            <a:spLocks noChangeShapeType="1"/>
          </p:cNvSpPr>
          <p:nvPr/>
        </p:nvSpPr>
        <p:spPr bwMode="auto">
          <a:xfrm>
            <a:off x="5070475" y="2058988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59" name="Line 88"/>
          <p:cNvSpPr>
            <a:spLocks noChangeShapeType="1"/>
          </p:cNvSpPr>
          <p:nvPr/>
        </p:nvSpPr>
        <p:spPr bwMode="auto">
          <a:xfrm>
            <a:off x="4824413" y="27495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0" name="Line 89"/>
          <p:cNvSpPr>
            <a:spLocks noChangeShapeType="1"/>
          </p:cNvSpPr>
          <p:nvPr/>
        </p:nvSpPr>
        <p:spPr bwMode="auto">
          <a:xfrm>
            <a:off x="4829175" y="28384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1" name="Line 90"/>
          <p:cNvSpPr>
            <a:spLocks noChangeShapeType="1"/>
          </p:cNvSpPr>
          <p:nvPr/>
        </p:nvSpPr>
        <p:spPr bwMode="auto">
          <a:xfrm>
            <a:off x="4824413" y="26622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2" name="Line 91"/>
          <p:cNvSpPr>
            <a:spLocks noChangeShapeType="1"/>
          </p:cNvSpPr>
          <p:nvPr/>
        </p:nvSpPr>
        <p:spPr bwMode="auto">
          <a:xfrm>
            <a:off x="4830763" y="2573338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3" name="Line 93"/>
          <p:cNvSpPr>
            <a:spLocks noChangeShapeType="1"/>
          </p:cNvSpPr>
          <p:nvPr/>
        </p:nvSpPr>
        <p:spPr bwMode="auto">
          <a:xfrm>
            <a:off x="5075238" y="2471738"/>
            <a:ext cx="2365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4" name="Line 94"/>
          <p:cNvSpPr>
            <a:spLocks noChangeShapeType="1"/>
          </p:cNvSpPr>
          <p:nvPr/>
        </p:nvSpPr>
        <p:spPr bwMode="auto">
          <a:xfrm>
            <a:off x="5072063" y="237490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5" name="Line 95"/>
          <p:cNvSpPr>
            <a:spLocks noChangeShapeType="1"/>
          </p:cNvSpPr>
          <p:nvPr/>
        </p:nvSpPr>
        <p:spPr bwMode="auto">
          <a:xfrm>
            <a:off x="5072063" y="2265363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6" name="Line 96"/>
          <p:cNvSpPr>
            <a:spLocks noChangeShapeType="1"/>
          </p:cNvSpPr>
          <p:nvPr/>
        </p:nvSpPr>
        <p:spPr bwMode="auto">
          <a:xfrm>
            <a:off x="5070475" y="2165350"/>
            <a:ext cx="24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7" name="Line 97"/>
          <p:cNvSpPr>
            <a:spLocks noChangeShapeType="1"/>
          </p:cNvSpPr>
          <p:nvPr/>
        </p:nvSpPr>
        <p:spPr bwMode="auto">
          <a:xfrm>
            <a:off x="4833938" y="2995613"/>
            <a:ext cx="0" cy="347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8" name="Line 98"/>
          <p:cNvSpPr>
            <a:spLocks noChangeShapeType="1"/>
          </p:cNvSpPr>
          <p:nvPr/>
        </p:nvSpPr>
        <p:spPr bwMode="auto">
          <a:xfrm>
            <a:off x="5072063" y="2986088"/>
            <a:ext cx="0" cy="3667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69" name="Line 99"/>
          <p:cNvSpPr>
            <a:spLocks noChangeShapeType="1"/>
          </p:cNvSpPr>
          <p:nvPr/>
        </p:nvSpPr>
        <p:spPr bwMode="auto">
          <a:xfrm>
            <a:off x="4583113" y="3295650"/>
            <a:ext cx="7302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0" name="Line 100"/>
          <p:cNvSpPr>
            <a:spLocks noChangeShapeType="1"/>
          </p:cNvSpPr>
          <p:nvPr/>
        </p:nvSpPr>
        <p:spPr bwMode="auto">
          <a:xfrm>
            <a:off x="5014913" y="32385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1" name="Line 101"/>
          <p:cNvSpPr>
            <a:spLocks noChangeShapeType="1"/>
          </p:cNvSpPr>
          <p:nvPr/>
        </p:nvSpPr>
        <p:spPr bwMode="auto">
          <a:xfrm>
            <a:off x="4776788" y="32432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2" name="Line 116"/>
          <p:cNvSpPr>
            <a:spLocks noChangeShapeType="1"/>
          </p:cNvSpPr>
          <p:nvPr/>
        </p:nvSpPr>
        <p:spPr bwMode="auto">
          <a:xfrm flipH="1">
            <a:off x="4572000" y="2273300"/>
            <a:ext cx="4905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3" name="Line 117"/>
          <p:cNvSpPr>
            <a:spLocks noChangeShapeType="1"/>
          </p:cNvSpPr>
          <p:nvPr/>
        </p:nvSpPr>
        <p:spPr bwMode="auto">
          <a:xfrm flipH="1">
            <a:off x="4575175" y="2381250"/>
            <a:ext cx="4873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4" name="Line 118"/>
          <p:cNvSpPr>
            <a:spLocks noChangeShapeType="1"/>
          </p:cNvSpPr>
          <p:nvPr/>
        </p:nvSpPr>
        <p:spPr bwMode="auto">
          <a:xfrm>
            <a:off x="7581900" y="2000250"/>
            <a:ext cx="0" cy="441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5" name="Line 119"/>
          <p:cNvSpPr>
            <a:spLocks noChangeShapeType="1"/>
          </p:cNvSpPr>
          <p:nvPr/>
        </p:nvSpPr>
        <p:spPr bwMode="auto">
          <a:xfrm flipH="1">
            <a:off x="5378450" y="2262188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6" name="TextBox 112"/>
          <p:cNvSpPr txBox="1">
            <a:spLocks noChangeArrowheads="1"/>
          </p:cNvSpPr>
          <p:nvPr/>
        </p:nvSpPr>
        <p:spPr bwMode="auto">
          <a:xfrm>
            <a:off x="5795963" y="2044700"/>
            <a:ext cx="4556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T/2</a:t>
            </a:r>
            <a:endParaRPr lang="en-US" altLang="en-US" sz="1600" i="1" baseline="-25000"/>
          </a:p>
        </p:txBody>
      </p:sp>
      <p:sp>
        <p:nvSpPr>
          <p:cNvPr id="4177" name="TextBox 4"/>
          <p:cNvSpPr txBox="1">
            <a:spLocks noChangeArrowheads="1"/>
          </p:cNvSpPr>
          <p:nvPr/>
        </p:nvSpPr>
        <p:spPr bwMode="auto">
          <a:xfrm>
            <a:off x="4495800" y="3375025"/>
            <a:ext cx="14589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Equivalent stress distribution.</a:t>
            </a:r>
          </a:p>
        </p:txBody>
      </p:sp>
      <p:sp>
        <p:nvSpPr>
          <p:cNvPr id="4178" name="Line 124"/>
          <p:cNvSpPr>
            <a:spLocks noChangeShapeType="1"/>
          </p:cNvSpPr>
          <p:nvPr/>
        </p:nvSpPr>
        <p:spPr bwMode="auto">
          <a:xfrm>
            <a:off x="5311775" y="2501900"/>
            <a:ext cx="3175" cy="860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79" name="Line 125"/>
          <p:cNvSpPr>
            <a:spLocks noChangeShapeType="1"/>
          </p:cNvSpPr>
          <p:nvPr/>
        </p:nvSpPr>
        <p:spPr bwMode="auto">
          <a:xfrm>
            <a:off x="5262563" y="32480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0" name="TextBox 112"/>
          <p:cNvSpPr txBox="1">
            <a:spLocks noChangeArrowheads="1"/>
          </p:cNvSpPr>
          <p:nvPr/>
        </p:nvSpPr>
        <p:spPr bwMode="auto">
          <a:xfrm>
            <a:off x="5013325" y="2952750"/>
            <a:ext cx="369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181" name="TextBox 112"/>
          <p:cNvSpPr txBox="1">
            <a:spLocks noChangeArrowheads="1"/>
          </p:cNvSpPr>
          <p:nvPr/>
        </p:nvSpPr>
        <p:spPr bwMode="auto">
          <a:xfrm>
            <a:off x="5824538" y="2544763"/>
            <a:ext cx="4556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T/2</a:t>
            </a:r>
            <a:endParaRPr lang="en-US" altLang="en-US" sz="1600" i="1" baseline="-25000"/>
          </a:p>
        </p:txBody>
      </p:sp>
      <p:sp>
        <p:nvSpPr>
          <p:cNvPr id="4182" name="Line 129"/>
          <p:cNvSpPr>
            <a:spLocks noChangeShapeType="1"/>
          </p:cNvSpPr>
          <p:nvPr/>
        </p:nvSpPr>
        <p:spPr bwMode="auto">
          <a:xfrm>
            <a:off x="3138488" y="2274888"/>
            <a:ext cx="2555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3" name="Line 130"/>
          <p:cNvSpPr>
            <a:spLocks noChangeShapeType="1"/>
          </p:cNvSpPr>
          <p:nvPr/>
        </p:nvSpPr>
        <p:spPr bwMode="auto">
          <a:xfrm>
            <a:off x="2638425" y="1562100"/>
            <a:ext cx="0" cy="828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4" name="Line 134"/>
          <p:cNvSpPr>
            <a:spLocks noChangeShapeType="1"/>
          </p:cNvSpPr>
          <p:nvPr/>
        </p:nvSpPr>
        <p:spPr bwMode="auto">
          <a:xfrm>
            <a:off x="2573338" y="2003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5" name="Line 136"/>
          <p:cNvSpPr>
            <a:spLocks noChangeShapeType="1"/>
          </p:cNvSpPr>
          <p:nvPr/>
        </p:nvSpPr>
        <p:spPr bwMode="auto">
          <a:xfrm>
            <a:off x="2579688" y="22256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86" name="TextBox 112"/>
          <p:cNvSpPr txBox="1">
            <a:spLocks noChangeArrowheads="1"/>
          </p:cNvSpPr>
          <p:nvPr/>
        </p:nvSpPr>
        <p:spPr bwMode="auto">
          <a:xfrm>
            <a:off x="2289175" y="1993900"/>
            <a:ext cx="3984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Y1</a:t>
            </a:r>
            <a:endParaRPr lang="en-US" altLang="en-US" sz="1600" i="1" baseline="-25000"/>
          </a:p>
        </p:txBody>
      </p:sp>
      <p:graphicFrame>
        <p:nvGraphicFramePr>
          <p:cNvPr id="4187" name="Object 140"/>
          <p:cNvGraphicFramePr>
            <a:graphicFrameLocks noChangeAspect="1"/>
          </p:cNvGraphicFramePr>
          <p:nvPr/>
        </p:nvGraphicFramePr>
        <p:xfrm>
          <a:off x="2390775" y="6529388"/>
          <a:ext cx="123190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77476" imgH="444307" progId="Equation.DSMT4">
                  <p:embed/>
                </p:oleObj>
              </mc:Choice>
              <mc:Fallback>
                <p:oleObj name="Equation" r:id="rId2" imgW="977476" imgH="444307" progId="Equation.DSMT4">
                  <p:embed/>
                  <p:pic>
                    <p:nvPicPr>
                      <p:cNvPr id="0" name="Object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0775" y="6529388"/>
                        <a:ext cx="1231900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88" name="TextBox 112"/>
          <p:cNvSpPr txBox="1">
            <a:spLocks noChangeArrowheads="1"/>
          </p:cNvSpPr>
          <p:nvPr/>
        </p:nvSpPr>
        <p:spPr bwMode="auto">
          <a:xfrm>
            <a:off x="2297113" y="1676400"/>
            <a:ext cx="3984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Y2</a:t>
            </a:r>
            <a:endParaRPr lang="en-US" altLang="en-US" sz="1600" i="1" baseline="-25000"/>
          </a:p>
        </p:txBody>
      </p:sp>
      <p:graphicFrame>
        <p:nvGraphicFramePr>
          <p:cNvPr id="4189" name="Object 143"/>
          <p:cNvGraphicFramePr>
            <a:graphicFrameLocks noChangeAspect="1"/>
          </p:cNvGraphicFramePr>
          <p:nvPr/>
        </p:nvGraphicFramePr>
        <p:xfrm>
          <a:off x="1865313" y="7948613"/>
          <a:ext cx="3230562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49500" imgH="787400" progId="Equation.DSMT4">
                  <p:embed/>
                </p:oleObj>
              </mc:Choice>
              <mc:Fallback>
                <p:oleObj name="Equation" r:id="rId4" imgW="2349500" imgH="787400" progId="Equation.DSMT4">
                  <p:embed/>
                  <p:pic>
                    <p:nvPicPr>
                      <p:cNvPr id="0" name="Object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5313" y="7948613"/>
                        <a:ext cx="3230562" cy="108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0" name="Line 145"/>
          <p:cNvSpPr>
            <a:spLocks noChangeShapeType="1"/>
          </p:cNvSpPr>
          <p:nvPr/>
        </p:nvSpPr>
        <p:spPr bwMode="auto">
          <a:xfrm>
            <a:off x="2582863" y="24352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1" name="Line 146"/>
          <p:cNvSpPr>
            <a:spLocks noChangeShapeType="1"/>
          </p:cNvSpPr>
          <p:nvPr/>
        </p:nvSpPr>
        <p:spPr bwMode="auto">
          <a:xfrm>
            <a:off x="2632075" y="2474913"/>
            <a:ext cx="0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2" name="Line 147"/>
          <p:cNvSpPr>
            <a:spLocks noChangeShapeType="1"/>
          </p:cNvSpPr>
          <p:nvPr/>
        </p:nvSpPr>
        <p:spPr bwMode="auto">
          <a:xfrm>
            <a:off x="2570163" y="28765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3" name="TextBox 112"/>
          <p:cNvSpPr txBox="1">
            <a:spLocks noChangeArrowheads="1"/>
          </p:cNvSpPr>
          <p:nvPr/>
        </p:nvSpPr>
        <p:spPr bwMode="auto">
          <a:xfrm>
            <a:off x="2243138" y="2493963"/>
            <a:ext cx="444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d/2</a:t>
            </a:r>
          </a:p>
        </p:txBody>
      </p:sp>
      <p:sp>
        <p:nvSpPr>
          <p:cNvPr id="5260" name="TextBox 4"/>
          <p:cNvSpPr txBox="1">
            <a:spLocks noChangeArrowheads="1"/>
          </p:cNvSpPr>
          <p:nvPr/>
        </p:nvSpPr>
        <p:spPr bwMode="auto">
          <a:xfrm>
            <a:off x="179388" y="3919538"/>
            <a:ext cx="6446837" cy="234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914400" algn="l"/>
                <a:tab pos="1143000" algn="l"/>
                <a:tab pos="2171700" algn="l"/>
                <a:tab pos="2457450" algn="l"/>
                <a:tab pos="2628900" algn="l"/>
                <a:tab pos="2857500" algn="l"/>
                <a:tab pos="3543300" algn="l"/>
                <a:tab pos="4343400" algn="l"/>
                <a:tab pos="4572000" algn="l"/>
                <a:tab pos="474345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400" b="1" dirty="0"/>
              <a:t>					</a:t>
            </a:r>
            <a:r>
              <a:rPr lang="en-US" altLang="en-US" sz="1600" b="1" i="1" dirty="0"/>
              <a:t>C</a:t>
            </a:r>
            <a:r>
              <a:rPr lang="en-US" altLang="en-US" sz="1600" b="1" i="1" baseline="-25000" dirty="0"/>
              <a:t>c</a:t>
            </a:r>
            <a:r>
              <a:rPr lang="en-US" altLang="en-US" sz="1600" b="1" i="1" dirty="0"/>
              <a:t> + C</a:t>
            </a:r>
            <a:r>
              <a:rPr lang="en-US" altLang="en-US" sz="1600" b="1" i="1" baseline="-25000" dirty="0"/>
              <a:t>s</a:t>
            </a:r>
            <a:r>
              <a:rPr lang="en-US" altLang="en-US" sz="1600" b="1" i="1" dirty="0"/>
              <a:t> = </a:t>
            </a:r>
            <a:r>
              <a:rPr lang="en-US" altLang="en-US" sz="1600" b="1" i="1" dirty="0" err="1"/>
              <a:t>T</a:t>
            </a:r>
            <a:r>
              <a:rPr lang="en-US" altLang="en-US" sz="1600" b="1" i="1" baseline="-25000" dirty="0" err="1"/>
              <a:t>s</a:t>
            </a:r>
            <a:r>
              <a:rPr lang="en-US" altLang="en-US" sz="1600" b="1" i="1" dirty="0"/>
              <a:t>		C</a:t>
            </a:r>
            <a:r>
              <a:rPr lang="en-US" altLang="en-US" sz="1600" b="1" i="1" baseline="-25000" dirty="0"/>
              <a:t>c</a:t>
            </a:r>
            <a:r>
              <a:rPr lang="en-US" altLang="en-US" sz="1600" b="1" i="1" dirty="0"/>
              <a:t> + T/2 = T/2 + T</a:t>
            </a:r>
            <a:r>
              <a:rPr lang="en-US" altLang="en-US" sz="1600" b="1" i="1" baseline="-25000" dirty="0"/>
              <a:t>s1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1600" i="1" dirty="0"/>
          </a:p>
          <a:p>
            <a:pPr>
              <a:spcBef>
                <a:spcPct val="0"/>
              </a:spcBef>
              <a:buFontTx/>
              <a:buNone/>
              <a:tabLst/>
              <a:defRPr/>
            </a:pPr>
            <a:r>
              <a:rPr lang="en-US" altLang="en-US" sz="1400" i="1" dirty="0">
                <a:solidFill>
                  <a:srgbClr val="000000"/>
                </a:solidFill>
              </a:rPr>
              <a:t>		        C</a:t>
            </a:r>
            <a:r>
              <a:rPr lang="en-US" altLang="en-US" sz="1400" i="1" baseline="-25000" dirty="0">
                <a:solidFill>
                  <a:srgbClr val="000000"/>
                </a:solidFill>
              </a:rPr>
              <a:t>c</a:t>
            </a:r>
            <a:r>
              <a:rPr lang="en-US" altLang="en-US" sz="1400" i="1" dirty="0">
                <a:solidFill>
                  <a:srgbClr val="000000"/>
                </a:solidFill>
              </a:rPr>
              <a:t> = </a:t>
            </a:r>
            <a:r>
              <a:rPr lang="el-GR" altLang="en-US" sz="1400" i="1" dirty="0">
                <a:solidFill>
                  <a:srgbClr val="000000"/>
                </a:solidFill>
                <a:cs typeface="Times New Roman" pitchFamily="18" charset="0"/>
              </a:rPr>
              <a:t>Σ</a:t>
            </a:r>
            <a:r>
              <a:rPr lang="en-US" altLang="en-US" sz="1400" i="1" dirty="0" err="1">
                <a:solidFill>
                  <a:srgbClr val="000000"/>
                </a:solidFill>
              </a:rPr>
              <a:t>Q</a:t>
            </a:r>
            <a:r>
              <a:rPr lang="en-US" altLang="en-US" sz="1400" i="1" baseline="-25000" dirty="0" err="1">
                <a:solidFill>
                  <a:srgbClr val="000000"/>
                </a:solidFill>
              </a:rPr>
              <a:t>n</a:t>
            </a:r>
            <a:r>
              <a:rPr lang="en-US" altLang="en-US" sz="1400" i="1" baseline="-25000" dirty="0">
                <a:solidFill>
                  <a:srgbClr val="000000"/>
                </a:solidFill>
              </a:rPr>
              <a:t> </a:t>
            </a:r>
            <a:r>
              <a:rPr lang="en-US" altLang="en-US" sz="1050" i="1" baseline="-25000" dirty="0">
                <a:solidFill>
                  <a:srgbClr val="000000"/>
                </a:solidFill>
              </a:rPr>
              <a:t>    </a:t>
            </a:r>
            <a:r>
              <a:rPr lang="en-US" altLang="en-US" sz="1050" dirty="0">
                <a:solidFill>
                  <a:srgbClr val="000000"/>
                </a:solidFill>
              </a:rPr>
              <a:t>(strength/stud X no. of studs from M=0 to M=</a:t>
            </a:r>
            <a:r>
              <a:rPr lang="en-US" altLang="en-US" sz="1050" dirty="0" err="1">
                <a:solidFill>
                  <a:srgbClr val="000000"/>
                </a:solidFill>
              </a:rPr>
              <a:t>M</a:t>
            </a:r>
            <a:r>
              <a:rPr lang="en-US" altLang="en-US" sz="1050" baseline="-25000" dirty="0" err="1">
                <a:solidFill>
                  <a:srgbClr val="000000"/>
                </a:solidFill>
              </a:rPr>
              <a:t>max</a:t>
            </a:r>
            <a:r>
              <a:rPr lang="en-US" altLang="en-US" sz="1050" dirty="0">
                <a:solidFill>
                  <a:srgbClr val="000000"/>
                </a:solidFill>
              </a:rPr>
              <a:t>)</a:t>
            </a:r>
          </a:p>
          <a:p>
            <a:pPr>
              <a:spcBef>
                <a:spcPct val="0"/>
              </a:spcBef>
              <a:buFontTx/>
              <a:buNone/>
              <a:tabLst/>
              <a:defRPr/>
            </a:pPr>
            <a:r>
              <a:rPr lang="en-US" altLang="en-US" sz="1050" dirty="0">
                <a:solidFill>
                  <a:srgbClr val="000000"/>
                </a:solidFill>
              </a:rPr>
              <a:t>		</a:t>
            </a:r>
            <a:r>
              <a:rPr lang="en-US" altLang="en-US" sz="1400" i="1" dirty="0">
                <a:solidFill>
                  <a:srgbClr val="000000"/>
                </a:solidFill>
              </a:rPr>
              <a:t>        C</a:t>
            </a:r>
            <a:r>
              <a:rPr lang="en-US" altLang="en-US" sz="1400" i="1" baseline="-25000" dirty="0">
                <a:solidFill>
                  <a:srgbClr val="000000"/>
                </a:solidFill>
              </a:rPr>
              <a:t>c</a:t>
            </a:r>
            <a:r>
              <a:rPr lang="en-US" altLang="en-US" sz="1400" i="1" dirty="0">
                <a:solidFill>
                  <a:srgbClr val="000000"/>
                </a:solidFill>
              </a:rPr>
              <a:t> </a:t>
            </a:r>
            <a:r>
              <a:rPr lang="en-US" altLang="en-US" sz="1400" dirty="0">
                <a:solidFill>
                  <a:srgbClr val="000000"/>
                </a:solidFill>
              </a:rPr>
              <a:t>= 0.85</a:t>
            </a:r>
            <a:r>
              <a:rPr lang="en-US" altLang="en-US" sz="1400" i="1" dirty="0">
                <a:solidFill>
                  <a:srgbClr val="000000"/>
                </a:solidFill>
              </a:rPr>
              <a:t>f’</a:t>
            </a:r>
            <a:r>
              <a:rPr lang="en-US" altLang="en-US" sz="1400" i="1" baseline="-25000" dirty="0">
                <a:solidFill>
                  <a:srgbClr val="000000"/>
                </a:solidFill>
              </a:rPr>
              <a:t>c</a:t>
            </a:r>
            <a:r>
              <a:rPr lang="en-US" altLang="en-US" sz="1400" i="1" dirty="0">
                <a:solidFill>
                  <a:srgbClr val="000000"/>
                </a:solidFill>
              </a:rPr>
              <a:t>b</a:t>
            </a:r>
            <a:r>
              <a:rPr lang="en-US" altLang="en-US" sz="1400" i="1" baseline="-25000" dirty="0">
                <a:solidFill>
                  <a:srgbClr val="000000"/>
                </a:solidFill>
              </a:rPr>
              <a:t>e</a:t>
            </a:r>
            <a:r>
              <a:rPr lang="en-US" altLang="en-US" sz="1400" i="1" dirty="0">
                <a:solidFill>
                  <a:srgbClr val="000000"/>
                </a:solidFill>
              </a:rPr>
              <a:t>a       </a:t>
            </a:r>
            <a:r>
              <a:rPr lang="en-US" altLang="en-US" sz="1400" dirty="0">
                <a:solidFill>
                  <a:srgbClr val="000000"/>
                </a:solidFill>
              </a:rPr>
              <a:t>(</a:t>
            </a:r>
            <a:r>
              <a:rPr lang="en-US" altLang="en-US" sz="1400" i="1" dirty="0">
                <a:solidFill>
                  <a:srgbClr val="000000"/>
                </a:solidFill>
              </a:rPr>
              <a:t>a  </a:t>
            </a:r>
            <a:r>
              <a:rPr lang="en-US" altLang="en-US" sz="1400" i="1" dirty="0">
                <a:solidFill>
                  <a:srgbClr val="000000"/>
                </a:solidFill>
                <a:cs typeface="Times New Roman" pitchFamily="18" charset="0"/>
              </a:rPr>
              <a:t>≤  </a:t>
            </a:r>
            <a:r>
              <a:rPr lang="en-US" altLang="en-US" sz="1400" i="1" dirty="0" err="1">
                <a:solidFill>
                  <a:srgbClr val="000000"/>
                </a:solidFill>
                <a:cs typeface="Times New Roman" pitchFamily="18" charset="0"/>
              </a:rPr>
              <a:t>t</a:t>
            </a:r>
            <a:r>
              <a:rPr lang="en-US" altLang="en-US" sz="1400" i="1" baseline="-25000" dirty="0" err="1">
                <a:solidFill>
                  <a:srgbClr val="000000"/>
                </a:solidFill>
                <a:cs typeface="Times New Roman" pitchFamily="18" charset="0"/>
              </a:rPr>
              <a:t>c</a:t>
            </a:r>
            <a:r>
              <a:rPr lang="en-US" altLang="en-US" sz="1400" dirty="0">
                <a:solidFill>
                  <a:srgbClr val="000000"/>
                </a:solidFill>
                <a:cs typeface="Times New Roman" pitchFamily="18" charset="0"/>
              </a:rPr>
              <a:t>)</a:t>
            </a:r>
            <a:endParaRPr lang="en-US" altLang="en-US" sz="105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  <a:tabLst/>
              <a:defRPr/>
            </a:pPr>
            <a:endParaRPr lang="en-US" altLang="en-US" sz="1050" i="1" baseline="-250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400" i="1" dirty="0"/>
              <a:t>					T</a:t>
            </a:r>
            <a:r>
              <a:rPr lang="en-US" altLang="en-US" sz="1400" i="1" baseline="-25000" dirty="0"/>
              <a:t>s1</a:t>
            </a:r>
            <a:r>
              <a:rPr lang="en-US" altLang="en-US" sz="1400" i="1" dirty="0"/>
              <a:t>	</a:t>
            </a:r>
            <a:r>
              <a:rPr lang="en-US" altLang="en-US" sz="1400" dirty="0"/>
              <a:t>=	</a:t>
            </a:r>
            <a:r>
              <a:rPr lang="en-US" altLang="en-US" sz="1400" i="1" dirty="0"/>
              <a:t>2t</a:t>
            </a:r>
            <a:r>
              <a:rPr lang="en-US" altLang="en-US" sz="1400" i="1" baseline="-25000" dirty="0"/>
              <a:t>w</a:t>
            </a:r>
            <a:r>
              <a:rPr lang="en-US" altLang="en-US" sz="1400" i="1" dirty="0"/>
              <a:t>F</a:t>
            </a:r>
            <a:r>
              <a:rPr lang="en-US" altLang="en-US" sz="1400" i="1" baseline="-25000" dirty="0"/>
              <a:t>y</a:t>
            </a:r>
            <a:r>
              <a:rPr lang="en-US" altLang="en-US" sz="1400" dirty="0"/>
              <a:t>(</a:t>
            </a:r>
            <a:r>
              <a:rPr lang="en-US" altLang="en-US" sz="1400" i="1" dirty="0"/>
              <a:t>d/2 – Y1</a:t>
            </a:r>
            <a:r>
              <a:rPr lang="en-US" altLang="en-US" sz="1400" dirty="0"/>
              <a:t>)</a:t>
            </a:r>
            <a:endParaRPr lang="en-US" altLang="en-US" sz="1400" baseline="-25000" dirty="0"/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400" i="1" dirty="0"/>
              <a:t>									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1400" i="1" baseline="-25000" dirty="0"/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1400" i="1" baseline="-25000" dirty="0"/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1400" i="1" baseline="-25000" dirty="0"/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400" i="1" baseline="-25000" dirty="0"/>
              <a:t>					</a:t>
            </a:r>
            <a:r>
              <a:rPr lang="en-US" altLang="en-US" sz="1400" i="1" dirty="0"/>
              <a:t>T	=	</a:t>
            </a:r>
            <a:r>
              <a:rPr lang="en-US" altLang="en-US" sz="1400" i="1" dirty="0" err="1"/>
              <a:t>A</a:t>
            </a:r>
            <a:r>
              <a:rPr lang="en-US" altLang="en-US" sz="1400" i="1" baseline="-25000" dirty="0" err="1"/>
              <a:t>s</a:t>
            </a:r>
            <a:r>
              <a:rPr lang="en-US" altLang="en-US" sz="1400" i="1" dirty="0" err="1"/>
              <a:t>F</a:t>
            </a:r>
            <a:r>
              <a:rPr lang="en-US" altLang="en-US" sz="1400" i="1" baseline="-25000" dirty="0" err="1"/>
              <a:t>y</a:t>
            </a:r>
            <a:endParaRPr lang="en-US" altLang="en-US" sz="1400" i="1" baseline="-25000" dirty="0"/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400" i="1" baseline="-25000" dirty="0"/>
              <a:t>					</a:t>
            </a:r>
          </a:p>
        </p:txBody>
      </p:sp>
      <p:sp>
        <p:nvSpPr>
          <p:cNvPr id="4195" name="TextBox 4"/>
          <p:cNvSpPr txBox="1">
            <a:spLocks noChangeArrowheads="1"/>
          </p:cNvSpPr>
          <p:nvPr/>
        </p:nvSpPr>
        <p:spPr bwMode="auto">
          <a:xfrm>
            <a:off x="1033463" y="6099175"/>
            <a:ext cx="4686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2171700" algn="l"/>
                <a:tab pos="2343150" algn="l"/>
                <a:tab pos="2628900" algn="l"/>
                <a:tab pos="2857500" algn="l"/>
                <a:tab pos="43434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dirty="0"/>
              <a:t>Y1</a:t>
            </a:r>
            <a:r>
              <a:rPr lang="en-US" altLang="en-US" sz="1400" dirty="0"/>
              <a:t> = distance from top of steel beam to the PNA in web.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dirty="0"/>
              <a:t>Y1 </a:t>
            </a:r>
            <a:r>
              <a:rPr lang="en-US" altLang="en-US" sz="1400" i="1" dirty="0">
                <a:cs typeface="Times New Roman" panose="02020603050405020304" pitchFamily="18" charset="0"/>
              </a:rPr>
              <a:t>≥  </a:t>
            </a:r>
            <a:r>
              <a:rPr lang="en-US" altLang="en-US" sz="1400" i="1" dirty="0" err="1">
                <a:cs typeface="Times New Roman" panose="02020603050405020304" pitchFamily="18" charset="0"/>
              </a:rPr>
              <a:t>t</a:t>
            </a:r>
            <a:r>
              <a:rPr lang="en-US" altLang="en-US" sz="1400" i="1" baseline="-25000" dirty="0" err="1">
                <a:cs typeface="Times New Roman" panose="02020603050405020304" pitchFamily="18" charset="0"/>
              </a:rPr>
              <a:t>f</a:t>
            </a:r>
            <a:r>
              <a:rPr lang="en-US" altLang="en-US" sz="1400" i="1" dirty="0">
                <a:cs typeface="Times New Roman" panose="02020603050405020304" pitchFamily="18" charset="0"/>
              </a:rPr>
              <a:t>, </a:t>
            </a:r>
            <a:r>
              <a:rPr lang="en-US" altLang="en-US" sz="1400" dirty="0">
                <a:cs typeface="Times New Roman" panose="02020603050405020304" pitchFamily="18" charset="0"/>
              </a:rPr>
              <a:t>flange thickness.</a:t>
            </a:r>
            <a:r>
              <a:rPr lang="en-US" altLang="en-US" sz="1400" b="1" i="1" dirty="0"/>
              <a:t>	</a:t>
            </a:r>
            <a:endParaRPr lang="en-US" altLang="en-US" sz="1400" i="1" dirty="0"/>
          </a:p>
        </p:txBody>
      </p:sp>
      <p:sp>
        <p:nvSpPr>
          <p:cNvPr id="4196" name="Line 152"/>
          <p:cNvSpPr>
            <a:spLocks noChangeShapeType="1"/>
          </p:cNvSpPr>
          <p:nvPr/>
        </p:nvSpPr>
        <p:spPr bwMode="auto">
          <a:xfrm>
            <a:off x="5311775" y="2054225"/>
            <a:ext cx="0" cy="425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7" name="Line 153"/>
          <p:cNvSpPr>
            <a:spLocks noChangeShapeType="1"/>
          </p:cNvSpPr>
          <p:nvPr/>
        </p:nvSpPr>
        <p:spPr bwMode="auto">
          <a:xfrm flipH="1">
            <a:off x="4581525" y="2479675"/>
            <a:ext cx="4778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8" name="Line 154"/>
          <p:cNvSpPr>
            <a:spLocks noChangeShapeType="1"/>
          </p:cNvSpPr>
          <p:nvPr/>
        </p:nvSpPr>
        <p:spPr bwMode="auto">
          <a:xfrm>
            <a:off x="4578350" y="227330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" name="Line 155"/>
          <p:cNvSpPr>
            <a:spLocks noChangeShapeType="1"/>
          </p:cNvSpPr>
          <p:nvPr/>
        </p:nvSpPr>
        <p:spPr bwMode="auto">
          <a:xfrm>
            <a:off x="4581525" y="2514600"/>
            <a:ext cx="0" cy="835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" name="Line 156"/>
          <p:cNvSpPr>
            <a:spLocks noChangeShapeType="1"/>
          </p:cNvSpPr>
          <p:nvPr/>
        </p:nvSpPr>
        <p:spPr bwMode="auto">
          <a:xfrm>
            <a:off x="4525963" y="3240088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" name="TextBox 112"/>
          <p:cNvSpPr txBox="1">
            <a:spLocks noChangeArrowheads="1"/>
          </p:cNvSpPr>
          <p:nvPr/>
        </p:nvSpPr>
        <p:spPr bwMode="auto">
          <a:xfrm>
            <a:off x="4505325" y="2965450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F</a:t>
            </a:r>
            <a:r>
              <a:rPr lang="en-US" altLang="en-US" sz="1600" i="1" baseline="-25000"/>
              <a:t>y</a:t>
            </a:r>
          </a:p>
        </p:txBody>
      </p:sp>
      <p:sp>
        <p:nvSpPr>
          <p:cNvPr id="4202" name="Line 163"/>
          <p:cNvSpPr>
            <a:spLocks noChangeShapeType="1"/>
          </p:cNvSpPr>
          <p:nvPr/>
        </p:nvSpPr>
        <p:spPr bwMode="auto">
          <a:xfrm flipH="1">
            <a:off x="5394325" y="27225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3" name="Line 165"/>
          <p:cNvSpPr>
            <a:spLocks noChangeShapeType="1"/>
          </p:cNvSpPr>
          <p:nvPr/>
        </p:nvSpPr>
        <p:spPr bwMode="auto">
          <a:xfrm flipH="1">
            <a:off x="4187825" y="2376488"/>
            <a:ext cx="339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4" name="TextBox 112"/>
          <p:cNvSpPr txBox="1">
            <a:spLocks noChangeArrowheads="1"/>
          </p:cNvSpPr>
          <p:nvPr/>
        </p:nvSpPr>
        <p:spPr bwMode="auto">
          <a:xfrm>
            <a:off x="4043363" y="2341563"/>
            <a:ext cx="4206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s1</a:t>
            </a:r>
          </a:p>
        </p:txBody>
      </p:sp>
      <p:sp>
        <p:nvSpPr>
          <p:cNvPr id="4205" name="TextBox 4"/>
          <p:cNvSpPr txBox="1">
            <a:spLocks noChangeArrowheads="1"/>
          </p:cNvSpPr>
          <p:nvPr/>
        </p:nvSpPr>
        <p:spPr bwMode="auto">
          <a:xfrm>
            <a:off x="533400" y="3571875"/>
            <a:ext cx="2728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For Case 1b, PNA in beam web:</a:t>
            </a:r>
            <a:endParaRPr lang="en-US" altLang="en-US" sz="1400" baseline="-25000"/>
          </a:p>
        </p:txBody>
      </p:sp>
      <p:graphicFrame>
        <p:nvGraphicFramePr>
          <p:cNvPr id="4206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035937"/>
              </p:ext>
            </p:extLst>
          </p:nvPr>
        </p:nvGraphicFramePr>
        <p:xfrm>
          <a:off x="2293938" y="7129463"/>
          <a:ext cx="127476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38080" imgH="304560" progId="Equation.DSMT4">
                  <p:embed/>
                </p:oleObj>
              </mc:Choice>
              <mc:Fallback>
                <p:oleObj name="Equation" r:id="rId6" imgW="838080" imgH="3045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3938" y="7129463"/>
                        <a:ext cx="1274762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7" name="TextBox 112"/>
          <p:cNvSpPr txBox="1">
            <a:spLocks noChangeArrowheads="1"/>
          </p:cNvSpPr>
          <p:nvPr/>
        </p:nvSpPr>
        <p:spPr bwMode="auto">
          <a:xfrm>
            <a:off x="3890963" y="15017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208" name="TextBox 112"/>
          <p:cNvSpPr txBox="1">
            <a:spLocks noChangeArrowheads="1"/>
          </p:cNvSpPr>
          <p:nvPr/>
        </p:nvSpPr>
        <p:spPr bwMode="auto">
          <a:xfrm>
            <a:off x="3643313" y="109696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209" name="Rectangle 131" descr="Light downward diagonal"/>
          <p:cNvSpPr>
            <a:spLocks noChangeArrowheads="1"/>
          </p:cNvSpPr>
          <p:nvPr/>
        </p:nvSpPr>
        <p:spPr bwMode="auto">
          <a:xfrm>
            <a:off x="695325" y="1541463"/>
            <a:ext cx="1803400" cy="11430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210" name="Rectangle 126"/>
          <p:cNvSpPr>
            <a:spLocks noChangeArrowheads="1"/>
          </p:cNvSpPr>
          <p:nvPr/>
        </p:nvSpPr>
        <p:spPr bwMode="auto">
          <a:xfrm>
            <a:off x="695325" y="1543050"/>
            <a:ext cx="1800225" cy="2857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211" name="Line 133"/>
          <p:cNvSpPr>
            <a:spLocks noChangeShapeType="1"/>
          </p:cNvSpPr>
          <p:nvPr/>
        </p:nvSpPr>
        <p:spPr bwMode="auto">
          <a:xfrm flipH="1">
            <a:off x="387350" y="153670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2" name="Line 135"/>
          <p:cNvSpPr>
            <a:spLocks noChangeShapeType="1"/>
          </p:cNvSpPr>
          <p:nvPr/>
        </p:nvSpPr>
        <p:spPr bwMode="auto">
          <a:xfrm flipH="1">
            <a:off x="381000" y="1822450"/>
            <a:ext cx="241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3" name="Line 137"/>
          <p:cNvSpPr>
            <a:spLocks noChangeShapeType="1"/>
          </p:cNvSpPr>
          <p:nvPr/>
        </p:nvSpPr>
        <p:spPr bwMode="auto">
          <a:xfrm>
            <a:off x="514350" y="1524000"/>
            <a:ext cx="0" cy="311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4" name="TextBox 112"/>
          <p:cNvSpPr txBox="1">
            <a:spLocks noChangeArrowheads="1"/>
          </p:cNvSpPr>
          <p:nvPr/>
        </p:nvSpPr>
        <p:spPr bwMode="auto">
          <a:xfrm>
            <a:off x="225425" y="1479550"/>
            <a:ext cx="3032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t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215" name="Line 144"/>
          <p:cNvSpPr>
            <a:spLocks noChangeShapeType="1"/>
          </p:cNvSpPr>
          <p:nvPr/>
        </p:nvSpPr>
        <p:spPr bwMode="auto">
          <a:xfrm flipV="1">
            <a:off x="695325" y="1323975"/>
            <a:ext cx="0" cy="184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6" name="Line 145"/>
          <p:cNvSpPr>
            <a:spLocks noChangeShapeType="1"/>
          </p:cNvSpPr>
          <p:nvPr/>
        </p:nvSpPr>
        <p:spPr bwMode="auto">
          <a:xfrm flipV="1">
            <a:off x="2495550" y="1333500"/>
            <a:ext cx="0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7" name="Line 146"/>
          <p:cNvSpPr>
            <a:spLocks noChangeShapeType="1"/>
          </p:cNvSpPr>
          <p:nvPr/>
        </p:nvSpPr>
        <p:spPr bwMode="auto">
          <a:xfrm>
            <a:off x="688975" y="1406525"/>
            <a:ext cx="180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18" name="TextBox 112"/>
          <p:cNvSpPr txBox="1">
            <a:spLocks noChangeArrowheads="1"/>
          </p:cNvSpPr>
          <p:nvPr/>
        </p:nvSpPr>
        <p:spPr bwMode="auto">
          <a:xfrm>
            <a:off x="1395413" y="1096963"/>
            <a:ext cx="347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b</a:t>
            </a:r>
            <a:r>
              <a:rPr lang="en-US" altLang="en-US" sz="1600" i="1" baseline="-25000"/>
              <a:t>e</a:t>
            </a:r>
          </a:p>
        </p:txBody>
      </p:sp>
      <p:sp>
        <p:nvSpPr>
          <p:cNvPr id="4219" name="Line 150"/>
          <p:cNvSpPr>
            <a:spLocks noChangeShapeType="1"/>
          </p:cNvSpPr>
          <p:nvPr/>
        </p:nvSpPr>
        <p:spPr bwMode="auto">
          <a:xfrm>
            <a:off x="2547938" y="1533525"/>
            <a:ext cx="2428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0" name="Line 151"/>
          <p:cNvSpPr>
            <a:spLocks noChangeShapeType="1"/>
          </p:cNvSpPr>
          <p:nvPr/>
        </p:nvSpPr>
        <p:spPr bwMode="auto">
          <a:xfrm>
            <a:off x="2552700" y="1657350"/>
            <a:ext cx="2425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1" name="Line 171"/>
          <p:cNvSpPr>
            <a:spLocks noChangeShapeType="1"/>
          </p:cNvSpPr>
          <p:nvPr/>
        </p:nvSpPr>
        <p:spPr bwMode="auto">
          <a:xfrm>
            <a:off x="457200" y="17716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2" name="Line 172"/>
          <p:cNvSpPr>
            <a:spLocks noChangeShapeType="1"/>
          </p:cNvSpPr>
          <p:nvPr/>
        </p:nvSpPr>
        <p:spPr bwMode="auto">
          <a:xfrm>
            <a:off x="461963" y="149542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3" name="Line 175"/>
          <p:cNvSpPr>
            <a:spLocks noChangeShapeType="1"/>
          </p:cNvSpPr>
          <p:nvPr/>
        </p:nvSpPr>
        <p:spPr bwMode="auto">
          <a:xfrm>
            <a:off x="2833688" y="1314450"/>
            <a:ext cx="0" cy="46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4" name="Line 176"/>
          <p:cNvSpPr>
            <a:spLocks noChangeShapeType="1"/>
          </p:cNvSpPr>
          <p:nvPr/>
        </p:nvSpPr>
        <p:spPr bwMode="auto">
          <a:xfrm>
            <a:off x="2776538" y="161925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5" name="Line 177"/>
          <p:cNvSpPr>
            <a:spLocks noChangeShapeType="1"/>
          </p:cNvSpPr>
          <p:nvPr/>
        </p:nvSpPr>
        <p:spPr bwMode="auto">
          <a:xfrm>
            <a:off x="2776538" y="1485900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6" name="TextBox 112"/>
          <p:cNvSpPr txBox="1">
            <a:spLocks noChangeArrowheads="1"/>
          </p:cNvSpPr>
          <p:nvPr/>
        </p:nvSpPr>
        <p:spPr bwMode="auto">
          <a:xfrm>
            <a:off x="2579688" y="1212850"/>
            <a:ext cx="285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a</a:t>
            </a:r>
            <a:endParaRPr lang="en-US" altLang="en-US" sz="1600" i="1" baseline="-25000"/>
          </a:p>
        </p:txBody>
      </p:sp>
      <p:sp>
        <p:nvSpPr>
          <p:cNvPr id="4227" name="Line 185"/>
          <p:cNvSpPr>
            <a:spLocks noChangeShapeType="1"/>
          </p:cNvSpPr>
          <p:nvPr/>
        </p:nvSpPr>
        <p:spPr bwMode="auto">
          <a:xfrm>
            <a:off x="3576638" y="1522413"/>
            <a:ext cx="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8" name="Line 186"/>
          <p:cNvSpPr>
            <a:spLocks noChangeShapeType="1"/>
          </p:cNvSpPr>
          <p:nvPr/>
        </p:nvSpPr>
        <p:spPr bwMode="auto">
          <a:xfrm flipH="1">
            <a:off x="3405188" y="152717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29" name="Line 187"/>
          <p:cNvSpPr>
            <a:spLocks noChangeShapeType="1"/>
          </p:cNvSpPr>
          <p:nvPr/>
        </p:nvSpPr>
        <p:spPr bwMode="auto">
          <a:xfrm flipH="1">
            <a:off x="3400425" y="1651000"/>
            <a:ext cx="17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0" name="Line 188"/>
          <p:cNvSpPr>
            <a:spLocks noChangeShapeType="1"/>
          </p:cNvSpPr>
          <p:nvPr/>
        </p:nvSpPr>
        <p:spPr bwMode="auto">
          <a:xfrm flipH="1">
            <a:off x="3405188" y="15890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1" name="Line 189"/>
          <p:cNvSpPr>
            <a:spLocks noChangeShapeType="1"/>
          </p:cNvSpPr>
          <p:nvPr/>
        </p:nvSpPr>
        <p:spPr bwMode="auto">
          <a:xfrm flipV="1">
            <a:off x="3405188" y="126365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2" name="Line 190"/>
          <p:cNvSpPr>
            <a:spLocks noChangeShapeType="1"/>
          </p:cNvSpPr>
          <p:nvPr/>
        </p:nvSpPr>
        <p:spPr bwMode="auto">
          <a:xfrm flipH="1" flipV="1">
            <a:off x="3575050" y="126047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3" name="Line 191"/>
          <p:cNvSpPr>
            <a:spLocks noChangeShapeType="1"/>
          </p:cNvSpPr>
          <p:nvPr/>
        </p:nvSpPr>
        <p:spPr bwMode="auto">
          <a:xfrm>
            <a:off x="3405188" y="139382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4" name="Line 192"/>
          <p:cNvSpPr>
            <a:spLocks noChangeShapeType="1"/>
          </p:cNvSpPr>
          <p:nvPr/>
        </p:nvSpPr>
        <p:spPr bwMode="auto">
          <a:xfrm>
            <a:off x="3357563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5" name="Line 193"/>
          <p:cNvSpPr>
            <a:spLocks noChangeShapeType="1"/>
          </p:cNvSpPr>
          <p:nvPr/>
        </p:nvSpPr>
        <p:spPr bwMode="auto">
          <a:xfrm>
            <a:off x="3519488" y="13446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6" name="Line 194"/>
          <p:cNvSpPr>
            <a:spLocks noChangeShapeType="1"/>
          </p:cNvSpPr>
          <p:nvPr/>
        </p:nvSpPr>
        <p:spPr bwMode="auto">
          <a:xfrm flipH="1">
            <a:off x="3590925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7" name="Line 199"/>
          <p:cNvSpPr>
            <a:spLocks noChangeShapeType="1"/>
          </p:cNvSpPr>
          <p:nvPr/>
        </p:nvSpPr>
        <p:spPr bwMode="auto">
          <a:xfrm flipH="1">
            <a:off x="2917825" y="1593850"/>
            <a:ext cx="279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8" name="Line 203"/>
          <p:cNvSpPr>
            <a:spLocks noChangeShapeType="1"/>
          </p:cNvSpPr>
          <p:nvPr/>
        </p:nvSpPr>
        <p:spPr bwMode="auto">
          <a:xfrm>
            <a:off x="64928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39" name="Line 204"/>
          <p:cNvSpPr>
            <a:spLocks noChangeShapeType="1"/>
          </p:cNvSpPr>
          <p:nvPr/>
        </p:nvSpPr>
        <p:spPr bwMode="auto">
          <a:xfrm>
            <a:off x="2433638" y="1362075"/>
            <a:ext cx="114300" cy="1000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0" name="Line 244"/>
          <p:cNvSpPr>
            <a:spLocks noChangeShapeType="1"/>
          </p:cNvSpPr>
          <p:nvPr/>
        </p:nvSpPr>
        <p:spPr bwMode="auto">
          <a:xfrm>
            <a:off x="2997200" y="15605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1" name="TextBox 112"/>
          <p:cNvSpPr txBox="1">
            <a:spLocks noChangeArrowheads="1"/>
          </p:cNvSpPr>
          <p:nvPr/>
        </p:nvSpPr>
        <p:spPr bwMode="auto">
          <a:xfrm>
            <a:off x="5576888" y="14255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i="1"/>
              <a:t>C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242" name="TextBox 112"/>
          <p:cNvSpPr txBox="1">
            <a:spLocks noChangeArrowheads="1"/>
          </p:cNvSpPr>
          <p:nvPr/>
        </p:nvSpPr>
        <p:spPr bwMode="auto">
          <a:xfrm>
            <a:off x="5319713" y="1103313"/>
            <a:ext cx="7270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/>
              <a:t>0.85</a:t>
            </a:r>
            <a:r>
              <a:rPr lang="en-US" altLang="en-US" sz="1600" i="1"/>
              <a:t>f’</a:t>
            </a:r>
            <a:r>
              <a:rPr lang="en-US" altLang="en-US" sz="1600" i="1" baseline="-25000"/>
              <a:t>c</a:t>
            </a:r>
          </a:p>
        </p:txBody>
      </p:sp>
      <p:sp>
        <p:nvSpPr>
          <p:cNvPr id="4243" name="Line 270"/>
          <p:cNvSpPr>
            <a:spLocks noChangeShapeType="1"/>
          </p:cNvSpPr>
          <p:nvPr/>
        </p:nvSpPr>
        <p:spPr bwMode="auto">
          <a:xfrm>
            <a:off x="5253038" y="1528763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4" name="Line 271"/>
          <p:cNvSpPr>
            <a:spLocks noChangeShapeType="1"/>
          </p:cNvSpPr>
          <p:nvPr/>
        </p:nvSpPr>
        <p:spPr bwMode="auto">
          <a:xfrm flipH="1">
            <a:off x="5075238" y="1533525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5" name="Line 273"/>
          <p:cNvSpPr>
            <a:spLocks noChangeShapeType="1"/>
          </p:cNvSpPr>
          <p:nvPr/>
        </p:nvSpPr>
        <p:spPr bwMode="auto">
          <a:xfrm flipH="1">
            <a:off x="5075238" y="16652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6" name="Line 274"/>
          <p:cNvSpPr>
            <a:spLocks noChangeShapeType="1"/>
          </p:cNvSpPr>
          <p:nvPr/>
        </p:nvSpPr>
        <p:spPr bwMode="auto">
          <a:xfrm flipV="1">
            <a:off x="5081588" y="1270000"/>
            <a:ext cx="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7" name="Line 275"/>
          <p:cNvSpPr>
            <a:spLocks noChangeShapeType="1"/>
          </p:cNvSpPr>
          <p:nvPr/>
        </p:nvSpPr>
        <p:spPr bwMode="auto">
          <a:xfrm flipH="1" flipV="1">
            <a:off x="5251450" y="1266825"/>
            <a:ext cx="1588" cy="231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8" name="Line 276"/>
          <p:cNvSpPr>
            <a:spLocks noChangeShapeType="1"/>
          </p:cNvSpPr>
          <p:nvPr/>
        </p:nvSpPr>
        <p:spPr bwMode="auto">
          <a:xfrm>
            <a:off x="5081588" y="1400175"/>
            <a:ext cx="938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49" name="Line 277"/>
          <p:cNvSpPr>
            <a:spLocks noChangeShapeType="1"/>
          </p:cNvSpPr>
          <p:nvPr/>
        </p:nvSpPr>
        <p:spPr bwMode="auto">
          <a:xfrm>
            <a:off x="5033963" y="135731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50" name="Line 278"/>
          <p:cNvSpPr>
            <a:spLocks noChangeShapeType="1"/>
          </p:cNvSpPr>
          <p:nvPr/>
        </p:nvSpPr>
        <p:spPr bwMode="auto">
          <a:xfrm>
            <a:off x="5195888" y="1350963"/>
            <a:ext cx="114300" cy="100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51" name="Line 279"/>
          <p:cNvSpPr>
            <a:spLocks noChangeShapeType="1"/>
          </p:cNvSpPr>
          <p:nvPr/>
        </p:nvSpPr>
        <p:spPr bwMode="auto">
          <a:xfrm flipH="1">
            <a:off x="5276850" y="1592263"/>
            <a:ext cx="400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52" name="Line 280"/>
          <p:cNvSpPr>
            <a:spLocks noChangeShapeType="1"/>
          </p:cNvSpPr>
          <p:nvPr/>
        </p:nvSpPr>
        <p:spPr bwMode="auto">
          <a:xfrm flipH="1">
            <a:off x="5068888" y="1601788"/>
            <a:ext cx="176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4253" name="Object 1"/>
          <p:cNvGraphicFramePr>
            <a:graphicFrameLocks noChangeAspect="1"/>
          </p:cNvGraphicFramePr>
          <p:nvPr/>
        </p:nvGraphicFramePr>
        <p:xfrm>
          <a:off x="2422525" y="5291138"/>
          <a:ext cx="1096963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87058" imgH="393529" progId="Equation.DSMT4">
                  <p:embed/>
                </p:oleObj>
              </mc:Choice>
              <mc:Fallback>
                <p:oleObj name="Equation" r:id="rId8" imgW="787058" imgH="39352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2525" y="5291138"/>
                        <a:ext cx="1096963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</TotalTime>
  <Words>543</Words>
  <Application>Microsoft Office PowerPoint</Application>
  <PresentationFormat>On-screen Show (4:3)</PresentationFormat>
  <Paragraphs>109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Times New Roman</vt:lpstr>
      <vt:lpstr>Office Theme</vt:lpstr>
      <vt:lpstr>Equation</vt:lpstr>
      <vt:lpstr>MathType 7.0 Equation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Scott A. Civjan</dc:creator>
  <cp:lastModifiedBy>Internal Ballot 2 Responses</cp:lastModifiedBy>
  <cp:revision>97</cp:revision>
  <cp:lastPrinted>2015-04-19T20:25:45Z</cp:lastPrinted>
  <dcterms:created xsi:type="dcterms:W3CDTF">2002-01-29T15:08:49Z</dcterms:created>
  <dcterms:modified xsi:type="dcterms:W3CDTF">2024-10-17T14:42:22Z</dcterms:modified>
</cp:coreProperties>
</file>