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16"/>
  </p:notesMasterIdLst>
  <p:handoutMasterIdLst>
    <p:handoutMasterId r:id="rId17"/>
  </p:handoutMasterIdLst>
  <p:sldIdLst>
    <p:sldId id="325" r:id="rId2"/>
    <p:sldId id="315" r:id="rId3"/>
    <p:sldId id="316" r:id="rId4"/>
    <p:sldId id="327" r:id="rId5"/>
    <p:sldId id="326" r:id="rId6"/>
    <p:sldId id="317" r:id="rId7"/>
    <p:sldId id="318" r:id="rId8"/>
    <p:sldId id="329" r:id="rId9"/>
    <p:sldId id="330" r:id="rId10"/>
    <p:sldId id="331" r:id="rId11"/>
    <p:sldId id="332" r:id="rId12"/>
    <p:sldId id="328" r:id="rId13"/>
    <p:sldId id="333" r:id="rId14"/>
    <p:sldId id="334" r:id="rId15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FF"/>
    <a:srgbClr val="FF9933"/>
    <a:srgbClr val="FFFF99"/>
    <a:srgbClr val="A9CEEF"/>
    <a:srgbClr val="BBD8F3"/>
    <a:srgbClr val="A2CAEE"/>
    <a:srgbClr val="FFFF00"/>
    <a:srgbClr val="FAD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86501" autoAdjust="0"/>
  </p:normalViewPr>
  <p:slideViewPr>
    <p:cSldViewPr snapToGrid="0">
      <p:cViewPr varScale="1">
        <p:scale>
          <a:sx n="96" d="100"/>
          <a:sy n="96" d="100"/>
        </p:scale>
        <p:origin x="1122" y="96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l"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l"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 smtClean="0"/>
            </a:lvl1pPr>
          </a:lstStyle>
          <a:p>
            <a:pPr>
              <a:defRPr/>
            </a:pPr>
            <a:fld id="{3552767A-6157-437A-A9EE-F89F7FF362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4182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l"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l"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 smtClean="0"/>
            </a:lvl1pPr>
          </a:lstStyle>
          <a:p>
            <a:pPr>
              <a:defRPr/>
            </a:pPr>
            <a:fld id="{9D516100-F3DC-44EA-B73E-B4AF38221F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416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9" tIns="47755" rIns="95509" bIns="47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7148107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6F2CD98C-A382-4C70-BAE6-4A9D024CD176}" type="slidenum">
              <a:rPr lang="en-US" altLang="en-US" sz="1000"/>
              <a:pPr algn="r"/>
              <a:t>1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802839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There does not appear to be a reason for </a:t>
            </a:r>
            <a:r>
              <a:rPr lang="en-US" altLang="en-US" i="1"/>
              <a:t>R</a:t>
            </a:r>
            <a:r>
              <a:rPr lang="en-US" altLang="en-US" i="1" baseline="-25000"/>
              <a:t>pg</a:t>
            </a:r>
            <a:r>
              <a:rPr lang="en-US" altLang="en-US"/>
              <a:t> to be neglected in the tension calculations – the web could potentially have buckled in the compression zone for either case. However, this is a negligible point for most cross sections.</a:t>
            </a:r>
          </a:p>
          <a:p>
            <a:r>
              <a:rPr lang="en-US" altLang="en-US"/>
              <a:t>Sxc and Sxt refer to the section modulus for extreme fiber in compression or tension respectively (first yield controls strength) Residual stresses are neglected in the calculations as M</a:t>
            </a:r>
            <a:r>
              <a:rPr lang="en-US" altLang="en-US" baseline="-25000"/>
              <a:t>y</a:t>
            </a:r>
            <a:r>
              <a:rPr lang="en-US" altLang="en-US"/>
              <a:t> can generally be attained and maintained consistently.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42C90A21-B732-4D8F-832A-F71ABE1C6F9F}" type="slidenum">
              <a:rPr lang="en-US" altLang="en-US" sz="1000"/>
              <a:pPr algn="r"/>
              <a:t>10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507072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 that these equations are similar to previous local flange buckling equations, but the maximum strength is conservatively limited to M</a:t>
            </a:r>
            <a:r>
              <a:rPr lang="en-US" altLang="en-US" baseline="-25000"/>
              <a:t>y</a:t>
            </a:r>
            <a:r>
              <a:rPr lang="en-US" altLang="en-US"/>
              <a:t> rather than M</a:t>
            </a:r>
            <a:r>
              <a:rPr lang="en-US" altLang="en-US" baseline="-25000"/>
              <a:t>p</a:t>
            </a:r>
            <a:r>
              <a:rPr lang="en-US" altLang="en-US"/>
              <a:t> – and the R</a:t>
            </a:r>
            <a:r>
              <a:rPr lang="en-US" altLang="en-US" baseline="-25000"/>
              <a:t>pg</a:t>
            </a:r>
            <a:r>
              <a:rPr lang="en-US" altLang="en-US"/>
              <a:t> factor is applied.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E405E459-8896-4A35-B095-0BDD638C3D94}" type="slidenum">
              <a:rPr lang="en-US" altLang="en-US" sz="1000"/>
              <a:pPr algn="r"/>
              <a:t>11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121201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These are changed from F2-5 and F2-6 to account for the lower resistance to LTB once the web has buckled, and to provide conservative simplifications for built-up sections where torsional properties may be difficult to calculate in an iterative design.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66DDF240-BD3F-4ECB-931D-459484613EBD}" type="slidenum">
              <a:rPr lang="en-US" altLang="en-US" sz="1000"/>
              <a:pPr algn="r"/>
              <a:t>12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4215232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Note that the equation for inelastic buckling is similar to the previous LTB equation, but the maximum strength is conservatively limited to </a:t>
            </a:r>
            <a:r>
              <a:rPr lang="en-US" altLang="en-US" i="1" dirty="0"/>
              <a:t>M</a:t>
            </a:r>
            <a:r>
              <a:rPr lang="en-US" altLang="en-US" i="1" baseline="-25000" dirty="0"/>
              <a:t>y</a:t>
            </a:r>
            <a:r>
              <a:rPr lang="en-US" altLang="en-US" dirty="0"/>
              <a:t> rather than </a:t>
            </a:r>
            <a:r>
              <a:rPr lang="en-US" altLang="en-US" i="1" dirty="0" err="1"/>
              <a:t>M</a:t>
            </a:r>
            <a:r>
              <a:rPr lang="en-US" altLang="en-US" i="1" baseline="-25000" dirty="0" err="1"/>
              <a:t>p</a:t>
            </a:r>
            <a:r>
              <a:rPr lang="en-US" altLang="en-US" dirty="0"/>
              <a:t> – and the </a:t>
            </a:r>
            <a:r>
              <a:rPr lang="en-US" altLang="en-US" i="1" dirty="0" err="1"/>
              <a:t>R</a:t>
            </a:r>
            <a:r>
              <a:rPr lang="en-US" altLang="en-US" i="1" baseline="-25000" dirty="0" err="1"/>
              <a:t>pg</a:t>
            </a:r>
            <a:r>
              <a:rPr lang="en-US" altLang="en-US" dirty="0"/>
              <a:t> factor is applied.</a:t>
            </a:r>
          </a:p>
          <a:p>
            <a:r>
              <a:rPr lang="en-US" altLang="en-US" dirty="0"/>
              <a:t>Elastic Buckling equation substitutes </a:t>
            </a:r>
            <a:r>
              <a:rPr lang="en-US" altLang="en-US" i="1" dirty="0"/>
              <a:t>r</a:t>
            </a:r>
            <a:r>
              <a:rPr lang="en-US" altLang="en-US" i="1" baseline="-25000" dirty="0"/>
              <a:t>t</a:t>
            </a:r>
            <a:r>
              <a:rPr lang="en-US" altLang="en-US" dirty="0"/>
              <a:t> (generalized form) for </a:t>
            </a:r>
            <a:r>
              <a:rPr lang="en-US" altLang="en-US" i="1" dirty="0" err="1"/>
              <a:t>r</a:t>
            </a:r>
            <a:r>
              <a:rPr lang="en-US" altLang="en-US" i="1" baseline="-25000" dirty="0" err="1"/>
              <a:t>ts</a:t>
            </a:r>
            <a:r>
              <a:rPr lang="en-US" altLang="en-US" dirty="0"/>
              <a:t> and conservatively neglects the 2</a:t>
            </a:r>
            <a:r>
              <a:rPr lang="en-US" altLang="en-US" baseline="30000" dirty="0"/>
              <a:t>nd</a:t>
            </a:r>
            <a:r>
              <a:rPr lang="en-US" altLang="en-US" dirty="0"/>
              <a:t> term under the square root in the compact equation – which includes the torsional constant J which would be difficult to evaluate when iteratively designing an built up section.</a:t>
            </a:r>
          </a:p>
          <a:p>
            <a:r>
              <a:rPr lang="en-US" altLang="en-US" i="1" dirty="0" err="1"/>
              <a:t>L</a:t>
            </a:r>
            <a:r>
              <a:rPr lang="en-US" altLang="en-US" i="1" baseline="-25000" dirty="0" err="1"/>
              <a:t>p</a:t>
            </a:r>
            <a:r>
              <a:rPr lang="en-US" altLang="en-US" dirty="0"/>
              <a:t> and </a:t>
            </a:r>
            <a:r>
              <a:rPr lang="en-US" altLang="en-US" i="1" dirty="0"/>
              <a:t>L</a:t>
            </a:r>
            <a:r>
              <a:rPr lang="en-US" altLang="en-US" i="1" baseline="-25000" dirty="0"/>
              <a:t>r</a:t>
            </a:r>
            <a:r>
              <a:rPr lang="en-US" altLang="en-US" dirty="0"/>
              <a:t> are revised as per the previous slide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022B4105-2DA9-4CF1-9346-AB374C8F0FC1}" type="slidenum">
              <a:rPr lang="en-US" altLang="en-US" sz="1000"/>
              <a:pPr algn="r"/>
              <a:t>13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21541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These limits are intended to prevent vertical flange buckling due to loss of vertical resistance in the web if the web were too slender, and to provide a minimal rotational restraint at the center of the flange.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28EDD51C-7A92-4AF5-A7E9-16E67F1BD20F}" type="slidenum">
              <a:rPr lang="en-US" altLang="en-US" sz="1000"/>
              <a:pPr algn="r"/>
              <a:t>14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740999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3B3AF4CA-529E-42EA-B51D-1E71587FBBB9}" type="slidenum">
              <a:rPr lang="en-US" altLang="en-US" sz="1000"/>
              <a:pPr algn="r"/>
              <a:t>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11006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91FBE3A6-AF96-453A-B289-CBA7A81C29DC}" type="slidenum">
              <a:rPr lang="en-US" altLang="en-US" sz="1000"/>
              <a:pPr algn="r"/>
              <a:t>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240138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3E3138BE-B616-49A0-AC34-8E61CC07B76D}" type="slidenum">
              <a:rPr lang="en-US" altLang="en-US" sz="1000"/>
              <a:pPr algn="r"/>
              <a:t>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512263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Note that the non-compact equation is similar to the inelastic LTB equation, but the </a:t>
            </a:r>
            <a:r>
              <a:rPr lang="en-US" altLang="en-US" i="1" dirty="0" err="1"/>
              <a:t>C</a:t>
            </a:r>
            <a:r>
              <a:rPr lang="en-US" altLang="en-US" i="1" baseline="-25000" dirty="0" err="1"/>
              <a:t>b</a:t>
            </a:r>
            <a:r>
              <a:rPr lang="en-US" altLang="en-US" dirty="0"/>
              <a:t> factor is not included, since the shape of the moment diagram has no influence on local effects. In addition, </a:t>
            </a:r>
            <a:r>
              <a:rPr lang="en-US" altLang="en-US" dirty="0">
                <a:solidFill>
                  <a:schemeClr val="bg1"/>
                </a:solidFill>
                <a:latin typeface="Symbol" panose="05050102010706020507" pitchFamily="18" charset="2"/>
              </a:rPr>
              <a:t>lambda </a:t>
            </a:r>
            <a:r>
              <a:rPr lang="en-US" altLang="en-US" dirty="0"/>
              <a:t>is used rather than </a:t>
            </a:r>
            <a:r>
              <a:rPr lang="en-US" altLang="en-US" i="1" dirty="0"/>
              <a:t>L</a:t>
            </a:r>
            <a:r>
              <a:rPr lang="en-US" altLang="en-US" dirty="0"/>
              <a:t>.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5063F5C9-F519-4DA0-BEDC-3632BDC770D4}" type="slidenum">
              <a:rPr lang="en-US" altLang="en-US" sz="1000"/>
              <a:pPr algn="r"/>
              <a:t>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452763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8048C549-74BC-4AC4-A060-DAC272EF6FB6}" type="slidenum">
              <a:rPr lang="en-US" altLang="en-US" sz="1000"/>
              <a:pPr algn="r"/>
              <a:t>6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641942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For teaching purposes it is recommended to use Specification section F5 rather than F4 for non-compact webs – results are conservative and webs are rarely intentionally chosen to be non-compact rather than slender in a built up section.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3CEC52D9-DE7C-4A48-9692-8BDA0843A7F5}" type="slidenum">
              <a:rPr lang="en-US" altLang="en-US" sz="1000"/>
              <a:pPr algn="r"/>
              <a:t>7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550637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49CE7321-539E-44BE-80E2-3F05DC583561}" type="slidenum">
              <a:rPr lang="en-US" altLang="en-US" sz="1000"/>
              <a:pPr algn="r"/>
              <a:t>8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500569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R</a:t>
            </a:r>
            <a:r>
              <a:rPr lang="en-US" altLang="en-US" baseline="-25000"/>
              <a:t>pg</a:t>
            </a:r>
            <a:r>
              <a:rPr lang="en-US" altLang="en-US"/>
              <a:t> is typically&gt;0.9 (less than a 10% reduction from M</a:t>
            </a:r>
            <a:r>
              <a:rPr lang="en-US" altLang="en-US" baseline="-25000"/>
              <a:t>y</a:t>
            </a:r>
            <a:r>
              <a:rPr lang="en-US" altLang="en-US"/>
              <a:t>)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A1BC756E-92B0-42FA-9BBE-83CC38671DDF}" type="slidenum">
              <a:rPr lang="en-US" altLang="en-US" sz="1000"/>
              <a:pPr algn="r"/>
              <a:t>9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902448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544234" y="6416676"/>
            <a:ext cx="719031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Advanced Beam – Non-Compact and Slender Sections – AISC Manual 16th Ed &amp; ANSI/AISC 360-22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FF7285-720F-4045-AE1A-717C1F1B3D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654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Advanced Beam – Non-Compact and Slender Sections – AISC Manual 16th Ed &amp; ANSI/AISC 360-22</a:t>
            </a:r>
          </a:p>
        </p:txBody>
      </p:sp>
      <p:sp>
        <p:nvSpPr>
          <p:cNvPr id="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07EC2E-12C3-46CE-A942-A73DA656D1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0413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BCBCBC"/>
                </a:solidFill>
              </a:defRPr>
            </a:lvl1pPr>
          </a:lstStyle>
          <a:p>
            <a:pPr>
              <a:defRPr/>
            </a:pPr>
            <a:r>
              <a:rPr lang="en-US"/>
              <a:t>Advanced Beam – Non-Compact and Slender Sections – AISC Manual 16th Ed &amp; ANSI/AISC 360-22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BCBCBC"/>
                </a:solidFill>
              </a:defRPr>
            </a:lvl1pPr>
          </a:lstStyle>
          <a:p>
            <a:pPr>
              <a:defRPr/>
            </a:pPr>
            <a:fld id="{43C50508-8425-46B8-BC83-D991E59A4B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Date Placeholder 13"/>
          <p:cNvSpPr>
            <a:spLocks noGrp="1"/>
          </p:cNvSpPr>
          <p:nvPr>
            <p:ph type="dt" sz="half" idx="2"/>
          </p:nvPr>
        </p:nvSpPr>
        <p:spPr>
          <a:xfrm>
            <a:off x="1367367" y="64166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rgbClr val="BCBCBC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B9FD58-0CCA-ED84-29EB-70D24C7E924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064" r:id="rId1"/>
    <p:sldLayoutId id="2147484065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8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8084" y="862013"/>
            <a:ext cx="8229600" cy="395605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bg1"/>
                </a:solidFill>
              </a:rPr>
              <a:t>Chapter F: 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bg1"/>
                </a:solidFill>
              </a:rPr>
              <a:t>Flexural Strength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bg1"/>
                </a:solidFill>
              </a:rPr>
              <a:t>Non-Compact and Slender Sections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879F868E-7EFA-4CA4-A223-1AF230570A5B}" type="slidenum">
              <a:rPr lang="en-US" altLang="en-US" sz="1200">
                <a:solidFill>
                  <a:srgbClr val="BCBCBC"/>
                </a:solidFill>
              </a:rPr>
              <a:pPr algn="r"/>
              <a:t>1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6" y="376239"/>
            <a:ext cx="8315325" cy="10445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200">
                <a:solidFill>
                  <a:schemeClr val="bg1"/>
                </a:solidFill>
              </a:rPr>
              <a:t>Compression and Tension Flange Yielding</a:t>
            </a:r>
          </a:p>
          <a:p>
            <a:pPr algn="ctr">
              <a:defRPr/>
            </a:pPr>
            <a:r>
              <a:rPr lang="en-US" sz="2800">
                <a:solidFill>
                  <a:schemeClr val="bg1"/>
                </a:solidFill>
              </a:rPr>
              <a:t>(equivalent to reaching maximum moment)</a:t>
            </a:r>
          </a:p>
        </p:txBody>
      </p:sp>
      <p:sp>
        <p:nvSpPr>
          <p:cNvPr id="24580" name="TextBox 2"/>
          <p:cNvSpPr txBox="1">
            <a:spLocks noChangeArrowheads="1"/>
          </p:cNvSpPr>
          <p:nvPr/>
        </p:nvSpPr>
        <p:spPr bwMode="auto">
          <a:xfrm>
            <a:off x="3495675" y="1758950"/>
            <a:ext cx="5257800" cy="100488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dirty="0">
                <a:solidFill>
                  <a:schemeClr val="bg1"/>
                </a:solidFill>
              </a:rPr>
              <a:t>Compression:</a:t>
            </a:r>
          </a:p>
          <a:p>
            <a:pPr algn="l"/>
            <a:r>
              <a:rPr lang="en-US" altLang="en-US" i="1" dirty="0" err="1">
                <a:solidFill>
                  <a:schemeClr val="bg1"/>
                </a:solidFill>
              </a:rPr>
              <a:t>M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p</a:t>
            </a:r>
            <a:r>
              <a:rPr lang="en-US" altLang="en-US" i="1" baseline="-25000" dirty="0">
                <a:solidFill>
                  <a:schemeClr val="bg1"/>
                </a:solidFill>
              </a:rPr>
              <a:t> </a:t>
            </a:r>
            <a:r>
              <a:rPr lang="en-US" altLang="en-US" dirty="0">
                <a:solidFill>
                  <a:schemeClr val="bg1"/>
                </a:solidFill>
              </a:rPr>
              <a:t>= </a:t>
            </a:r>
            <a:r>
              <a:rPr lang="en-US" altLang="en-US" i="1" dirty="0" err="1">
                <a:solidFill>
                  <a:schemeClr val="bg1"/>
                </a:solidFill>
              </a:rPr>
              <a:t>R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pg</a:t>
            </a:r>
            <a:r>
              <a:rPr lang="en-US" altLang="en-US" i="1" dirty="0" err="1">
                <a:solidFill>
                  <a:schemeClr val="bg1"/>
                </a:solidFill>
              </a:rPr>
              <a:t>F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y</a:t>
            </a:r>
            <a:r>
              <a:rPr lang="en-US" altLang="en-US" i="1" dirty="0" err="1">
                <a:solidFill>
                  <a:schemeClr val="bg1"/>
                </a:solidFill>
              </a:rPr>
              <a:t>S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xc</a:t>
            </a:r>
            <a:r>
              <a:rPr lang="en-US" altLang="en-US" dirty="0">
                <a:solidFill>
                  <a:schemeClr val="bg1"/>
                </a:solidFill>
              </a:rPr>
              <a:t>		 Equation F5-1</a:t>
            </a:r>
            <a:endParaRPr lang="en-US" altLang="en-US" baseline="-25000" dirty="0">
              <a:solidFill>
                <a:schemeClr val="bg1"/>
              </a:solidFill>
            </a:endParaRPr>
          </a:p>
        </p:txBody>
      </p:sp>
      <p:sp>
        <p:nvSpPr>
          <p:cNvPr id="24581" name="TextBox 3"/>
          <p:cNvSpPr txBox="1">
            <a:spLocks noChangeArrowheads="1"/>
          </p:cNvSpPr>
          <p:nvPr/>
        </p:nvSpPr>
        <p:spPr bwMode="auto">
          <a:xfrm>
            <a:off x="3505200" y="2938463"/>
            <a:ext cx="5264150" cy="1166812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>
                <a:solidFill>
                  <a:schemeClr val="bg1"/>
                </a:solidFill>
              </a:rPr>
              <a:t>Tension:</a:t>
            </a:r>
          </a:p>
          <a:p>
            <a:pPr algn="l"/>
            <a:r>
              <a:rPr lang="en-US" altLang="en-US" i="1">
                <a:solidFill>
                  <a:schemeClr val="bg1"/>
                </a:solidFill>
              </a:rPr>
              <a:t>M</a:t>
            </a:r>
            <a:r>
              <a:rPr lang="en-US" altLang="en-US" i="1" baseline="-25000">
                <a:solidFill>
                  <a:schemeClr val="bg1"/>
                </a:solidFill>
              </a:rPr>
              <a:t>n </a:t>
            </a:r>
            <a:r>
              <a:rPr lang="en-US" altLang="en-US">
                <a:solidFill>
                  <a:schemeClr val="bg1"/>
                </a:solidFill>
              </a:rPr>
              <a:t>= </a:t>
            </a:r>
            <a:r>
              <a:rPr lang="en-US" altLang="en-US" i="1">
                <a:solidFill>
                  <a:schemeClr val="bg1"/>
                </a:solidFill>
              </a:rPr>
              <a:t>F</a:t>
            </a:r>
            <a:r>
              <a:rPr lang="en-US" altLang="en-US" i="1" baseline="-25000">
                <a:solidFill>
                  <a:schemeClr val="bg1"/>
                </a:solidFill>
              </a:rPr>
              <a:t>y</a:t>
            </a:r>
            <a:r>
              <a:rPr lang="en-US" altLang="en-US" i="1">
                <a:solidFill>
                  <a:schemeClr val="bg1"/>
                </a:solidFill>
              </a:rPr>
              <a:t>S</a:t>
            </a:r>
            <a:r>
              <a:rPr lang="en-US" altLang="en-US" i="1" baseline="-25000">
                <a:solidFill>
                  <a:schemeClr val="bg1"/>
                </a:solidFill>
              </a:rPr>
              <a:t>xt</a:t>
            </a:r>
            <a:r>
              <a:rPr lang="en-US" altLang="en-US">
                <a:solidFill>
                  <a:schemeClr val="bg1"/>
                </a:solidFill>
              </a:rPr>
              <a:t>		 Equation F5-10</a:t>
            </a:r>
          </a:p>
        </p:txBody>
      </p:sp>
      <p:sp>
        <p:nvSpPr>
          <p:cNvPr id="24582" name="TextBox 4"/>
          <p:cNvSpPr txBox="1">
            <a:spLocks noChangeArrowheads="1"/>
          </p:cNvSpPr>
          <p:nvPr/>
        </p:nvSpPr>
        <p:spPr bwMode="auto">
          <a:xfrm>
            <a:off x="2028825" y="4514850"/>
            <a:ext cx="8307388" cy="9144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>
                <a:solidFill>
                  <a:schemeClr val="bg1"/>
                </a:solidFill>
              </a:rPr>
              <a:t>Note that these state the basis for maximum attainable moment to be </a:t>
            </a:r>
            <a:r>
              <a:rPr lang="en-US" altLang="en-US" i="1">
                <a:solidFill>
                  <a:schemeClr val="bg1"/>
                </a:solidFill>
              </a:rPr>
              <a:t>M</a:t>
            </a:r>
            <a:r>
              <a:rPr lang="en-US" altLang="en-US" i="1" baseline="-25000">
                <a:solidFill>
                  <a:schemeClr val="bg1"/>
                </a:solidFill>
              </a:rPr>
              <a:t>y</a:t>
            </a:r>
            <a:r>
              <a:rPr lang="en-US" altLang="en-US">
                <a:solidFill>
                  <a:schemeClr val="bg1"/>
                </a:solidFill>
              </a:rPr>
              <a:t> rather than </a:t>
            </a:r>
            <a:r>
              <a:rPr lang="en-US" altLang="en-US" i="1">
                <a:solidFill>
                  <a:schemeClr val="bg1"/>
                </a:solidFill>
              </a:rPr>
              <a:t>M</a:t>
            </a:r>
            <a:r>
              <a:rPr lang="en-US" altLang="en-US" i="1" baseline="-25000">
                <a:solidFill>
                  <a:schemeClr val="bg1"/>
                </a:solidFill>
              </a:rPr>
              <a:t>p</a:t>
            </a:r>
            <a:r>
              <a:rPr lang="en-US" altLang="en-US">
                <a:solidFill>
                  <a:schemeClr val="bg1"/>
                </a:solidFill>
              </a:rPr>
              <a:t> as used for compact sections.</a:t>
            </a:r>
          </a:p>
        </p:txBody>
      </p:sp>
      <p:sp>
        <p:nvSpPr>
          <p:cNvPr id="24583" name="Slide Number Placeholder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595ADC57-7E3B-447C-AD42-080A8E998768}" type="slidenum">
              <a:rPr lang="en-US" altLang="en-US" sz="1200">
                <a:solidFill>
                  <a:srgbClr val="BCBCBC"/>
                </a:solidFill>
              </a:rPr>
              <a:pPr algn="r"/>
              <a:t>10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92389" y="273050"/>
            <a:ext cx="7343775" cy="5857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Compression Flange Local Buckling</a:t>
            </a: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2592389" y="4074696"/>
            <a:ext cx="7678737" cy="2214311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 algn="ctr"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1600" dirty="0">
              <a:solidFill>
                <a:schemeClr val="bg1"/>
              </a:solidFill>
            </a:endParaRPr>
          </a:p>
          <a:p>
            <a:pPr algn="l"/>
            <a:r>
              <a:rPr lang="en-US" altLang="en-US" dirty="0">
                <a:solidFill>
                  <a:schemeClr val="bg1"/>
                </a:solidFill>
              </a:rPr>
              <a:t>If                 , slender flange</a:t>
            </a:r>
          </a:p>
          <a:p>
            <a:pPr algn="l"/>
            <a:endParaRPr lang="en-US" altLang="en-US" dirty="0">
              <a:solidFill>
                <a:schemeClr val="bg1"/>
              </a:solidFill>
            </a:endParaRPr>
          </a:p>
          <a:p>
            <a:pPr algn="l"/>
            <a:r>
              <a:rPr lang="en-US" altLang="en-US" dirty="0">
                <a:solidFill>
                  <a:schemeClr val="bg1"/>
                </a:solidFill>
              </a:rPr>
              <a:t>	Equation F5-9</a:t>
            </a:r>
          </a:p>
          <a:p>
            <a:pPr algn="l"/>
            <a:endParaRPr lang="en-US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2662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91580"/>
              </p:ext>
            </p:extLst>
          </p:nvPr>
        </p:nvGraphicFramePr>
        <p:xfrm>
          <a:off x="4146968" y="4828506"/>
          <a:ext cx="1663700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200" imgH="736600" progId="Equation.DSMT4">
                  <p:embed/>
                </p:oleObj>
              </mc:Choice>
              <mc:Fallback>
                <p:oleObj name="Equation" r:id="rId3" imgW="838200" imgH="736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6968" y="4828506"/>
                        <a:ext cx="1663700" cy="146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TextBox 3"/>
          <p:cNvSpPr txBox="1">
            <a:spLocks noChangeArrowheads="1"/>
          </p:cNvSpPr>
          <p:nvPr/>
        </p:nvSpPr>
        <p:spPr bwMode="auto">
          <a:xfrm>
            <a:off x="3921125" y="1068389"/>
            <a:ext cx="4686300" cy="73183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i="1" dirty="0">
                <a:solidFill>
                  <a:schemeClr val="bg1"/>
                </a:solidFill>
              </a:rPr>
              <a:t>M</a:t>
            </a:r>
            <a:r>
              <a:rPr lang="en-US" altLang="en-US" i="1" baseline="-25000" dirty="0">
                <a:solidFill>
                  <a:schemeClr val="bg1"/>
                </a:solidFill>
              </a:rPr>
              <a:t>n </a:t>
            </a:r>
            <a:r>
              <a:rPr lang="en-US" altLang="en-US" dirty="0">
                <a:solidFill>
                  <a:schemeClr val="bg1"/>
                </a:solidFill>
              </a:rPr>
              <a:t>= </a:t>
            </a:r>
            <a:r>
              <a:rPr lang="en-US" altLang="en-US" i="1" dirty="0" err="1">
                <a:solidFill>
                  <a:schemeClr val="bg1"/>
                </a:solidFill>
              </a:rPr>
              <a:t>R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pg</a:t>
            </a:r>
            <a:r>
              <a:rPr lang="en-US" altLang="en-US" i="1" dirty="0" err="1">
                <a:solidFill>
                  <a:schemeClr val="bg1"/>
                </a:solidFill>
              </a:rPr>
              <a:t>F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cr</a:t>
            </a:r>
            <a:r>
              <a:rPr lang="en-US" altLang="en-US" i="1" dirty="0" err="1">
                <a:solidFill>
                  <a:schemeClr val="bg1"/>
                </a:solidFill>
              </a:rPr>
              <a:t>S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xc</a:t>
            </a:r>
            <a:r>
              <a:rPr lang="en-US" altLang="en-US" i="1" dirty="0">
                <a:solidFill>
                  <a:schemeClr val="bg1"/>
                </a:solidFill>
              </a:rPr>
              <a:t>   </a:t>
            </a:r>
            <a:r>
              <a:rPr lang="en-US" altLang="en-US" dirty="0">
                <a:solidFill>
                  <a:schemeClr val="bg1"/>
                </a:solidFill>
              </a:rPr>
              <a:t>Equation F5-7</a:t>
            </a:r>
            <a:endParaRPr lang="en-US" altLang="en-US" i="1" dirty="0">
              <a:solidFill>
                <a:schemeClr val="bg1"/>
              </a:solidFill>
            </a:endParaRPr>
          </a:p>
        </p:txBody>
      </p:sp>
      <p:sp>
        <p:nvSpPr>
          <p:cNvPr id="26631" name="TextBox 4"/>
          <p:cNvSpPr txBox="1">
            <a:spLocks noChangeArrowheads="1"/>
          </p:cNvSpPr>
          <p:nvPr/>
        </p:nvSpPr>
        <p:spPr bwMode="auto">
          <a:xfrm>
            <a:off x="2578101" y="2009775"/>
            <a:ext cx="7688263" cy="193658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 algn="ctr"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69963" algn="l"/>
                <a:tab pos="5486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2000" dirty="0">
              <a:solidFill>
                <a:schemeClr val="bg1"/>
              </a:solidFill>
            </a:endParaRPr>
          </a:p>
          <a:p>
            <a:pPr algn="l"/>
            <a:r>
              <a:rPr lang="en-US" altLang="en-US" dirty="0">
                <a:solidFill>
                  <a:schemeClr val="bg1"/>
                </a:solidFill>
              </a:rPr>
              <a:t>If                         , non-compact flange</a:t>
            </a:r>
          </a:p>
          <a:p>
            <a:pPr algn="l"/>
            <a:r>
              <a:rPr lang="en-US" altLang="en-US" dirty="0">
                <a:solidFill>
                  <a:schemeClr val="bg1"/>
                </a:solidFill>
              </a:rPr>
              <a:t>	</a:t>
            </a:r>
          </a:p>
          <a:p>
            <a:pPr algn="l"/>
            <a:r>
              <a:rPr lang="en-US" altLang="en-US" i="1" dirty="0">
                <a:solidFill>
                  <a:schemeClr val="bg1"/>
                </a:solidFill>
              </a:rPr>
              <a:t>	</a:t>
            </a:r>
            <a:r>
              <a:rPr lang="en-US" altLang="en-US" baseline="-25000" dirty="0">
                <a:solidFill>
                  <a:schemeClr val="bg1"/>
                </a:solidFill>
              </a:rPr>
              <a:t>  	</a:t>
            </a:r>
            <a:r>
              <a:rPr lang="en-US" altLang="en-US" dirty="0">
                <a:solidFill>
                  <a:schemeClr val="bg1"/>
                </a:solidFill>
              </a:rPr>
              <a:t>Equation F5-8 </a:t>
            </a:r>
          </a:p>
        </p:txBody>
      </p:sp>
      <p:sp>
        <p:nvSpPr>
          <p:cNvPr id="26632" name="Slide Number Placeholder 6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85D98206-D842-4109-81A8-CE6C24812FDD}" type="slidenum">
              <a:rPr lang="en-US" altLang="en-US" sz="1200">
                <a:solidFill>
                  <a:srgbClr val="BCBCBC"/>
                </a:solidFill>
              </a:rPr>
              <a:pPr algn="r"/>
              <a:t>11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graphicFrame>
        <p:nvGraphicFramePr>
          <p:cNvPr id="2663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339499"/>
              </p:ext>
            </p:extLst>
          </p:nvPr>
        </p:nvGraphicFramePr>
        <p:xfrm>
          <a:off x="4293923" y="2902744"/>
          <a:ext cx="3690937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800" imgH="533400" progId="Equation.DSMT4">
                  <p:embed/>
                </p:oleObj>
              </mc:Choice>
              <mc:Fallback>
                <p:oleObj name="Equation" r:id="rId5" imgW="1955800" imgH="533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3923" y="2902744"/>
                        <a:ext cx="3690937" cy="1052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923106"/>
              </p:ext>
            </p:extLst>
          </p:nvPr>
        </p:nvGraphicFramePr>
        <p:xfrm>
          <a:off x="2910975" y="2122488"/>
          <a:ext cx="1789113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49160" imgH="406080" progId="Equation.DSMT4">
                  <p:embed/>
                </p:oleObj>
              </mc:Choice>
              <mc:Fallback>
                <p:oleObj name="Equation" r:id="rId7" imgW="749160" imgH="406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0975" y="2122488"/>
                        <a:ext cx="1789113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125408"/>
              </p:ext>
            </p:extLst>
          </p:nvPr>
        </p:nvGraphicFramePr>
        <p:xfrm>
          <a:off x="2768600" y="2974807"/>
          <a:ext cx="11525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82400" imgH="406080" progId="Equation.DSMT4">
                  <p:embed/>
                </p:oleObj>
              </mc:Choice>
              <mc:Fallback>
                <p:oleObj name="Equation" r:id="rId9" imgW="482400" imgH="4060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8600" y="2974807"/>
                        <a:ext cx="1152525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240520"/>
              </p:ext>
            </p:extLst>
          </p:nvPr>
        </p:nvGraphicFramePr>
        <p:xfrm>
          <a:off x="3010152" y="4146131"/>
          <a:ext cx="11525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82400" imgH="406080" progId="Equation.DSMT4">
                  <p:embed/>
                </p:oleObj>
              </mc:Choice>
              <mc:Fallback>
                <p:oleObj name="Equation" r:id="rId11" imgW="482400" imgH="4060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0152" y="4146131"/>
                        <a:ext cx="1152525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28675" name="TextBox 28"/>
          <p:cNvSpPr txBox="1">
            <a:spLocks noChangeArrowheads="1"/>
          </p:cNvSpPr>
          <p:nvPr/>
        </p:nvSpPr>
        <p:spPr bwMode="auto">
          <a:xfrm>
            <a:off x="2300288" y="1920876"/>
            <a:ext cx="7339012" cy="6397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p</a:t>
            </a:r>
            <a:r>
              <a:rPr lang="en-US" altLang="en-US">
                <a:solidFill>
                  <a:schemeClr val="bg1"/>
                </a:solidFill>
                <a:sym typeface="Symbol" panose="05050102010706020507" pitchFamily="18" charset="2"/>
              </a:rPr>
              <a:t> and 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r</a:t>
            </a:r>
            <a:r>
              <a:rPr lang="en-US" altLang="en-US">
                <a:solidFill>
                  <a:schemeClr val="bg1"/>
                </a:solidFill>
              </a:rPr>
              <a:t> are revised per Equations F4-7 and F5-5</a:t>
            </a:r>
          </a:p>
        </p:txBody>
      </p:sp>
      <p:grpSp>
        <p:nvGrpSpPr>
          <p:cNvPr id="28676" name="Group 6"/>
          <p:cNvGrpSpPr>
            <a:grpSpLocks/>
          </p:cNvGrpSpPr>
          <p:nvPr/>
        </p:nvGrpSpPr>
        <p:grpSpPr bwMode="auto">
          <a:xfrm>
            <a:off x="3354388" y="3011489"/>
            <a:ext cx="5160962" cy="1641475"/>
            <a:chOff x="1243013" y="4329112"/>
            <a:chExt cx="4929187" cy="1641475"/>
          </a:xfrm>
        </p:grpSpPr>
        <p:sp>
          <p:nvSpPr>
            <p:cNvPr id="6" name="TextBox 5"/>
            <p:cNvSpPr txBox="1"/>
            <p:nvPr/>
          </p:nvSpPr>
          <p:spPr>
            <a:xfrm>
              <a:off x="1243013" y="4329112"/>
              <a:ext cx="4929187" cy="1641475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Ctr="1"/>
            <a:lstStyle/>
            <a:p>
              <a:pPr>
                <a:defRPr/>
              </a:pPr>
              <a:endParaRPr lang="en-US" b="1" dirty="0">
                <a:solidFill>
                  <a:schemeClr val="bg1"/>
                </a:solidFill>
              </a:endParaRPr>
            </a:p>
            <a:p>
              <a:pPr>
                <a:defRPr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28680" name="Object 3"/>
            <p:cNvGraphicFramePr>
              <a:graphicFrameLocks noChangeAspect="1"/>
            </p:cNvGraphicFramePr>
            <p:nvPr/>
          </p:nvGraphicFramePr>
          <p:xfrm>
            <a:off x="3752335" y="4576762"/>
            <a:ext cx="1957422" cy="977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990170" imgH="495085" progId="Equation.DSMT4">
                    <p:embed/>
                  </p:oleObj>
                </mc:Choice>
                <mc:Fallback>
                  <p:oleObj name="Equation" r:id="rId3" imgW="990170" imgH="495085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2335" y="4576762"/>
                          <a:ext cx="1957422" cy="977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1" name="Object 4"/>
            <p:cNvGraphicFramePr>
              <a:graphicFrameLocks noChangeAspect="1"/>
            </p:cNvGraphicFramePr>
            <p:nvPr/>
          </p:nvGraphicFramePr>
          <p:xfrm>
            <a:off x="1528763" y="4564062"/>
            <a:ext cx="1781175" cy="977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901309" imgH="495085" progId="Equation.DSMT4">
                    <p:embed/>
                  </p:oleObj>
                </mc:Choice>
                <mc:Fallback>
                  <p:oleObj name="Equation" r:id="rId5" imgW="901309" imgH="495085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8763" y="4564062"/>
                          <a:ext cx="1781175" cy="977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677" name="Slide Number Placeholder 8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43513B4B-8159-4781-BB3F-B8A9074EC4B8}" type="slidenum">
              <a:rPr lang="en-US" altLang="en-US" sz="1200">
                <a:solidFill>
                  <a:srgbClr val="BCBCBC"/>
                </a:solidFill>
              </a:rPr>
              <a:pPr algn="r"/>
              <a:t>12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17876" y="389445"/>
            <a:ext cx="5210175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bg1"/>
                </a:solidFill>
              </a:rPr>
              <a:t>Lateral Torsional Buckling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2789239" y="3132139"/>
            <a:ext cx="7697787" cy="146843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 algn="ctr"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6309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>
                <a:solidFill>
                  <a:schemeClr val="bg1"/>
                </a:solidFill>
              </a:rPr>
              <a:t>If 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p </a:t>
            </a:r>
            <a:r>
              <a:rPr lang="en-US" altLang="en-US">
                <a:solidFill>
                  <a:schemeClr val="bg1"/>
                </a:solidFill>
              </a:rPr>
              <a:t>&lt; 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b </a:t>
            </a:r>
            <a:r>
              <a:rPr lang="en-US" altLang="en-US">
                <a:solidFill>
                  <a:schemeClr val="bg1"/>
                </a:solidFill>
                <a:sym typeface="Symbol" panose="05050102010706020507" pitchFamily="18" charset="2"/>
              </a:rPr>
              <a:t> 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r</a:t>
            </a:r>
          </a:p>
          <a:p>
            <a:pPr algn="l"/>
            <a:endParaRPr lang="en-US" altLang="en-US" i="1" baseline="-25000">
              <a:solidFill>
                <a:schemeClr val="bg1"/>
              </a:solidFill>
            </a:endParaRPr>
          </a:p>
          <a:p>
            <a:pPr algn="l"/>
            <a:r>
              <a:rPr lang="en-US" altLang="en-US">
                <a:solidFill>
                  <a:schemeClr val="bg1"/>
                </a:solidFill>
              </a:rPr>
              <a:t>	(F5-3)</a:t>
            </a:r>
          </a:p>
        </p:txBody>
      </p:sp>
      <p:sp>
        <p:nvSpPr>
          <p:cNvPr id="30724" name="TextBox 6"/>
          <p:cNvSpPr txBox="1">
            <a:spLocks noChangeArrowheads="1"/>
          </p:cNvSpPr>
          <p:nvPr/>
        </p:nvSpPr>
        <p:spPr bwMode="auto">
          <a:xfrm>
            <a:off x="2779713" y="4739407"/>
            <a:ext cx="7639050" cy="16160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 algn="ctr"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577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>
                <a:solidFill>
                  <a:schemeClr val="bg1"/>
                </a:solidFill>
              </a:rPr>
              <a:t>If 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b </a:t>
            </a:r>
            <a:r>
              <a:rPr lang="en-US" altLang="en-US">
                <a:solidFill>
                  <a:schemeClr val="bg1"/>
                </a:solidFill>
              </a:rPr>
              <a:t>&gt; 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r</a:t>
            </a:r>
          </a:p>
          <a:p>
            <a:pPr algn="l"/>
            <a:r>
              <a:rPr lang="en-US" altLang="en-US" i="1" baseline="-25000">
                <a:solidFill>
                  <a:schemeClr val="bg1"/>
                </a:solidFill>
              </a:rPr>
              <a:t>	</a:t>
            </a:r>
            <a:r>
              <a:rPr lang="en-US" altLang="en-US">
                <a:solidFill>
                  <a:schemeClr val="bg1"/>
                </a:solidFill>
              </a:rPr>
              <a:t>(F5-4)</a:t>
            </a:r>
          </a:p>
        </p:txBody>
      </p:sp>
      <p:graphicFrame>
        <p:nvGraphicFramePr>
          <p:cNvPr id="3072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297696"/>
              </p:ext>
            </p:extLst>
          </p:nvPr>
        </p:nvGraphicFramePr>
        <p:xfrm>
          <a:off x="4552951" y="4812431"/>
          <a:ext cx="2182813" cy="143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04900" imgH="723900" progId="Equation.DSMT4">
                  <p:embed/>
                </p:oleObj>
              </mc:Choice>
              <mc:Fallback>
                <p:oleObj name="Equation" r:id="rId3" imgW="1104900" imgH="7239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951" y="4812431"/>
                        <a:ext cx="2182813" cy="1430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26830" y="1156242"/>
            <a:ext cx="4392266" cy="8175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</a:rPr>
              <a:t>M</a:t>
            </a:r>
            <a:r>
              <a:rPr lang="en-US" i="1" baseline="-25000" dirty="0">
                <a:solidFill>
                  <a:schemeClr val="bg1"/>
                </a:solidFill>
              </a:rPr>
              <a:t>n </a:t>
            </a:r>
            <a:r>
              <a:rPr lang="en-US" dirty="0">
                <a:solidFill>
                  <a:schemeClr val="bg1"/>
                </a:solidFill>
              </a:rPr>
              <a:t>= </a:t>
            </a:r>
            <a:r>
              <a:rPr lang="en-US" i="1" dirty="0" err="1">
                <a:solidFill>
                  <a:schemeClr val="bg1"/>
                </a:solidFill>
              </a:rPr>
              <a:t>R</a:t>
            </a:r>
            <a:r>
              <a:rPr lang="en-US" i="1" baseline="-25000" dirty="0" err="1">
                <a:solidFill>
                  <a:schemeClr val="bg1"/>
                </a:solidFill>
              </a:rPr>
              <a:t>pg</a:t>
            </a: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cr</a:t>
            </a:r>
            <a:r>
              <a:rPr lang="en-US" i="1" dirty="0" err="1">
                <a:solidFill>
                  <a:schemeClr val="bg1"/>
                </a:solidFill>
              </a:rPr>
              <a:t>S</a:t>
            </a:r>
            <a:r>
              <a:rPr lang="en-US" i="1" baseline="-25000" dirty="0" err="1">
                <a:solidFill>
                  <a:schemeClr val="bg1"/>
                </a:solidFill>
              </a:rPr>
              <a:t>xc</a:t>
            </a:r>
            <a:r>
              <a:rPr lang="en-US" i="1" baseline="-25000" dirty="0">
                <a:solidFill>
                  <a:schemeClr val="bg1"/>
                </a:solidFill>
              </a:rPr>
              <a:t>        </a:t>
            </a:r>
            <a:r>
              <a:rPr lang="en-US" altLang="en-US" dirty="0">
                <a:solidFill>
                  <a:schemeClr val="bg1"/>
                </a:solidFill>
              </a:rPr>
              <a:t>Equation F5-2</a:t>
            </a:r>
            <a:endParaRPr lang="en-US" i="1" baseline="-25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9713" y="2155826"/>
            <a:ext cx="6678612" cy="733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If </a:t>
            </a:r>
            <a:r>
              <a:rPr lang="en-US" i="1">
                <a:solidFill>
                  <a:schemeClr val="bg1"/>
                </a:solidFill>
              </a:rPr>
              <a:t>L</a:t>
            </a:r>
            <a:r>
              <a:rPr lang="en-US" i="1" baseline="-25000">
                <a:solidFill>
                  <a:schemeClr val="bg1"/>
                </a:solidFill>
              </a:rPr>
              <a:t>b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 </a:t>
            </a:r>
            <a:r>
              <a:rPr lang="en-US" i="1">
                <a:solidFill>
                  <a:schemeClr val="bg1"/>
                </a:solidFill>
              </a:rPr>
              <a:t>L</a:t>
            </a:r>
            <a:r>
              <a:rPr lang="en-US" i="1" baseline="-25000">
                <a:solidFill>
                  <a:schemeClr val="bg1"/>
                </a:solidFill>
              </a:rPr>
              <a:t>p</a:t>
            </a:r>
            <a:r>
              <a:rPr lang="en-US">
                <a:solidFill>
                  <a:schemeClr val="bg1"/>
                </a:solidFill>
              </a:rPr>
              <a:t> 	No LTB (</a:t>
            </a:r>
            <a:r>
              <a:rPr lang="en-US" i="1">
                <a:solidFill>
                  <a:schemeClr val="bg1"/>
                </a:solidFill>
              </a:rPr>
              <a:t>M</a:t>
            </a:r>
            <a:r>
              <a:rPr lang="en-US" i="1" baseline="-25000">
                <a:solidFill>
                  <a:schemeClr val="bg1"/>
                </a:solidFill>
              </a:rPr>
              <a:t>n </a:t>
            </a:r>
            <a:r>
              <a:rPr lang="en-US">
                <a:solidFill>
                  <a:schemeClr val="bg1"/>
                </a:solidFill>
              </a:rPr>
              <a:t>= </a:t>
            </a:r>
            <a:r>
              <a:rPr lang="en-US" i="1">
                <a:solidFill>
                  <a:schemeClr val="bg1"/>
                </a:solidFill>
              </a:rPr>
              <a:t>R</a:t>
            </a:r>
            <a:r>
              <a:rPr lang="en-US" i="1" baseline="-25000">
                <a:solidFill>
                  <a:schemeClr val="bg1"/>
                </a:solidFill>
              </a:rPr>
              <a:t>pg</a:t>
            </a:r>
            <a:r>
              <a:rPr lang="en-US" i="1">
                <a:solidFill>
                  <a:schemeClr val="bg1"/>
                </a:solidFill>
              </a:rPr>
              <a:t>M</a:t>
            </a:r>
            <a:r>
              <a:rPr lang="en-US" i="1" baseline="-25000">
                <a:solidFill>
                  <a:schemeClr val="bg1"/>
                </a:solidFill>
              </a:rPr>
              <a:t>y</a:t>
            </a:r>
            <a:r>
              <a:rPr lang="en-US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30728" name="Slide Number Placeholder 7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A5099B7E-5725-44EA-B998-06C531F16A80}" type="slidenum">
              <a:rPr lang="en-US" altLang="en-US" sz="1200">
                <a:solidFill>
                  <a:srgbClr val="BCBCBC"/>
                </a:solidFill>
              </a:rPr>
              <a:pPr algn="r"/>
              <a:t>13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3317876" y="389445"/>
            <a:ext cx="5210175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bg1"/>
                </a:solidFill>
              </a:rPr>
              <a:t>Lateral Torsional Buckling</a:t>
            </a:r>
          </a:p>
        </p:txBody>
      </p:sp>
      <p:graphicFrame>
        <p:nvGraphicFramePr>
          <p:cNvPr id="30730" name="Object 3"/>
          <p:cNvGraphicFramePr>
            <a:graphicFrameLocks noChangeAspect="1"/>
          </p:cNvGraphicFramePr>
          <p:nvPr/>
        </p:nvGraphicFramePr>
        <p:xfrm>
          <a:off x="4610100" y="3479801"/>
          <a:ext cx="4641850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49500" imgH="533400" progId="Equation.DSMT4">
                  <p:embed/>
                </p:oleObj>
              </mc:Choice>
              <mc:Fallback>
                <p:oleObj name="Equation" r:id="rId5" imgW="2349500" imgH="533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3479801"/>
                        <a:ext cx="4641850" cy="1052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67E025-3FE5-97D5-31D7-7F29377E705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2544234" y="6416676"/>
            <a:ext cx="719031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41563" y="3886201"/>
            <a:ext cx="7148512" cy="15097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If </a:t>
            </a:r>
            <a:r>
              <a:rPr lang="en-US" i="1" dirty="0">
                <a:solidFill>
                  <a:schemeClr val="bg1"/>
                </a:solidFill>
              </a:rPr>
              <a:t>a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i="1" dirty="0">
                <a:solidFill>
                  <a:schemeClr val="bg1"/>
                </a:solidFill>
              </a:rPr>
              <a:t>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  <a:sym typeface="Symbol" pitchFamily="18" charset="2"/>
              </a:rPr>
              <a:t>&gt; 1.5 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  <a:sym typeface="Symbol" pitchFamily="18" charset="2"/>
              </a:rPr>
              <a:t>					Equation F13-4</a:t>
            </a:r>
          </a:p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4263" y="1849439"/>
            <a:ext cx="7148512" cy="17605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If </a:t>
            </a: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/</a:t>
            </a:r>
            <a:r>
              <a:rPr lang="en-US" i="1">
                <a:solidFill>
                  <a:schemeClr val="bg1"/>
                </a:solidFill>
              </a:rPr>
              <a:t>h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 1.5</a:t>
            </a:r>
          </a:p>
          <a:p>
            <a:pPr>
              <a:defRPr/>
            </a:pPr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  <a:sym typeface="Symbol" pitchFamily="18" charset="2"/>
              </a:rPr>
              <a:t>					 Equation F13-3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54263" y="825500"/>
            <a:ext cx="7148512" cy="584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chemeClr val="bg1"/>
                </a:solidFill>
              </a:rPr>
              <a:t>Limits on Built-up Section Proportions</a:t>
            </a:r>
          </a:p>
        </p:txBody>
      </p:sp>
      <p:graphicFrame>
        <p:nvGraphicFramePr>
          <p:cNvPr id="32774" name="Object 3"/>
          <p:cNvGraphicFramePr>
            <a:graphicFrameLocks noChangeAspect="1"/>
          </p:cNvGraphicFramePr>
          <p:nvPr/>
        </p:nvGraphicFramePr>
        <p:xfrm>
          <a:off x="5062539" y="4281489"/>
          <a:ext cx="127793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47419" imgH="393529" progId="Equation.DSMT4">
                  <p:embed/>
                </p:oleObj>
              </mc:Choice>
              <mc:Fallback>
                <p:oleObj name="Equation" r:id="rId3" imgW="647419" imgH="39352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2539" y="4281489"/>
                        <a:ext cx="127793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5" name="Object 3"/>
          <p:cNvGraphicFramePr>
            <a:graphicFrameLocks noChangeAspect="1"/>
          </p:cNvGraphicFramePr>
          <p:nvPr/>
        </p:nvGraphicFramePr>
        <p:xfrm>
          <a:off x="4979988" y="2536825"/>
          <a:ext cx="1554162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87400" imgH="431800" progId="Equation.DSMT4">
                  <p:embed/>
                </p:oleObj>
              </mc:Choice>
              <mc:Fallback>
                <p:oleObj name="Equation" r:id="rId5" imgW="787400" imgH="431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9988" y="2536825"/>
                        <a:ext cx="1554162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6" name="Slide Number Placeholder 6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66FEA34C-FCD9-491B-9769-47F0528F07C2}" type="slidenum">
              <a:rPr lang="en-US" altLang="en-US" sz="1200">
                <a:solidFill>
                  <a:srgbClr val="BCBCBC"/>
                </a:solidFill>
              </a:rPr>
              <a:pPr algn="r"/>
              <a:t>14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8195" name="TextBox 28"/>
          <p:cNvSpPr txBox="1">
            <a:spLocks noChangeArrowheads="1"/>
          </p:cNvSpPr>
          <p:nvPr/>
        </p:nvSpPr>
        <p:spPr bwMode="auto">
          <a:xfrm>
            <a:off x="1970088" y="1309688"/>
            <a:ext cx="8140700" cy="4106862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3600">
                <a:solidFill>
                  <a:srgbClr val="FF0000"/>
                </a:solidFill>
              </a:rPr>
              <a:t>THE FOLLOWING SLIDES CONSIDER NON-COMPACT AND SLENDER FLANGES</a:t>
            </a:r>
          </a:p>
        </p:txBody>
      </p:sp>
      <p:sp>
        <p:nvSpPr>
          <p:cNvPr id="8196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CF127E02-A5B1-4334-A92F-DD24460FCCAC}" type="slidenum">
              <a:rPr lang="en-US" altLang="en-US" sz="1200">
                <a:solidFill>
                  <a:srgbClr val="BCBCBC"/>
                </a:solidFill>
              </a:rPr>
              <a:pPr algn="r"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6363" y="1571625"/>
            <a:ext cx="7740650" cy="395605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endParaRPr lang="en-US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The following slides assume: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Doubly symmetric members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I Shape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Major axis bending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Non-compact or slender FLANGE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en-US">
              <a:solidFill>
                <a:schemeClr val="bg1"/>
              </a:solidFill>
            </a:endParaRPr>
          </a:p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B5B3AFCF-C6E5-421D-A195-57D8E7C93531}" type="slidenum">
              <a:rPr lang="en-US" altLang="en-US" sz="1200">
                <a:solidFill>
                  <a:srgbClr val="BCBCBC"/>
                </a:solidFill>
              </a:rPr>
              <a:pPr algn="r"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12291" name="TextBox 28"/>
          <p:cNvSpPr txBox="1">
            <a:spLocks noChangeArrowheads="1"/>
          </p:cNvSpPr>
          <p:nvPr/>
        </p:nvSpPr>
        <p:spPr bwMode="auto">
          <a:xfrm>
            <a:off x="2003424" y="1616074"/>
            <a:ext cx="8389938" cy="8604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dirty="0">
                <a:solidFill>
                  <a:schemeClr val="bg1"/>
                </a:solidFill>
              </a:rPr>
              <a:t>Lateral torsional buckling is not affected by flange local buckling</a:t>
            </a:r>
          </a:p>
          <a:p>
            <a:pPr algn="l"/>
            <a:r>
              <a:rPr lang="en-US" altLang="en-US" dirty="0">
                <a:solidFill>
                  <a:schemeClr val="bg1"/>
                </a:solidFill>
              </a:rPr>
              <a:t>It is assumed that FLB and LTB can be checked independently.</a:t>
            </a:r>
          </a:p>
        </p:txBody>
      </p: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2033589" y="2950392"/>
            <a:ext cx="8413750" cy="8604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algn="ctr"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>
                <a:solidFill>
                  <a:schemeClr val="bg1"/>
                </a:solidFill>
              </a:rPr>
              <a:t>LTB:	Refer to slides for compact sections.</a:t>
            </a:r>
          </a:p>
          <a:p>
            <a:pPr algn="l"/>
            <a:r>
              <a:rPr lang="en-US" altLang="en-US">
                <a:solidFill>
                  <a:schemeClr val="bg1"/>
                </a:solidFill>
              </a:rPr>
              <a:t>FLB: 	Refer to the following slides.</a:t>
            </a:r>
          </a:p>
        </p:txBody>
      </p:sp>
      <p:sp>
        <p:nvSpPr>
          <p:cNvPr id="12293" name="TextBox 3"/>
          <p:cNvSpPr txBox="1">
            <a:spLocks noChangeArrowheads="1"/>
          </p:cNvSpPr>
          <p:nvPr/>
        </p:nvSpPr>
        <p:spPr bwMode="auto">
          <a:xfrm>
            <a:off x="2003425" y="4419124"/>
            <a:ext cx="8389937" cy="46166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dirty="0">
                <a:solidFill>
                  <a:schemeClr val="bg1"/>
                </a:solidFill>
              </a:rPr>
              <a:t>The strength is the </a:t>
            </a:r>
            <a:r>
              <a:rPr lang="en-US" altLang="en-US" i="1" dirty="0">
                <a:solidFill>
                  <a:schemeClr val="bg1"/>
                </a:solidFill>
              </a:rPr>
              <a:t>lowest</a:t>
            </a:r>
            <a:r>
              <a:rPr lang="en-US" altLang="en-US" dirty="0">
                <a:solidFill>
                  <a:schemeClr val="bg1"/>
                </a:solidFill>
              </a:rPr>
              <a:t> result from possible failure modes.</a:t>
            </a:r>
          </a:p>
        </p:txBody>
      </p:sp>
      <p:sp>
        <p:nvSpPr>
          <p:cNvPr id="12294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F2AF96AB-492B-45B9-A245-426F1F418BCC}" type="slidenum">
              <a:rPr lang="en-US" altLang="en-US" sz="1200">
                <a:solidFill>
                  <a:srgbClr val="BCBCBC"/>
                </a:solidFill>
              </a:rPr>
              <a:pPr algn="r"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F65F6E-6425-70F6-DC80-5DBC64211C7E}"/>
              </a:ext>
            </a:extLst>
          </p:cNvPr>
          <p:cNvSpPr txBox="1"/>
          <p:nvPr/>
        </p:nvSpPr>
        <p:spPr>
          <a:xfrm>
            <a:off x="2003424" y="356414"/>
            <a:ext cx="8389937" cy="584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 anchorCtr="1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Non-Compact and Slender Flange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03424" y="3113627"/>
            <a:ext cx="8389936" cy="33547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tabLst>
                <a:tab pos="517525" algn="l"/>
                <a:tab pos="6400800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517525" algn="l"/>
                <a:tab pos="640080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If </a:t>
            </a:r>
            <a:r>
              <a:rPr lang="en-US" dirty="0">
                <a:solidFill>
                  <a:schemeClr val="bg1"/>
                </a:solidFill>
                <a:latin typeface="Symbol" pitchFamily="18" charset="2"/>
              </a:rPr>
              <a:t>                   </a:t>
            </a:r>
            <a:r>
              <a:rPr lang="en-US" dirty="0">
                <a:solidFill>
                  <a:schemeClr val="bg1"/>
                </a:solidFill>
              </a:rPr>
              <a:t>,  slender flange</a:t>
            </a:r>
          </a:p>
          <a:p>
            <a:pPr>
              <a:tabLst>
                <a:tab pos="517525" algn="l"/>
                <a:tab pos="6400800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517525" algn="l"/>
                <a:tab pos="640080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  (F3-2)</a:t>
            </a:r>
          </a:p>
          <a:p>
            <a:pPr>
              <a:tabLst>
                <a:tab pos="517525" algn="l"/>
                <a:tab pos="6400800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517525" algn="l"/>
                <a:tab pos="3368675" algn="l"/>
                <a:tab pos="5659438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	</a:t>
            </a:r>
          </a:p>
          <a:p>
            <a:pPr>
              <a:tabLst>
                <a:tab pos="517525" algn="l"/>
                <a:tab pos="3311525" algn="l"/>
                <a:tab pos="640080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</a:t>
            </a:r>
            <a:r>
              <a:rPr lang="en-US" sz="2000" dirty="0">
                <a:solidFill>
                  <a:schemeClr val="bg1"/>
                </a:solidFill>
              </a:rPr>
              <a:t>for calculation purposes only</a:t>
            </a:r>
            <a:r>
              <a:rPr lang="en-US" dirty="0">
                <a:solidFill>
                  <a:schemeClr val="bg1"/>
                </a:solidFill>
              </a:rPr>
              <a:t>	</a:t>
            </a:r>
          </a:p>
          <a:p>
            <a:pPr>
              <a:tabLst>
                <a:tab pos="517525" algn="l"/>
                <a:tab pos="6400800" algn="l"/>
              </a:tabLst>
              <a:defRPr/>
            </a:pPr>
            <a:r>
              <a:rPr lang="en-US" sz="2000" dirty="0" err="1">
                <a:solidFill>
                  <a:schemeClr val="bg1"/>
                </a:solidFill>
                <a:latin typeface="Symbol" pitchFamily="18" charset="2"/>
              </a:rPr>
              <a:t>l</a:t>
            </a:r>
            <a:r>
              <a:rPr lang="en-US" sz="2000" i="1" baseline="-25000" dirty="0" err="1">
                <a:solidFill>
                  <a:schemeClr val="bg1"/>
                </a:solidFill>
              </a:rPr>
              <a:t>p</a:t>
            </a:r>
            <a:r>
              <a:rPr lang="en-US" sz="2000" baseline="-25000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– </a:t>
            </a:r>
            <a:r>
              <a:rPr lang="en-US" sz="2000" dirty="0">
                <a:solidFill>
                  <a:schemeClr val="bg1"/>
                </a:solidFill>
              </a:rPr>
              <a:t>Limiting slenderness parameter for compact element, Table B4.1b</a:t>
            </a:r>
          </a:p>
          <a:p>
            <a:pPr>
              <a:tabLst>
                <a:tab pos="517525" algn="l"/>
                <a:tab pos="6400800" algn="l"/>
              </a:tabLst>
              <a:defRPr/>
            </a:pPr>
            <a:r>
              <a:rPr lang="en-US" sz="2000" dirty="0" err="1">
                <a:solidFill>
                  <a:schemeClr val="bg1"/>
                </a:solidFill>
                <a:latin typeface="Symbol" pitchFamily="18" charset="2"/>
              </a:rPr>
              <a:t>l</a:t>
            </a:r>
            <a:r>
              <a:rPr lang="en-US" sz="2000" i="1" baseline="-25000" dirty="0" err="1">
                <a:solidFill>
                  <a:schemeClr val="bg1"/>
                </a:solidFill>
              </a:rPr>
              <a:t>r</a:t>
            </a:r>
            <a:r>
              <a:rPr lang="en-US" sz="2000" dirty="0">
                <a:solidFill>
                  <a:schemeClr val="bg1"/>
                </a:solidFill>
              </a:rPr>
              <a:t> –	Limiting slenderness parameter for non-compact element, Table B4.1b</a:t>
            </a:r>
          </a:p>
        </p:txBody>
      </p:sp>
      <p:sp>
        <p:nvSpPr>
          <p:cNvPr id="14340" name="TextBox 28"/>
          <p:cNvSpPr txBox="1">
            <a:spLocks noChangeArrowheads="1"/>
          </p:cNvSpPr>
          <p:nvPr/>
        </p:nvSpPr>
        <p:spPr bwMode="auto">
          <a:xfrm>
            <a:off x="2003425" y="1112720"/>
            <a:ext cx="8389936" cy="18288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 algn="ctr"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42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dirty="0">
                <a:solidFill>
                  <a:schemeClr val="bg1"/>
                </a:solidFill>
              </a:rPr>
              <a:t>If                            ,  non-compact flange</a:t>
            </a:r>
          </a:p>
          <a:p>
            <a:pPr algn="l"/>
            <a:r>
              <a:rPr lang="en-US" altLang="en-US" dirty="0">
                <a:solidFill>
                  <a:schemeClr val="bg1"/>
                </a:solidFill>
              </a:rPr>
              <a:t>	</a:t>
            </a:r>
          </a:p>
          <a:p>
            <a:pPr algn="l"/>
            <a:r>
              <a:rPr lang="en-US" altLang="en-US" i="1" dirty="0">
                <a:solidFill>
                  <a:schemeClr val="bg1"/>
                </a:solidFill>
              </a:rPr>
              <a:t>								  </a:t>
            </a:r>
            <a:r>
              <a:rPr lang="en-US" altLang="en-US" dirty="0">
                <a:solidFill>
                  <a:schemeClr val="bg1"/>
                </a:solidFill>
              </a:rPr>
              <a:t>(F3-1)</a:t>
            </a:r>
          </a:p>
          <a:p>
            <a:pPr algn="l"/>
            <a:r>
              <a:rPr lang="en-US" altLang="en-US" dirty="0">
                <a:solidFill>
                  <a:schemeClr val="bg1"/>
                </a:solidFill>
              </a:rPr>
              <a:t> </a:t>
            </a:r>
          </a:p>
        </p:txBody>
      </p:sp>
      <p:graphicFrame>
        <p:nvGraphicFramePr>
          <p:cNvPr id="1434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523853"/>
              </p:ext>
            </p:extLst>
          </p:nvPr>
        </p:nvGraphicFramePr>
        <p:xfrm>
          <a:off x="3424878" y="3993114"/>
          <a:ext cx="205422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77476" imgH="393529" progId="Equation.DSMT4">
                  <p:embed/>
                </p:oleObj>
              </mc:Choice>
              <mc:Fallback>
                <p:oleObj name="Equation" r:id="rId3" imgW="977476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4878" y="3993114"/>
                        <a:ext cx="205422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485326"/>
              </p:ext>
            </p:extLst>
          </p:nvPr>
        </p:nvGraphicFramePr>
        <p:xfrm>
          <a:off x="3362881" y="4612240"/>
          <a:ext cx="1252538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10891" imgH="571252" progId="Equation.3">
                  <p:embed/>
                </p:oleObj>
              </mc:Choice>
              <mc:Fallback>
                <p:oleObj name="Equation" r:id="rId5" imgW="710891" imgH="571252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2881" y="4612240"/>
                        <a:ext cx="1252538" cy="100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46912"/>
              </p:ext>
            </p:extLst>
          </p:nvPr>
        </p:nvGraphicFramePr>
        <p:xfrm>
          <a:off x="5690157" y="4945064"/>
          <a:ext cx="2074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02865" imgH="228501" progId="Equation.3">
                  <p:embed/>
                </p:oleObj>
              </mc:Choice>
              <mc:Fallback>
                <p:oleObj name="Equation" r:id="rId7" imgW="1002865" imgH="228501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0157" y="4945064"/>
                        <a:ext cx="2074863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Slide Number Placeholder 6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848D6A45-382E-49CF-A1DB-7FAB6FFA5261}" type="slidenum">
              <a:rPr lang="en-US" altLang="en-US" sz="1200">
                <a:solidFill>
                  <a:srgbClr val="BCBCBC"/>
                </a:solidFill>
              </a:rPr>
              <a:pPr algn="r"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graphicFrame>
        <p:nvGraphicFramePr>
          <p:cNvPr id="1434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393576"/>
              </p:ext>
            </p:extLst>
          </p:nvPr>
        </p:nvGraphicFramePr>
        <p:xfrm>
          <a:off x="3377754" y="1781727"/>
          <a:ext cx="5256213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52700" imgH="533400" progId="Equation.DSMT4">
                  <p:embed/>
                </p:oleObj>
              </mc:Choice>
              <mc:Fallback>
                <p:oleObj name="Equation" r:id="rId9" imgW="2552700" imgH="5334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7754" y="1781727"/>
                        <a:ext cx="5256213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569155"/>
              </p:ext>
            </p:extLst>
          </p:nvPr>
        </p:nvGraphicFramePr>
        <p:xfrm>
          <a:off x="2590940" y="992409"/>
          <a:ext cx="1789780" cy="971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49160" imgH="406080" progId="Equation.DSMT4">
                  <p:embed/>
                </p:oleObj>
              </mc:Choice>
              <mc:Fallback>
                <p:oleObj name="Equation" r:id="rId11" imgW="74916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90940" y="992409"/>
                        <a:ext cx="1789780" cy="971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909792"/>
              </p:ext>
            </p:extLst>
          </p:nvPr>
        </p:nvGraphicFramePr>
        <p:xfrm>
          <a:off x="2618176" y="3142214"/>
          <a:ext cx="1152526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82400" imgH="406080" progId="Equation.DSMT4">
                  <p:embed/>
                </p:oleObj>
              </mc:Choice>
              <mc:Fallback>
                <p:oleObj name="Equation" r:id="rId13" imgW="482400" imgH="406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8176" y="3142214"/>
                        <a:ext cx="1152526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2D5F545F-E51E-AFE5-E0A7-81BB735206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2544234" y="6416676"/>
            <a:ext cx="719031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01D079-7A65-D858-B636-6437FCC789E3}"/>
              </a:ext>
            </a:extLst>
          </p:cNvPr>
          <p:cNvSpPr txBox="1"/>
          <p:nvPr/>
        </p:nvSpPr>
        <p:spPr>
          <a:xfrm>
            <a:off x="2003424" y="356414"/>
            <a:ext cx="8389937" cy="584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 anchorCtr="1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Non-Compact and Slender Flange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16387" name="TextBox 28"/>
          <p:cNvSpPr txBox="1">
            <a:spLocks noChangeArrowheads="1"/>
          </p:cNvSpPr>
          <p:nvPr/>
        </p:nvSpPr>
        <p:spPr bwMode="auto">
          <a:xfrm>
            <a:off x="1970088" y="1309688"/>
            <a:ext cx="8140700" cy="4106862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3600">
                <a:solidFill>
                  <a:srgbClr val="FF0000"/>
                </a:solidFill>
              </a:rPr>
              <a:t>THE FOLLOWING SLIDES CONSIDER NON-COMPACT AND SLENDER WEBS</a:t>
            </a:r>
          </a:p>
        </p:txBody>
      </p:sp>
      <p:sp>
        <p:nvSpPr>
          <p:cNvPr id="16388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45444519-AA81-4DF2-90EB-C9DC0B0EFF9C}" type="slidenum">
              <a:rPr lang="en-US" altLang="en-US" sz="1200">
                <a:solidFill>
                  <a:srgbClr val="BCBCBC"/>
                </a:solidFill>
              </a:rPr>
              <a:pPr algn="r"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395605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The following slides assume: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Doubly or singly symmetric members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I Shape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Major axis bending</a:t>
            </a:r>
          </a:p>
          <a:p>
            <a:pPr lvl="1">
              <a:defRPr/>
            </a:pPr>
            <a:r>
              <a:rPr lang="en-US">
                <a:solidFill>
                  <a:schemeClr val="bg1"/>
                </a:solidFill>
              </a:rPr>
              <a:t>Non-compact and slender WEB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en-US">
              <a:solidFill>
                <a:schemeClr val="bg1"/>
              </a:solidFill>
            </a:endParaRPr>
          </a:p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89B9A5B9-45E5-45A8-BE0C-96819F4503A9}" type="slidenum">
              <a:rPr lang="en-US" altLang="en-US" sz="1200">
                <a:solidFill>
                  <a:srgbClr val="BCBCBC"/>
                </a:solidFill>
              </a:rPr>
              <a:pPr algn="r"/>
              <a:t>7</a:t>
            </a:fld>
            <a:endParaRPr lang="en-US" altLang="en-US" sz="1200">
              <a:solidFill>
                <a:srgbClr val="BCBCBC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20483" name="TextBox 28"/>
          <p:cNvSpPr txBox="1">
            <a:spLocks noChangeArrowheads="1"/>
          </p:cNvSpPr>
          <p:nvPr/>
        </p:nvSpPr>
        <p:spPr bwMode="auto">
          <a:xfrm>
            <a:off x="1758951" y="1352894"/>
            <a:ext cx="8659813" cy="15906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>
                <a:solidFill>
                  <a:schemeClr val="bg1"/>
                </a:solidFill>
              </a:rPr>
              <a:t>A slender web is likely to experience some buckling under flexural loading. When the web buckles, additional flexural strength is still possible from the non-buckled portions of the cross-section. This affects the failure modes as follows.</a:t>
            </a:r>
          </a:p>
        </p:txBody>
      </p:sp>
      <p:sp>
        <p:nvSpPr>
          <p:cNvPr id="20484" name="TextBox 2"/>
          <p:cNvSpPr txBox="1">
            <a:spLocks noChangeArrowheads="1"/>
          </p:cNvSpPr>
          <p:nvPr/>
        </p:nvSpPr>
        <p:spPr bwMode="auto">
          <a:xfrm>
            <a:off x="1757363" y="3313456"/>
            <a:ext cx="8659812" cy="86042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algn="ctr"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327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>
                <a:solidFill>
                  <a:schemeClr val="bg1"/>
                </a:solidFill>
              </a:rPr>
              <a:t>LTB:	effective section is reduced due to buckled portion of the web.</a:t>
            </a:r>
          </a:p>
          <a:p>
            <a:pPr algn="l"/>
            <a:r>
              <a:rPr lang="en-US" altLang="en-US">
                <a:solidFill>
                  <a:schemeClr val="bg1"/>
                </a:solidFill>
              </a:rPr>
              <a:t>FLB:	web restraint of the compression flange may be reduced. </a:t>
            </a:r>
          </a:p>
        </p:txBody>
      </p:sp>
      <p:sp>
        <p:nvSpPr>
          <p:cNvPr id="20485" name="TextBox 3"/>
          <p:cNvSpPr txBox="1">
            <a:spLocks noChangeArrowheads="1"/>
          </p:cNvSpPr>
          <p:nvPr/>
        </p:nvSpPr>
        <p:spPr bwMode="auto">
          <a:xfrm>
            <a:off x="1771651" y="4532011"/>
            <a:ext cx="8659813" cy="46166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>
                <a:solidFill>
                  <a:schemeClr val="bg1"/>
                </a:solidFill>
              </a:rPr>
              <a:t>The strength is the </a:t>
            </a:r>
            <a:r>
              <a:rPr lang="en-US" altLang="en-US" i="1">
                <a:solidFill>
                  <a:schemeClr val="bg1"/>
                </a:solidFill>
              </a:rPr>
              <a:t>lowest</a:t>
            </a:r>
            <a:r>
              <a:rPr lang="en-US" altLang="en-US">
                <a:solidFill>
                  <a:schemeClr val="bg1"/>
                </a:solidFill>
              </a:rPr>
              <a:t> result from possible failure modes.</a:t>
            </a:r>
          </a:p>
        </p:txBody>
      </p:sp>
      <p:sp>
        <p:nvSpPr>
          <p:cNvPr id="20486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AD2ECF59-42EE-4314-8DB3-06548C1107A1}" type="slidenum">
              <a:rPr lang="en-US" altLang="en-US" sz="1200">
                <a:solidFill>
                  <a:srgbClr val="BCBCBC"/>
                </a:solidFill>
              </a:rPr>
              <a:pPr algn="r"/>
              <a:t>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4825" y="433730"/>
            <a:ext cx="6650038" cy="584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Non-Compact and Slender Web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>
                <a:solidFill>
                  <a:srgbClr val="BCBCBC"/>
                </a:solidFill>
              </a:rPr>
              <a:t>Advanced Beam – Non-Compact and Slender Sections – AISC Manual 16th Ed &amp; ANSI/AISC 360-22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74825" y="3135655"/>
            <a:ext cx="8578850" cy="24653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/>
          <a:lstStyle/>
          <a:p>
            <a:pPr>
              <a:tabLst>
                <a:tab pos="6686550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66865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(F5-6)</a:t>
            </a:r>
          </a:p>
          <a:p>
            <a:pPr>
              <a:tabLst>
                <a:tab pos="66865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</a:t>
            </a:r>
          </a:p>
          <a:p>
            <a:pPr>
              <a:tabLst>
                <a:tab pos="6686550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66865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(F4-12)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44663" y="1727544"/>
            <a:ext cx="8659812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i="1">
                <a:solidFill>
                  <a:schemeClr val="bg1"/>
                </a:solidFill>
              </a:rPr>
              <a:t>R</a:t>
            </a:r>
            <a:r>
              <a:rPr lang="en-US" i="1" baseline="-25000">
                <a:solidFill>
                  <a:schemeClr val="bg1"/>
                </a:solidFill>
              </a:rPr>
              <a:t>pg</a:t>
            </a:r>
            <a:r>
              <a:rPr lang="en-US">
                <a:solidFill>
                  <a:schemeClr val="bg1"/>
                </a:solidFill>
              </a:rPr>
              <a:t>= reduction factor 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(accounts for reduced effective area of the cross section in flexure)</a:t>
            </a:r>
          </a:p>
        </p:txBody>
      </p:sp>
      <p:graphicFrame>
        <p:nvGraphicFramePr>
          <p:cNvPr id="2253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419040"/>
              </p:ext>
            </p:extLst>
          </p:nvPr>
        </p:nvGraphicFramePr>
        <p:xfrm>
          <a:off x="1946276" y="3264244"/>
          <a:ext cx="5567363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54300" imgH="533400" progId="Equation.3">
                  <p:embed/>
                </p:oleObj>
              </mc:Choice>
              <mc:Fallback>
                <p:oleObj name="Equation" r:id="rId3" imgW="2654300" imgH="533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6276" y="3264244"/>
                        <a:ext cx="5567363" cy="1112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728963"/>
              </p:ext>
            </p:extLst>
          </p:nvPr>
        </p:nvGraphicFramePr>
        <p:xfrm>
          <a:off x="2070101" y="4450105"/>
          <a:ext cx="2024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65200" imgH="444500" progId="Equation.3">
                  <p:embed/>
                </p:oleObj>
              </mc:Choice>
              <mc:Fallback>
                <p:oleObj name="Equation" r:id="rId5" imgW="965200" imgH="4445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0101" y="4450105"/>
                        <a:ext cx="2024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1744663" y="1570381"/>
            <a:ext cx="8659812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22536" name="Slide Number Placeholder 7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fld id="{3688399B-E619-44BE-A186-25EC916FE98C}" type="slidenum">
              <a:rPr lang="en-US" altLang="en-US" sz="1200">
                <a:solidFill>
                  <a:srgbClr val="BCBCBC"/>
                </a:solidFill>
              </a:rPr>
              <a:pPr algn="r"/>
              <a:t>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74825" y="433730"/>
            <a:ext cx="6650038" cy="584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Non-Compact and Slender Web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1490591061</TotalTime>
  <Pages>1237561</Pages>
  <Words>1111</Words>
  <Application>Microsoft Office PowerPoint</Application>
  <PresentationFormat>Widescreen</PresentationFormat>
  <Paragraphs>136</Paragraphs>
  <Slides>14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Book Antiqua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1346190707</cp:revision>
  <cp:lastPrinted>2001-05-09T19:19:51Z</cp:lastPrinted>
  <dcterms:created xsi:type="dcterms:W3CDTF">1998-02-18T16:27:01Z</dcterms:created>
  <dcterms:modified xsi:type="dcterms:W3CDTF">2024-08-19T20:50:44Z</dcterms:modified>
</cp:coreProperties>
</file>