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9" r:id="rId1"/>
  </p:sldMasterIdLst>
  <p:notesMasterIdLst>
    <p:notesMasterId r:id="rId31"/>
  </p:notesMasterIdLst>
  <p:handoutMasterIdLst>
    <p:handoutMasterId r:id="rId32"/>
  </p:handoutMasterIdLst>
  <p:sldIdLst>
    <p:sldId id="295" r:id="rId2"/>
    <p:sldId id="311" r:id="rId3"/>
    <p:sldId id="325" r:id="rId4"/>
    <p:sldId id="337" r:id="rId5"/>
    <p:sldId id="341" r:id="rId6"/>
    <p:sldId id="342" r:id="rId7"/>
    <p:sldId id="297" r:id="rId8"/>
    <p:sldId id="338" r:id="rId9"/>
    <p:sldId id="300" r:id="rId10"/>
    <p:sldId id="350" r:id="rId11"/>
    <p:sldId id="314" r:id="rId12"/>
    <p:sldId id="305" r:id="rId13"/>
    <p:sldId id="339" r:id="rId14"/>
    <p:sldId id="304" r:id="rId15"/>
    <p:sldId id="306" r:id="rId16"/>
    <p:sldId id="340" r:id="rId17"/>
    <p:sldId id="307" r:id="rId18"/>
    <p:sldId id="312" r:id="rId19"/>
    <p:sldId id="344" r:id="rId20"/>
    <p:sldId id="308" r:id="rId21"/>
    <p:sldId id="348" r:id="rId22"/>
    <p:sldId id="351" r:id="rId23"/>
    <p:sldId id="352" r:id="rId24"/>
    <p:sldId id="328" r:id="rId25"/>
    <p:sldId id="332" r:id="rId26"/>
    <p:sldId id="334" r:id="rId27"/>
    <p:sldId id="353" r:id="rId28"/>
    <p:sldId id="354" r:id="rId29"/>
    <p:sldId id="324" r:id="rId30"/>
  </p:sldIdLst>
  <p:sldSz cx="12192000" cy="6858000"/>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CCFF"/>
    <a:srgbClr val="FF9933"/>
    <a:srgbClr val="FFFF99"/>
    <a:srgbClr val="A9CEEF"/>
    <a:srgbClr val="BBD8F3"/>
    <a:srgbClr val="A2CAEE"/>
    <a:srgbClr val="FFFF0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0" autoAdjust="0"/>
    <p:restoredTop sz="94163" autoAdjust="0"/>
  </p:normalViewPr>
  <p:slideViewPr>
    <p:cSldViewPr snapToGrid="0">
      <p:cViewPr varScale="1">
        <p:scale>
          <a:sx n="105" d="100"/>
          <a:sy n="105" d="100"/>
        </p:scale>
        <p:origin x="792" y="108"/>
      </p:cViewPr>
      <p:guideLst>
        <p:guide orient="horz" pos="2160"/>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eaLnBrk="0" hangingPunct="0">
              <a:defRPr sz="1000" i="1">
                <a:cs typeface="+mn-cs"/>
              </a:defRPr>
            </a:lvl1pPr>
          </a:lstStyle>
          <a:p>
            <a:pPr>
              <a:defRPr/>
            </a:pPr>
            <a:endParaRPr lang="en-US"/>
          </a:p>
        </p:txBody>
      </p:sp>
      <p:sp>
        <p:nvSpPr>
          <p:cNvPr id="3075" name="Rectangle 3"/>
          <p:cNvSpPr>
            <a:spLocks noGrp="1" noChangeArrowheads="1"/>
          </p:cNvSpPr>
          <p:nvPr>
            <p:ph type="dt" sz="quarter" idx="1"/>
          </p:nvPr>
        </p:nvSpPr>
        <p:spPr bwMode="auto">
          <a:xfrm>
            <a:off x="4144963" y="-1588"/>
            <a:ext cx="3170237"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algn="r" eaLnBrk="0" hangingPunct="0">
              <a:defRPr sz="1000" i="1">
                <a:cs typeface="+mn-cs"/>
              </a:defRPr>
            </a:lvl1pPr>
          </a:lstStyle>
          <a:p>
            <a:pPr>
              <a:defRPr/>
            </a:pPr>
            <a:endParaRPr lang="en-US"/>
          </a:p>
        </p:txBody>
      </p:sp>
      <p:sp>
        <p:nvSpPr>
          <p:cNvPr id="3076" name="Rectangle 4"/>
          <p:cNvSpPr>
            <a:spLocks noGrp="1" noChangeArrowheads="1"/>
          </p:cNvSpPr>
          <p:nvPr>
            <p:ph type="ftr" sz="quarter" idx="2"/>
          </p:nvPr>
        </p:nvSpPr>
        <p:spPr bwMode="auto">
          <a:xfrm>
            <a:off x="-1588" y="9120188"/>
            <a:ext cx="3170238"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eaLnBrk="0" hangingPunct="0">
              <a:defRPr sz="1000" i="1">
                <a:cs typeface="+mn-cs"/>
              </a:defRPr>
            </a:lvl1pPr>
          </a:lstStyle>
          <a:p>
            <a:pPr>
              <a:defRPr/>
            </a:pPr>
            <a:endParaRPr lang="en-US"/>
          </a:p>
        </p:txBody>
      </p:sp>
      <p:sp>
        <p:nvSpPr>
          <p:cNvPr id="3077" name="Rectangle 5"/>
          <p:cNvSpPr>
            <a:spLocks noGrp="1" noChangeArrowheads="1"/>
          </p:cNvSpPr>
          <p:nvPr>
            <p:ph type="sldNum" sz="quarter" idx="3"/>
          </p:nvPr>
        </p:nvSpPr>
        <p:spPr bwMode="auto">
          <a:xfrm>
            <a:off x="4144963" y="9120188"/>
            <a:ext cx="3170237"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algn="r" eaLnBrk="0" hangingPunct="0">
              <a:defRPr sz="1000" i="1">
                <a:cs typeface="+mn-cs"/>
              </a:defRPr>
            </a:lvl1pPr>
          </a:lstStyle>
          <a:p>
            <a:pPr>
              <a:defRPr/>
            </a:pPr>
            <a:fld id="{D27FA15D-FA69-4ABF-97C7-7C7C64955ABD}" type="slidenum">
              <a:rPr lang="en-US"/>
              <a:pPr>
                <a:defRPr/>
              </a:pPr>
              <a:t>‹#›</a:t>
            </a:fld>
            <a:endParaRPr lang="en-US"/>
          </a:p>
        </p:txBody>
      </p:sp>
    </p:spTree>
    <p:extLst>
      <p:ext uri="{BB962C8B-B14F-4D97-AF65-F5344CB8AC3E}">
        <p14:creationId xmlns:p14="http://schemas.microsoft.com/office/powerpoint/2010/main" val="32179104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588" y="-1588"/>
            <a:ext cx="3170238"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eaLnBrk="0" hangingPunct="0">
              <a:defRPr sz="1000" i="1">
                <a:cs typeface="+mn-cs"/>
              </a:defRPr>
            </a:lvl1pPr>
          </a:lstStyle>
          <a:p>
            <a:pPr>
              <a:defRPr/>
            </a:pPr>
            <a:endParaRPr lang="en-US"/>
          </a:p>
        </p:txBody>
      </p:sp>
      <p:sp>
        <p:nvSpPr>
          <p:cNvPr id="2051" name="Rectangle 3"/>
          <p:cNvSpPr>
            <a:spLocks noGrp="1" noChangeArrowheads="1"/>
          </p:cNvSpPr>
          <p:nvPr>
            <p:ph type="dt" idx="1"/>
          </p:nvPr>
        </p:nvSpPr>
        <p:spPr bwMode="auto">
          <a:xfrm>
            <a:off x="4144963" y="-1588"/>
            <a:ext cx="3170237" cy="481013"/>
          </a:xfrm>
          <a:prstGeom prst="rect">
            <a:avLst/>
          </a:prstGeom>
          <a:noFill/>
          <a:ln w="9525">
            <a:noFill/>
            <a:miter lim="800000"/>
            <a:headEnd/>
            <a:tailEnd/>
          </a:ln>
          <a:effectLst/>
        </p:spPr>
        <p:txBody>
          <a:bodyPr vert="horz" wrap="square" lIns="19761" tIns="0" rIns="19761" bIns="0" numCol="1" anchor="t" anchorCtr="0" compatLnSpc="1">
            <a:prstTxWarp prst="textNoShape">
              <a:avLst/>
            </a:prstTxWarp>
          </a:bodyPr>
          <a:lstStyle>
            <a:lvl1pPr algn="r" eaLnBrk="0" hangingPunct="0">
              <a:defRPr sz="1000" i="1">
                <a:cs typeface="+mn-cs"/>
              </a:defRPr>
            </a:lvl1pPr>
          </a:lstStyle>
          <a:p>
            <a:pPr>
              <a:defRPr/>
            </a:pPr>
            <a:endParaRPr lang="en-US"/>
          </a:p>
        </p:txBody>
      </p:sp>
      <p:sp>
        <p:nvSpPr>
          <p:cNvPr id="2052" name="Rectangle 4"/>
          <p:cNvSpPr>
            <a:spLocks noGrp="1" noChangeArrowheads="1"/>
          </p:cNvSpPr>
          <p:nvPr>
            <p:ph type="ftr" sz="quarter" idx="4"/>
          </p:nvPr>
        </p:nvSpPr>
        <p:spPr bwMode="auto">
          <a:xfrm>
            <a:off x="-1588" y="9120188"/>
            <a:ext cx="3170238"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eaLnBrk="0" hangingPunct="0">
              <a:defRPr sz="1000" i="1">
                <a:cs typeface="+mn-cs"/>
              </a:defRPr>
            </a:lvl1pPr>
          </a:lstStyle>
          <a:p>
            <a:pPr>
              <a:defRPr/>
            </a:pPr>
            <a:endParaRPr lang="en-US"/>
          </a:p>
        </p:txBody>
      </p:sp>
      <p:sp>
        <p:nvSpPr>
          <p:cNvPr id="2053" name="Rectangle 5"/>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19761" tIns="0" rIns="19761" bIns="0" numCol="1" anchor="b" anchorCtr="0" compatLnSpc="1">
            <a:prstTxWarp prst="textNoShape">
              <a:avLst/>
            </a:prstTxWarp>
          </a:bodyPr>
          <a:lstStyle>
            <a:lvl1pPr algn="r" eaLnBrk="0" hangingPunct="0">
              <a:defRPr sz="1000" i="1">
                <a:cs typeface="+mn-cs"/>
              </a:defRPr>
            </a:lvl1pPr>
          </a:lstStyle>
          <a:p>
            <a:pPr>
              <a:defRPr/>
            </a:pPr>
            <a:fld id="{F9F45B79-B1FE-4060-BAEC-14BCD0442549}" type="slidenum">
              <a:rPr lang="en-US"/>
              <a:pPr>
                <a:defRPr/>
              </a:pPr>
              <a:t>‹#›</a:t>
            </a:fld>
            <a:endParaRPr lang="en-US"/>
          </a:p>
        </p:txBody>
      </p:sp>
      <p:sp>
        <p:nvSpPr>
          <p:cNvPr id="2054" name="Rectangle 6"/>
          <p:cNvSpPr>
            <a:spLocks noGrp="1" noChangeArrowheads="1"/>
          </p:cNvSpPr>
          <p:nvPr>
            <p:ph type="body" sz="quarter" idx="3"/>
          </p:nvPr>
        </p:nvSpPr>
        <p:spPr bwMode="auto">
          <a:xfrm>
            <a:off x="974725" y="4560888"/>
            <a:ext cx="5364163" cy="4321175"/>
          </a:xfrm>
          <a:prstGeom prst="rect">
            <a:avLst/>
          </a:prstGeom>
          <a:noFill/>
          <a:ln w="9525">
            <a:noFill/>
            <a:miter lim="800000"/>
            <a:headEnd/>
            <a:tailEnd/>
          </a:ln>
          <a:effectLst/>
        </p:spPr>
        <p:txBody>
          <a:bodyPr vert="horz" wrap="square" lIns="95509" tIns="47755" rIns="95509" bIns="4775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3799" name="Rectangle 7"/>
          <p:cNvSpPr>
            <a:spLocks noGrp="1" noRot="1" noChangeAspect="1" noChangeArrowheads="1" noTextEdit="1"/>
          </p:cNvSpPr>
          <p:nvPr>
            <p:ph type="sldImg" idx="2"/>
          </p:nvPr>
        </p:nvSpPr>
        <p:spPr bwMode="auto">
          <a:xfrm>
            <a:off x="469900" y="727075"/>
            <a:ext cx="6373813" cy="35861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932119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xfrm>
            <a:off x="469900" y="727075"/>
            <a:ext cx="6373813" cy="3586163"/>
          </a:xfrm>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4820" name="Slide Number Placeholder 3"/>
          <p:cNvSpPr>
            <a:spLocks noGrp="1"/>
          </p:cNvSpPr>
          <p:nvPr>
            <p:ph type="sldNum" sz="quarter" idx="5"/>
          </p:nvPr>
        </p:nvSpPr>
        <p:spPr/>
        <p:txBody>
          <a:bodyPr/>
          <a:lstStyle/>
          <a:p>
            <a:pPr>
              <a:defRPr/>
            </a:pPr>
            <a:fld id="{9AB49FA4-0410-40FE-9D4F-1A18E84912CA}" type="slidenum">
              <a:rPr lang="en-US" smtClean="0"/>
              <a:pPr>
                <a:defRPr/>
              </a:pPr>
              <a:t>1</a:t>
            </a:fld>
            <a:endParaRPr lang="en-US"/>
          </a:p>
        </p:txBody>
      </p:sp>
    </p:spTree>
    <p:extLst>
      <p:ext uri="{BB962C8B-B14F-4D97-AF65-F5344CB8AC3E}">
        <p14:creationId xmlns:p14="http://schemas.microsoft.com/office/powerpoint/2010/main" val="3024032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xfrm>
            <a:off x="469900" y="727075"/>
            <a:ext cx="6373813" cy="3586163"/>
          </a:xfrm>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9940"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p>
            <a:pPr algn="r" eaLnBrk="0" hangingPunct="0">
              <a:defRPr/>
            </a:pPr>
            <a:fld id="{0EF3366C-4631-4CEC-9906-40769AF461FD}" type="slidenum">
              <a:rPr lang="en-US" sz="1000" i="1">
                <a:cs typeface="+mn-cs"/>
              </a:rPr>
              <a:pPr algn="r" eaLnBrk="0" hangingPunct="0">
                <a:defRPr/>
              </a:pPr>
              <a:t>10</a:t>
            </a:fld>
            <a:endParaRPr lang="en-US" sz="1000" i="1">
              <a:cs typeface="+mn-cs"/>
            </a:endParaRPr>
          </a:p>
        </p:txBody>
      </p:sp>
    </p:spTree>
    <p:extLst>
      <p:ext uri="{BB962C8B-B14F-4D97-AF65-F5344CB8AC3E}">
        <p14:creationId xmlns:p14="http://schemas.microsoft.com/office/powerpoint/2010/main" val="12436473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xfrm>
            <a:off x="469900" y="727075"/>
            <a:ext cx="6373813" cy="3586163"/>
          </a:xfrm>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corresponds to simply supported beams which include a floor slab. The majority of beams fall into this easy to design category.</a:t>
            </a:r>
          </a:p>
        </p:txBody>
      </p:sp>
      <p:sp>
        <p:nvSpPr>
          <p:cNvPr id="40964" name="Slide Number Placeholder 3"/>
          <p:cNvSpPr>
            <a:spLocks noGrp="1"/>
          </p:cNvSpPr>
          <p:nvPr>
            <p:ph type="sldNum" sz="quarter" idx="5"/>
          </p:nvPr>
        </p:nvSpPr>
        <p:spPr/>
        <p:txBody>
          <a:bodyPr/>
          <a:lstStyle/>
          <a:p>
            <a:pPr>
              <a:defRPr/>
            </a:pPr>
            <a:fld id="{AF2949F3-04E2-47B1-8312-203CE3718957}" type="slidenum">
              <a:rPr lang="en-US" smtClean="0"/>
              <a:pPr>
                <a:defRPr/>
              </a:pPr>
              <a:t>11</a:t>
            </a:fld>
            <a:endParaRPr lang="en-US"/>
          </a:p>
        </p:txBody>
      </p:sp>
    </p:spTree>
    <p:extLst>
      <p:ext uri="{BB962C8B-B14F-4D97-AF65-F5344CB8AC3E}">
        <p14:creationId xmlns:p14="http://schemas.microsoft.com/office/powerpoint/2010/main" val="18609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xfrm>
            <a:off x="469900" y="727075"/>
            <a:ext cx="6373813" cy="3586163"/>
          </a:xfrm>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1988" name="Slide Number Placeholder 3"/>
          <p:cNvSpPr>
            <a:spLocks noGrp="1"/>
          </p:cNvSpPr>
          <p:nvPr>
            <p:ph type="sldNum" sz="quarter" idx="5"/>
          </p:nvPr>
        </p:nvSpPr>
        <p:spPr/>
        <p:txBody>
          <a:bodyPr/>
          <a:lstStyle/>
          <a:p>
            <a:pPr>
              <a:defRPr/>
            </a:pPr>
            <a:fld id="{226790E9-1AF4-4BF5-A5B5-081FE1791579}" type="slidenum">
              <a:rPr lang="en-US" smtClean="0"/>
              <a:pPr>
                <a:defRPr/>
              </a:pPr>
              <a:t>12</a:t>
            </a:fld>
            <a:endParaRPr lang="en-US"/>
          </a:p>
        </p:txBody>
      </p:sp>
    </p:spTree>
    <p:extLst>
      <p:ext uri="{BB962C8B-B14F-4D97-AF65-F5344CB8AC3E}">
        <p14:creationId xmlns:p14="http://schemas.microsoft.com/office/powerpoint/2010/main" val="2787192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xfrm>
            <a:off x="469900" y="727075"/>
            <a:ext cx="6373813" cy="3586163"/>
          </a:xfrm>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3012" name="Slide Number Placeholder 3"/>
          <p:cNvSpPr>
            <a:spLocks noGrp="1"/>
          </p:cNvSpPr>
          <p:nvPr>
            <p:ph type="sldNum" sz="quarter" idx="5"/>
          </p:nvPr>
        </p:nvSpPr>
        <p:spPr/>
        <p:txBody>
          <a:bodyPr/>
          <a:lstStyle/>
          <a:p>
            <a:pPr>
              <a:defRPr/>
            </a:pPr>
            <a:fld id="{D0B6A1C8-7C05-4FDF-A052-95A5FD2BE7B4}" type="slidenum">
              <a:rPr lang="en-US" smtClean="0"/>
              <a:pPr>
                <a:defRPr/>
              </a:pPr>
              <a:t>13</a:t>
            </a:fld>
            <a:endParaRPr lang="en-US"/>
          </a:p>
        </p:txBody>
      </p:sp>
    </p:spTree>
    <p:extLst>
      <p:ext uri="{BB962C8B-B14F-4D97-AF65-F5344CB8AC3E}">
        <p14:creationId xmlns:p14="http://schemas.microsoft.com/office/powerpoint/2010/main" val="4036374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xfrm>
            <a:off x="469900" y="727075"/>
            <a:ext cx="6373813" cy="3586163"/>
          </a:xfrm>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 name="Slide Number Placeholder 3"/>
          <p:cNvSpPr>
            <a:spLocks noGrp="1"/>
          </p:cNvSpPr>
          <p:nvPr>
            <p:ph type="sldNum" sz="quarter" idx="5"/>
          </p:nvPr>
        </p:nvSpPr>
        <p:spPr/>
        <p:txBody>
          <a:bodyPr/>
          <a:lstStyle/>
          <a:p>
            <a:pPr>
              <a:defRPr/>
            </a:pPr>
            <a:fld id="{9ED2A8FE-6928-4684-9446-7260727E6DB6}" type="slidenum">
              <a:rPr lang="en-US" smtClean="0"/>
              <a:pPr>
                <a:defRPr/>
              </a:pPr>
              <a:t>14</a:t>
            </a:fld>
            <a:endParaRPr lang="en-US"/>
          </a:p>
        </p:txBody>
      </p:sp>
    </p:spTree>
    <p:extLst>
      <p:ext uri="{BB962C8B-B14F-4D97-AF65-F5344CB8AC3E}">
        <p14:creationId xmlns:p14="http://schemas.microsoft.com/office/powerpoint/2010/main" val="67993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xfrm>
            <a:off x="469900" y="727075"/>
            <a:ext cx="6373813" cy="3586163"/>
          </a:xfrm>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4036" name="Slide Number Placeholder 3"/>
          <p:cNvSpPr>
            <a:spLocks noGrp="1"/>
          </p:cNvSpPr>
          <p:nvPr>
            <p:ph type="sldNum" sz="quarter" idx="5"/>
          </p:nvPr>
        </p:nvSpPr>
        <p:spPr/>
        <p:txBody>
          <a:bodyPr/>
          <a:lstStyle/>
          <a:p>
            <a:pPr>
              <a:defRPr/>
            </a:pPr>
            <a:fld id="{55B906B3-6770-43B4-888E-16D5F6B170D3}" type="slidenum">
              <a:rPr lang="en-US" smtClean="0"/>
              <a:pPr>
                <a:defRPr/>
              </a:pPr>
              <a:t>15</a:t>
            </a:fld>
            <a:endParaRPr lang="en-US"/>
          </a:p>
        </p:txBody>
      </p:sp>
    </p:spTree>
    <p:extLst>
      <p:ext uri="{BB962C8B-B14F-4D97-AF65-F5344CB8AC3E}">
        <p14:creationId xmlns:p14="http://schemas.microsoft.com/office/powerpoint/2010/main" val="2537309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xfrm>
            <a:off x="469900" y="727075"/>
            <a:ext cx="6373813" cy="3586163"/>
          </a:xfrm>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5060" name="Slide Number Placeholder 3"/>
          <p:cNvSpPr>
            <a:spLocks noGrp="1"/>
          </p:cNvSpPr>
          <p:nvPr>
            <p:ph type="sldNum" sz="quarter" idx="5"/>
          </p:nvPr>
        </p:nvSpPr>
        <p:spPr/>
        <p:txBody>
          <a:bodyPr/>
          <a:lstStyle/>
          <a:p>
            <a:pPr>
              <a:defRPr/>
            </a:pPr>
            <a:fld id="{15E2A6E7-34D9-48EA-B447-D50BAF16FEC8}" type="slidenum">
              <a:rPr lang="en-US" smtClean="0"/>
              <a:pPr>
                <a:defRPr/>
              </a:pPr>
              <a:t>16</a:t>
            </a:fld>
            <a:endParaRPr lang="en-US"/>
          </a:p>
        </p:txBody>
      </p:sp>
    </p:spTree>
    <p:extLst>
      <p:ext uri="{BB962C8B-B14F-4D97-AF65-F5344CB8AC3E}">
        <p14:creationId xmlns:p14="http://schemas.microsoft.com/office/powerpoint/2010/main" val="12975454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469900" y="727075"/>
            <a:ext cx="6373813" cy="3586163"/>
          </a:xfrm>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6084" name="Slide Number Placeholder 3"/>
          <p:cNvSpPr>
            <a:spLocks noGrp="1"/>
          </p:cNvSpPr>
          <p:nvPr>
            <p:ph type="sldNum" sz="quarter" idx="5"/>
          </p:nvPr>
        </p:nvSpPr>
        <p:spPr/>
        <p:txBody>
          <a:bodyPr/>
          <a:lstStyle/>
          <a:p>
            <a:pPr>
              <a:defRPr/>
            </a:pPr>
            <a:fld id="{F8293DE0-1E5E-4E85-8D19-970BCA05BD96}" type="slidenum">
              <a:rPr lang="en-US" smtClean="0"/>
              <a:pPr>
                <a:defRPr/>
              </a:pPr>
              <a:t>17</a:t>
            </a:fld>
            <a:endParaRPr lang="en-US"/>
          </a:p>
        </p:txBody>
      </p:sp>
    </p:spTree>
    <p:extLst>
      <p:ext uri="{BB962C8B-B14F-4D97-AF65-F5344CB8AC3E}">
        <p14:creationId xmlns:p14="http://schemas.microsoft.com/office/powerpoint/2010/main" val="2769727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xfrm>
            <a:off x="469900" y="727075"/>
            <a:ext cx="6373813" cy="3586163"/>
          </a:xfrm>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C</a:t>
            </a:r>
            <a:r>
              <a:rPr lang="en-US" altLang="en-US" baseline="-25000"/>
              <a:t>b</a:t>
            </a:r>
            <a:r>
              <a:rPr lang="en-US" altLang="en-US"/>
              <a:t> calculation results differ based on location of lateral bracing and shape of moment diagram</a:t>
            </a:r>
          </a:p>
        </p:txBody>
      </p:sp>
      <p:sp>
        <p:nvSpPr>
          <p:cNvPr id="47108" name="Slide Number Placeholder 3"/>
          <p:cNvSpPr>
            <a:spLocks noGrp="1"/>
          </p:cNvSpPr>
          <p:nvPr>
            <p:ph type="sldNum" sz="quarter" idx="5"/>
          </p:nvPr>
        </p:nvSpPr>
        <p:spPr/>
        <p:txBody>
          <a:bodyPr/>
          <a:lstStyle/>
          <a:p>
            <a:pPr>
              <a:defRPr/>
            </a:pPr>
            <a:fld id="{40491EEA-2A91-4E00-92B7-0BEE0FCC2A3C}" type="slidenum">
              <a:rPr lang="en-US" smtClean="0"/>
              <a:pPr>
                <a:defRPr/>
              </a:pPr>
              <a:t>18</a:t>
            </a:fld>
            <a:endParaRPr lang="en-US"/>
          </a:p>
        </p:txBody>
      </p:sp>
    </p:spTree>
    <p:extLst>
      <p:ext uri="{BB962C8B-B14F-4D97-AF65-F5344CB8AC3E}">
        <p14:creationId xmlns:p14="http://schemas.microsoft.com/office/powerpoint/2010/main" val="2656143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xfrm>
            <a:off x="469900" y="727075"/>
            <a:ext cx="6373813" cy="3586163"/>
          </a:xfrm>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that </a:t>
            </a:r>
            <a:r>
              <a:rPr lang="en-US" altLang="en-US" i="1"/>
              <a:t>C</a:t>
            </a:r>
            <a:r>
              <a:rPr lang="en-US" altLang="en-US" i="1" baseline="-25000"/>
              <a:t>b</a:t>
            </a:r>
            <a:r>
              <a:rPr lang="en-US" altLang="en-US"/>
              <a:t> calculation results differ based on location of lateral bracing and shape of moment diagram</a:t>
            </a:r>
          </a:p>
        </p:txBody>
      </p:sp>
      <p:sp>
        <p:nvSpPr>
          <p:cNvPr id="48132" name="Slide Number Placeholder 3"/>
          <p:cNvSpPr>
            <a:spLocks noGrp="1"/>
          </p:cNvSpPr>
          <p:nvPr>
            <p:ph type="sldNum" sz="quarter" idx="5"/>
          </p:nvPr>
        </p:nvSpPr>
        <p:spPr/>
        <p:txBody>
          <a:bodyPr/>
          <a:lstStyle/>
          <a:p>
            <a:pPr>
              <a:defRPr/>
            </a:pPr>
            <a:fld id="{15CB2333-4237-4C8E-B746-EB109EDA1376}" type="slidenum">
              <a:rPr lang="en-US" smtClean="0"/>
              <a:pPr>
                <a:defRPr/>
              </a:pPr>
              <a:t>19</a:t>
            </a:fld>
            <a:endParaRPr lang="en-US"/>
          </a:p>
        </p:txBody>
      </p:sp>
    </p:spTree>
    <p:extLst>
      <p:ext uri="{BB962C8B-B14F-4D97-AF65-F5344CB8AC3E}">
        <p14:creationId xmlns:p14="http://schemas.microsoft.com/office/powerpoint/2010/main" val="90120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xfrm>
            <a:off x="469900" y="727075"/>
            <a:ext cx="6373813" cy="3586163"/>
          </a:xfrm>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 name="Slide Number Placeholder 3"/>
          <p:cNvSpPr>
            <a:spLocks noGrp="1"/>
          </p:cNvSpPr>
          <p:nvPr>
            <p:ph type="sldNum" sz="quarter" idx="5"/>
          </p:nvPr>
        </p:nvSpPr>
        <p:spPr/>
        <p:txBody>
          <a:bodyPr/>
          <a:lstStyle/>
          <a:p>
            <a:pPr>
              <a:defRPr/>
            </a:pPr>
            <a:fld id="{ED1155A7-DB47-4E85-93BE-2A9C9E349E46}" type="slidenum">
              <a:rPr lang="en-US" smtClean="0"/>
              <a:pPr>
                <a:defRPr/>
              </a:pPr>
              <a:t>2</a:t>
            </a:fld>
            <a:endParaRPr lang="en-US"/>
          </a:p>
        </p:txBody>
      </p:sp>
    </p:spTree>
    <p:extLst>
      <p:ext uri="{BB962C8B-B14F-4D97-AF65-F5344CB8AC3E}">
        <p14:creationId xmlns:p14="http://schemas.microsoft.com/office/powerpoint/2010/main" val="14817224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xfrm>
            <a:off x="469900" y="727075"/>
            <a:ext cx="6373813" cy="3586163"/>
          </a:xfrm>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As the moment gradient increases, </a:t>
            </a:r>
            <a:r>
              <a:rPr lang="en-US" altLang="en-US" i="1" dirty="0" err="1"/>
              <a:t>C</a:t>
            </a:r>
            <a:r>
              <a:rPr lang="en-US" altLang="en-US" i="1" baseline="-25000" dirty="0" err="1"/>
              <a:t>b</a:t>
            </a:r>
            <a:r>
              <a:rPr lang="en-US" altLang="en-US" dirty="0"/>
              <a:t> increases, which also increases </a:t>
            </a:r>
            <a:r>
              <a:rPr lang="en-US" altLang="en-US" i="1" dirty="0"/>
              <a:t>M</a:t>
            </a:r>
            <a:r>
              <a:rPr lang="en-US" altLang="en-US" i="1" baseline="-25000" dirty="0"/>
              <a:t>n</a:t>
            </a:r>
          </a:p>
          <a:p>
            <a:r>
              <a:rPr lang="en-US" altLang="en-US" dirty="0"/>
              <a:t>One can think of </a:t>
            </a:r>
            <a:r>
              <a:rPr lang="en-US" altLang="en-US" i="1" dirty="0" err="1"/>
              <a:t>C</a:t>
            </a:r>
            <a:r>
              <a:rPr lang="en-US" altLang="en-US" i="1" baseline="-25000" dirty="0" err="1"/>
              <a:t>b</a:t>
            </a:r>
            <a:r>
              <a:rPr lang="en-US" altLang="en-US" dirty="0"/>
              <a:t> transforming the maximum moment to an equivalent constant moment value for design purposes.</a:t>
            </a:r>
          </a:p>
        </p:txBody>
      </p:sp>
      <p:sp>
        <p:nvSpPr>
          <p:cNvPr id="49156" name="Slide Number Placeholder 3"/>
          <p:cNvSpPr>
            <a:spLocks noGrp="1"/>
          </p:cNvSpPr>
          <p:nvPr>
            <p:ph type="sldNum" sz="quarter" idx="5"/>
          </p:nvPr>
        </p:nvSpPr>
        <p:spPr/>
        <p:txBody>
          <a:bodyPr/>
          <a:lstStyle/>
          <a:p>
            <a:pPr>
              <a:defRPr/>
            </a:pPr>
            <a:fld id="{11C104F2-D6B0-4B43-9709-F32AE111D5AE}" type="slidenum">
              <a:rPr lang="en-US" smtClean="0"/>
              <a:pPr>
                <a:defRPr/>
              </a:pPr>
              <a:t>20</a:t>
            </a:fld>
            <a:endParaRPr lang="en-US"/>
          </a:p>
        </p:txBody>
      </p:sp>
    </p:spTree>
    <p:extLst>
      <p:ext uri="{BB962C8B-B14F-4D97-AF65-F5344CB8AC3E}">
        <p14:creationId xmlns:p14="http://schemas.microsoft.com/office/powerpoint/2010/main" val="34170959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xfrm>
            <a:off x="469900" y="727075"/>
            <a:ext cx="6373813" cy="3586163"/>
          </a:xfrm>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 name="Slide Number Placeholder 3"/>
          <p:cNvSpPr>
            <a:spLocks noGrp="1"/>
          </p:cNvSpPr>
          <p:nvPr>
            <p:ph type="sldNum" sz="quarter" idx="5"/>
          </p:nvPr>
        </p:nvSpPr>
        <p:spPr/>
        <p:txBody>
          <a:bodyPr/>
          <a:lstStyle/>
          <a:p>
            <a:pPr>
              <a:defRPr/>
            </a:pPr>
            <a:fld id="{22D3C2ED-38D4-4CCD-BEA2-5EFBE25F7410}" type="slidenum">
              <a:rPr lang="en-US" smtClean="0"/>
              <a:pPr>
                <a:defRPr/>
              </a:pPr>
              <a:t>21</a:t>
            </a:fld>
            <a:endParaRPr lang="en-US"/>
          </a:p>
        </p:txBody>
      </p:sp>
    </p:spTree>
    <p:extLst>
      <p:ext uri="{BB962C8B-B14F-4D97-AF65-F5344CB8AC3E}">
        <p14:creationId xmlns:p14="http://schemas.microsoft.com/office/powerpoint/2010/main" val="422703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xfrm>
            <a:off x="469900" y="727075"/>
            <a:ext cx="6373813" cy="3586163"/>
          </a:xfrm>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p>
            <a:pPr algn="r" eaLnBrk="0" hangingPunct="0">
              <a:defRPr/>
            </a:pPr>
            <a:fld id="{3785C84C-FA8F-48C2-9785-1CD84B93DAAC}" type="slidenum">
              <a:rPr lang="en-US" sz="1000" i="1">
                <a:cs typeface="+mn-cs"/>
              </a:rPr>
              <a:pPr algn="r" eaLnBrk="0" hangingPunct="0">
                <a:defRPr/>
              </a:pPr>
              <a:t>22</a:t>
            </a:fld>
            <a:endParaRPr lang="en-US" sz="1000" i="1">
              <a:cs typeface="+mn-cs"/>
            </a:endParaRPr>
          </a:p>
        </p:txBody>
      </p:sp>
    </p:spTree>
    <p:extLst>
      <p:ext uri="{BB962C8B-B14F-4D97-AF65-F5344CB8AC3E}">
        <p14:creationId xmlns:p14="http://schemas.microsoft.com/office/powerpoint/2010/main" val="2795735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xfrm>
            <a:off x="469900" y="727075"/>
            <a:ext cx="6373813" cy="3586163"/>
          </a:xfrm>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txBox="1">
            <a:spLocks noGrp="1"/>
          </p:cNvSpPr>
          <p:nvPr/>
        </p:nvSpPr>
        <p:spPr bwMode="auto">
          <a:xfrm>
            <a:off x="4144963" y="9120188"/>
            <a:ext cx="3170237" cy="481012"/>
          </a:xfrm>
          <a:prstGeom prst="rect">
            <a:avLst/>
          </a:prstGeom>
          <a:noFill/>
          <a:ln>
            <a:miter lim="800000"/>
            <a:headEnd/>
            <a:tailEnd/>
          </a:ln>
        </p:spPr>
        <p:txBody>
          <a:bodyPr lIns="19761" tIns="0" rIns="19761" bIns="0" anchor="b"/>
          <a:lstStyle/>
          <a:p>
            <a:pPr algn="r" eaLnBrk="0" hangingPunct="0">
              <a:defRPr/>
            </a:pPr>
            <a:fld id="{BAB38037-CFF7-43EB-A55F-F72871F42745}" type="slidenum">
              <a:rPr lang="en-US" sz="1000" i="1">
                <a:cs typeface="+mn-cs"/>
              </a:rPr>
              <a:pPr algn="r" eaLnBrk="0" hangingPunct="0">
                <a:defRPr/>
              </a:pPr>
              <a:t>23</a:t>
            </a:fld>
            <a:endParaRPr lang="en-US" sz="1000" i="1">
              <a:cs typeface="+mn-cs"/>
            </a:endParaRPr>
          </a:p>
        </p:txBody>
      </p:sp>
    </p:spTree>
    <p:extLst>
      <p:ext uri="{BB962C8B-B14F-4D97-AF65-F5344CB8AC3E}">
        <p14:creationId xmlns:p14="http://schemas.microsoft.com/office/powerpoint/2010/main" val="9812511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xfrm>
            <a:off x="469900" y="727075"/>
            <a:ext cx="6373813" cy="3586163"/>
          </a:xfrm>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 name="Slide Number Placeholder 3"/>
          <p:cNvSpPr>
            <a:spLocks noGrp="1"/>
          </p:cNvSpPr>
          <p:nvPr>
            <p:ph type="sldNum" sz="quarter" idx="5"/>
          </p:nvPr>
        </p:nvSpPr>
        <p:spPr/>
        <p:txBody>
          <a:bodyPr/>
          <a:lstStyle/>
          <a:p>
            <a:pPr>
              <a:defRPr/>
            </a:pPr>
            <a:fld id="{767DCAE2-4FC2-4C86-B421-107D3E252F3F}" type="slidenum">
              <a:rPr lang="en-US" smtClean="0"/>
              <a:pPr>
                <a:defRPr/>
              </a:pPr>
              <a:t>24</a:t>
            </a:fld>
            <a:endParaRPr lang="en-US"/>
          </a:p>
        </p:txBody>
      </p:sp>
    </p:spTree>
    <p:extLst>
      <p:ext uri="{BB962C8B-B14F-4D97-AF65-F5344CB8AC3E}">
        <p14:creationId xmlns:p14="http://schemas.microsoft.com/office/powerpoint/2010/main" val="35348611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469900" y="727075"/>
            <a:ext cx="6373813" cy="3586163"/>
          </a:xfrm>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50180" name="Slide Number Placeholder 3"/>
          <p:cNvSpPr>
            <a:spLocks noGrp="1"/>
          </p:cNvSpPr>
          <p:nvPr>
            <p:ph type="sldNum" sz="quarter" idx="5"/>
          </p:nvPr>
        </p:nvSpPr>
        <p:spPr/>
        <p:txBody>
          <a:bodyPr/>
          <a:lstStyle/>
          <a:p>
            <a:pPr>
              <a:defRPr/>
            </a:pPr>
            <a:fld id="{5FDAF3DE-60A2-4D62-9BDC-9C27866D5FD1}" type="slidenum">
              <a:rPr lang="en-US" smtClean="0"/>
              <a:pPr>
                <a:defRPr/>
              </a:pPr>
              <a:t>25</a:t>
            </a:fld>
            <a:endParaRPr lang="en-US"/>
          </a:p>
        </p:txBody>
      </p:sp>
    </p:spTree>
    <p:extLst>
      <p:ext uri="{BB962C8B-B14F-4D97-AF65-F5344CB8AC3E}">
        <p14:creationId xmlns:p14="http://schemas.microsoft.com/office/powerpoint/2010/main" val="36677716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469900" y="727075"/>
            <a:ext cx="6373813" cy="3586163"/>
          </a:xfrm>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2228" name="Slide Number Placeholder 3"/>
          <p:cNvSpPr>
            <a:spLocks noGrp="1"/>
          </p:cNvSpPr>
          <p:nvPr>
            <p:ph type="sldNum" sz="quarter" idx="5"/>
          </p:nvPr>
        </p:nvSpPr>
        <p:spPr/>
        <p:txBody>
          <a:bodyPr/>
          <a:lstStyle/>
          <a:p>
            <a:pPr>
              <a:defRPr/>
            </a:pPr>
            <a:fld id="{4F9B0B0D-63EE-4ABA-99EE-EACFDA5475AB}" type="slidenum">
              <a:rPr lang="en-US" smtClean="0"/>
              <a:pPr>
                <a:defRPr/>
              </a:pPr>
              <a:t>26</a:t>
            </a:fld>
            <a:endParaRPr lang="en-US"/>
          </a:p>
        </p:txBody>
      </p:sp>
    </p:spTree>
    <p:extLst>
      <p:ext uri="{BB962C8B-B14F-4D97-AF65-F5344CB8AC3E}">
        <p14:creationId xmlns:p14="http://schemas.microsoft.com/office/powerpoint/2010/main" val="22301660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xfrm>
            <a:off x="469900" y="727075"/>
            <a:ext cx="6373813" cy="3586163"/>
          </a:xfrm>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1204" name="Slide Number Placeholder 3"/>
          <p:cNvSpPr>
            <a:spLocks noGrp="1"/>
          </p:cNvSpPr>
          <p:nvPr>
            <p:ph type="sldNum" sz="quarter" idx="5"/>
          </p:nvPr>
        </p:nvSpPr>
        <p:spPr/>
        <p:txBody>
          <a:bodyPr/>
          <a:lstStyle/>
          <a:p>
            <a:pPr>
              <a:defRPr/>
            </a:pPr>
            <a:fld id="{FFF8FFA4-F88E-4E5E-AD20-DE7CE7BB0CD4}" type="slidenum">
              <a:rPr lang="en-US" smtClean="0"/>
              <a:pPr>
                <a:defRPr/>
              </a:pPr>
              <a:t>27</a:t>
            </a:fld>
            <a:endParaRPr lang="en-US"/>
          </a:p>
        </p:txBody>
      </p:sp>
    </p:spTree>
    <p:extLst>
      <p:ext uri="{BB962C8B-B14F-4D97-AF65-F5344CB8AC3E}">
        <p14:creationId xmlns:p14="http://schemas.microsoft.com/office/powerpoint/2010/main" val="5146985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xfrm>
            <a:off x="469900" y="727075"/>
            <a:ext cx="6373813" cy="3586163"/>
          </a:xfrm>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51204" name="Slide Number Placeholder 3"/>
          <p:cNvSpPr>
            <a:spLocks noGrp="1"/>
          </p:cNvSpPr>
          <p:nvPr>
            <p:ph type="sldNum" sz="quarter" idx="5"/>
          </p:nvPr>
        </p:nvSpPr>
        <p:spPr/>
        <p:txBody>
          <a:bodyPr/>
          <a:lstStyle/>
          <a:p>
            <a:pPr>
              <a:defRPr/>
            </a:pPr>
            <a:fld id="{A2EE0C97-DA2D-4CD0-9F32-522F9429E1DD}" type="slidenum">
              <a:rPr lang="en-US" smtClean="0"/>
              <a:pPr>
                <a:defRPr/>
              </a:pPr>
              <a:t>28</a:t>
            </a:fld>
            <a:endParaRPr lang="en-US"/>
          </a:p>
        </p:txBody>
      </p:sp>
    </p:spTree>
    <p:extLst>
      <p:ext uri="{BB962C8B-B14F-4D97-AF65-F5344CB8AC3E}">
        <p14:creationId xmlns:p14="http://schemas.microsoft.com/office/powerpoint/2010/main" val="1148288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xfrm>
            <a:off x="469900" y="727075"/>
            <a:ext cx="6373813" cy="3586163"/>
          </a:xfrm>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AB8CB89A-85F6-4236-95F3-B8B945CBC598}" type="slidenum">
              <a:rPr lang="en-US" smtClean="0"/>
              <a:pPr>
                <a:defRPr/>
              </a:pPr>
              <a:t>29</a:t>
            </a:fld>
            <a:endParaRPr lang="en-US"/>
          </a:p>
        </p:txBody>
      </p:sp>
    </p:spTree>
    <p:extLst>
      <p:ext uri="{BB962C8B-B14F-4D97-AF65-F5344CB8AC3E}">
        <p14:creationId xmlns:p14="http://schemas.microsoft.com/office/powerpoint/2010/main" val="1652852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xfrm>
            <a:off x="469900" y="727075"/>
            <a:ext cx="6373813" cy="3586163"/>
          </a:xfrm>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A007378E-2375-471F-B475-2CE5508EF331}" type="slidenum">
              <a:rPr lang="en-US" smtClean="0"/>
              <a:pPr>
                <a:defRPr/>
              </a:pPr>
              <a:t>3</a:t>
            </a:fld>
            <a:endParaRPr lang="en-US"/>
          </a:p>
        </p:txBody>
      </p:sp>
    </p:spTree>
    <p:extLst>
      <p:ext uri="{BB962C8B-B14F-4D97-AF65-F5344CB8AC3E}">
        <p14:creationId xmlns:p14="http://schemas.microsoft.com/office/powerpoint/2010/main" val="2191834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xfrm>
            <a:off x="469900" y="727075"/>
            <a:ext cx="6373813" cy="3586163"/>
          </a:xfrm>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p:cNvSpPr>
            <a:spLocks noGrp="1"/>
          </p:cNvSpPr>
          <p:nvPr>
            <p:ph type="sldNum" sz="quarter" idx="5"/>
          </p:nvPr>
        </p:nvSpPr>
        <p:spPr/>
        <p:txBody>
          <a:bodyPr/>
          <a:lstStyle/>
          <a:p>
            <a:pPr>
              <a:defRPr/>
            </a:pPr>
            <a:fld id="{246276AA-FD8B-4CE7-8495-DC421AB8AC57}" type="slidenum">
              <a:rPr lang="en-US" smtClean="0"/>
              <a:pPr>
                <a:defRPr/>
              </a:pPr>
              <a:t>4</a:t>
            </a:fld>
            <a:endParaRPr lang="en-US"/>
          </a:p>
        </p:txBody>
      </p:sp>
    </p:spTree>
    <p:extLst>
      <p:ext uri="{BB962C8B-B14F-4D97-AF65-F5344CB8AC3E}">
        <p14:creationId xmlns:p14="http://schemas.microsoft.com/office/powerpoint/2010/main" val="3326021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xfrm>
            <a:off x="469900" y="727075"/>
            <a:ext cx="6373813" cy="3586163"/>
          </a:xfrm>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6868" name="Slide Number Placeholder 3"/>
          <p:cNvSpPr>
            <a:spLocks noGrp="1"/>
          </p:cNvSpPr>
          <p:nvPr>
            <p:ph type="sldNum" sz="quarter" idx="5"/>
          </p:nvPr>
        </p:nvSpPr>
        <p:spPr/>
        <p:txBody>
          <a:bodyPr/>
          <a:lstStyle/>
          <a:p>
            <a:pPr>
              <a:defRPr/>
            </a:pPr>
            <a:fld id="{27918DD0-59BC-4210-8C73-DE4B91A561F3}" type="slidenum">
              <a:rPr lang="en-US" smtClean="0"/>
              <a:pPr>
                <a:defRPr/>
              </a:pPr>
              <a:t>5</a:t>
            </a:fld>
            <a:endParaRPr lang="en-US"/>
          </a:p>
        </p:txBody>
      </p:sp>
    </p:spTree>
    <p:extLst>
      <p:ext uri="{BB962C8B-B14F-4D97-AF65-F5344CB8AC3E}">
        <p14:creationId xmlns:p14="http://schemas.microsoft.com/office/powerpoint/2010/main" val="3874976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xfrm>
            <a:off x="469900" y="727075"/>
            <a:ext cx="6373813" cy="3586163"/>
          </a:xfrm>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A985797F-539F-4128-A059-6EF9B20E9EDF}" type="slidenum">
              <a:rPr lang="en-US" smtClean="0"/>
              <a:pPr>
                <a:defRPr/>
              </a:pPr>
              <a:t>6</a:t>
            </a:fld>
            <a:endParaRPr lang="en-US"/>
          </a:p>
        </p:txBody>
      </p:sp>
    </p:spTree>
    <p:extLst>
      <p:ext uri="{BB962C8B-B14F-4D97-AF65-F5344CB8AC3E}">
        <p14:creationId xmlns:p14="http://schemas.microsoft.com/office/powerpoint/2010/main" val="3464343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xfrm>
            <a:off x="469900" y="727075"/>
            <a:ext cx="6373813" cy="3586163"/>
          </a:xfrm>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7892" name="Slide Number Placeholder 3"/>
          <p:cNvSpPr>
            <a:spLocks noGrp="1"/>
          </p:cNvSpPr>
          <p:nvPr>
            <p:ph type="sldNum" sz="quarter" idx="5"/>
          </p:nvPr>
        </p:nvSpPr>
        <p:spPr/>
        <p:txBody>
          <a:bodyPr/>
          <a:lstStyle/>
          <a:p>
            <a:pPr>
              <a:defRPr/>
            </a:pPr>
            <a:fld id="{AECDAAD4-3379-4286-9DAE-B420D9800793}" type="slidenum">
              <a:rPr lang="en-US" smtClean="0"/>
              <a:pPr>
                <a:defRPr/>
              </a:pPr>
              <a:t>7</a:t>
            </a:fld>
            <a:endParaRPr lang="en-US"/>
          </a:p>
        </p:txBody>
      </p:sp>
    </p:spTree>
    <p:extLst>
      <p:ext uri="{BB962C8B-B14F-4D97-AF65-F5344CB8AC3E}">
        <p14:creationId xmlns:p14="http://schemas.microsoft.com/office/powerpoint/2010/main" val="31783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xfrm>
            <a:off x="469900" y="727075"/>
            <a:ext cx="6373813" cy="3586163"/>
          </a:xfrm>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8916" name="Slide Number Placeholder 3"/>
          <p:cNvSpPr>
            <a:spLocks noGrp="1"/>
          </p:cNvSpPr>
          <p:nvPr>
            <p:ph type="sldNum" sz="quarter" idx="5"/>
          </p:nvPr>
        </p:nvSpPr>
        <p:spPr/>
        <p:txBody>
          <a:bodyPr/>
          <a:lstStyle/>
          <a:p>
            <a:pPr>
              <a:defRPr/>
            </a:pPr>
            <a:fld id="{39F5662B-8D38-402A-AC88-17B7E2E2CC9F}" type="slidenum">
              <a:rPr lang="en-US" smtClean="0"/>
              <a:pPr>
                <a:defRPr/>
              </a:pPr>
              <a:t>8</a:t>
            </a:fld>
            <a:endParaRPr lang="en-US"/>
          </a:p>
        </p:txBody>
      </p:sp>
    </p:spTree>
    <p:extLst>
      <p:ext uri="{BB962C8B-B14F-4D97-AF65-F5344CB8AC3E}">
        <p14:creationId xmlns:p14="http://schemas.microsoft.com/office/powerpoint/2010/main" val="2093925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xfrm>
            <a:off x="469900" y="727075"/>
            <a:ext cx="6373813" cy="3586163"/>
          </a:xfrm>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9940" name="Slide Number Placeholder 3"/>
          <p:cNvSpPr>
            <a:spLocks noGrp="1"/>
          </p:cNvSpPr>
          <p:nvPr>
            <p:ph type="sldNum" sz="quarter" idx="5"/>
          </p:nvPr>
        </p:nvSpPr>
        <p:spPr/>
        <p:txBody>
          <a:bodyPr/>
          <a:lstStyle/>
          <a:p>
            <a:pPr>
              <a:defRPr/>
            </a:pPr>
            <a:fld id="{2BD3DBD5-370C-4280-ACC2-F08FA7FBC9F3}" type="slidenum">
              <a:rPr lang="en-US" smtClean="0"/>
              <a:pPr>
                <a:defRPr/>
              </a:pPr>
              <a:t>9</a:t>
            </a:fld>
            <a:endParaRPr lang="en-US"/>
          </a:p>
        </p:txBody>
      </p:sp>
    </p:spTree>
    <p:extLst>
      <p:ext uri="{BB962C8B-B14F-4D97-AF65-F5344CB8AC3E}">
        <p14:creationId xmlns:p14="http://schemas.microsoft.com/office/powerpoint/2010/main" val="3593353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Beam – AISC Manual 16th Ed &amp; ANSI/AISC 360-22</a:t>
            </a:r>
          </a:p>
        </p:txBody>
      </p:sp>
      <p:sp>
        <p:nvSpPr>
          <p:cNvPr id="5" name="Slide Number Placeholder 22"/>
          <p:cNvSpPr>
            <a:spLocks noGrp="1"/>
          </p:cNvSpPr>
          <p:nvPr>
            <p:ph type="sldNum" sz="quarter" idx="11"/>
          </p:nvPr>
        </p:nvSpPr>
        <p:spPr/>
        <p:txBody>
          <a:bodyPr/>
          <a:lstStyle>
            <a:lvl1pPr>
              <a:defRPr/>
            </a:lvl1pPr>
          </a:lstStyle>
          <a:p>
            <a:pPr>
              <a:defRPr/>
            </a:pPr>
            <a:fld id="{D04FF2D7-6670-411B-B731-FB0723343389}" type="slidenum">
              <a:rPr lang="en-US"/>
              <a:pPr>
                <a:defRPr/>
              </a:pPr>
              <a:t>‹#›</a:t>
            </a:fld>
            <a:endParaRPr lang="en-US" dirty="0"/>
          </a:p>
        </p:txBody>
      </p:sp>
    </p:spTree>
    <p:extLst>
      <p:ext uri="{BB962C8B-B14F-4D97-AF65-F5344CB8AC3E}">
        <p14:creationId xmlns:p14="http://schemas.microsoft.com/office/powerpoint/2010/main" val="4273923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lvl1pPr>
          </a:lstStyle>
          <a:p>
            <a:pPr>
              <a:defRPr/>
            </a:pPr>
            <a:r>
              <a:rPr lang="en-US"/>
              <a:t>Beam – AISC Manual 16th Ed &amp; ANSI/AISC 360-22</a:t>
            </a:r>
          </a:p>
        </p:txBody>
      </p:sp>
      <p:sp>
        <p:nvSpPr>
          <p:cNvPr id="3" name="Slide Number Placeholder 22"/>
          <p:cNvSpPr>
            <a:spLocks noGrp="1"/>
          </p:cNvSpPr>
          <p:nvPr>
            <p:ph type="sldNum" sz="quarter" idx="11"/>
          </p:nvPr>
        </p:nvSpPr>
        <p:spPr/>
        <p:txBody>
          <a:bodyPr/>
          <a:lstStyle>
            <a:lvl1pPr>
              <a:defRPr/>
            </a:lvl1pPr>
          </a:lstStyle>
          <a:p>
            <a:pPr>
              <a:defRPr/>
            </a:pPr>
            <a:fld id="{7A2B2EB6-A65D-40C9-A126-5F6291CC7868}" type="slidenum">
              <a:rPr lang="en-US"/>
              <a:pPr>
                <a:defRPr/>
              </a:pPr>
              <a:t>‹#›</a:t>
            </a:fld>
            <a:endParaRPr lang="en-US" dirty="0"/>
          </a:p>
        </p:txBody>
      </p:sp>
    </p:spTree>
    <p:extLst>
      <p:ext uri="{BB962C8B-B14F-4D97-AF65-F5344CB8AC3E}">
        <p14:creationId xmlns:p14="http://schemas.microsoft.com/office/powerpoint/2010/main" val="16522436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a:t>Click to edit Master title style</a:t>
            </a:r>
          </a:p>
        </p:txBody>
      </p:sp>
      <p:sp>
        <p:nvSpPr>
          <p:cNvPr id="1027" name="Text Placeholder 12"/>
          <p:cNvSpPr>
            <a:spLocks noGrp="1"/>
          </p:cNvSpPr>
          <p:nvPr>
            <p:ph type="body" idx="1"/>
          </p:nvPr>
        </p:nvSpPr>
        <p:spPr bwMode="auto">
          <a:xfrm>
            <a:off x="609600" y="1600201"/>
            <a:ext cx="109728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 name="Footer Placeholder 2"/>
          <p:cNvSpPr>
            <a:spLocks noGrp="1"/>
          </p:cNvSpPr>
          <p:nvPr>
            <p:ph type="ftr" sz="quarter" idx="3"/>
          </p:nvPr>
        </p:nvSpPr>
        <p:spPr>
          <a:xfrm>
            <a:off x="4165600" y="6416676"/>
            <a:ext cx="3860800" cy="365125"/>
          </a:xfrm>
          <a:prstGeom prst="rect">
            <a:avLst/>
          </a:prstGeom>
        </p:spPr>
        <p:txBody>
          <a:bodyPr vert="horz" wrap="square" lIns="91440" tIns="45720" rIns="91440" bIns="45720" numCol="1" anchor="b" anchorCtr="0" compatLnSpc="1">
            <a:prstTxWarp prst="textNoShape">
              <a:avLst/>
            </a:prstTxWarp>
          </a:bodyPr>
          <a:lstStyle>
            <a:lvl1pPr algn="ctr">
              <a:defRPr sz="1200">
                <a:solidFill>
                  <a:srgbClr val="BCBCBC"/>
                </a:solidFill>
                <a:cs typeface="Arial" charset="0"/>
              </a:defRPr>
            </a:lvl1pPr>
          </a:lstStyle>
          <a:p>
            <a:pPr>
              <a:defRPr/>
            </a:pPr>
            <a:r>
              <a:rPr lang="en-US"/>
              <a:t>Beam – AISC Manual 16th Ed &amp; ANSI/AISC 360-22</a:t>
            </a:r>
          </a:p>
        </p:txBody>
      </p:sp>
      <p:sp>
        <p:nvSpPr>
          <p:cNvPr id="23" name="Slide Number Placeholder 22"/>
          <p:cNvSpPr>
            <a:spLocks noGrp="1"/>
          </p:cNvSpPr>
          <p:nvPr>
            <p:ph type="sldNum" sz="quarter" idx="4"/>
          </p:nvPr>
        </p:nvSpPr>
        <p:spPr>
          <a:xfrm>
            <a:off x="10566400" y="6416676"/>
            <a:ext cx="1016000" cy="365125"/>
          </a:xfrm>
          <a:prstGeom prst="rect">
            <a:avLst/>
          </a:prstGeom>
        </p:spPr>
        <p:txBody>
          <a:bodyPr vert="horz" lIns="0" rIns="0" anchor="b"/>
          <a:lstStyle>
            <a:lvl1pPr algn="r" eaLnBrk="1" latinLnBrk="0" hangingPunct="1">
              <a:defRPr kumimoji="0" sz="1200">
                <a:solidFill>
                  <a:schemeClr val="tx1">
                    <a:shade val="50000"/>
                  </a:schemeClr>
                </a:solidFill>
                <a:cs typeface="+mn-cs"/>
              </a:defRPr>
            </a:lvl1pPr>
          </a:lstStyle>
          <a:p>
            <a:pPr>
              <a:defRPr/>
            </a:pPr>
            <a:fld id="{327871D1-C85D-4C76-AEA8-A7C6F36671C7}" type="slidenum">
              <a:rPr lang="en-US"/>
              <a:pPr>
                <a:defRPr/>
              </a:pPr>
              <a:t>‹#›</a:t>
            </a:fld>
            <a:endParaRPr lang="en-US" dirty="0"/>
          </a:p>
        </p:txBody>
      </p:sp>
      <p:sp>
        <p:nvSpPr>
          <p:cNvPr id="8" name="Date Placeholder 13"/>
          <p:cNvSpPr>
            <a:spLocks noGrp="1"/>
          </p:cNvSpPr>
          <p:nvPr>
            <p:ph type="dt" sz="half" idx="2"/>
          </p:nvPr>
        </p:nvSpPr>
        <p:spPr>
          <a:xfrm>
            <a:off x="1367367" y="6416676"/>
            <a:ext cx="2844800" cy="365125"/>
          </a:xfrm>
          <a:prstGeom prst="rect">
            <a:avLst/>
          </a:prstGeom>
        </p:spPr>
        <p:txBody>
          <a:bodyPr vert="horz" wrap="square" lIns="91440" tIns="45720" rIns="91440" bIns="45720" numCol="1" anchor="b" anchorCtr="0" compatLnSpc="1">
            <a:prstTxWarp prst="textNoShape">
              <a:avLst/>
            </a:prstTxWarp>
          </a:bodyPr>
          <a:lstStyle>
            <a:lvl1pPr>
              <a:defRPr sz="1200">
                <a:solidFill>
                  <a:srgbClr val="BCBCBC"/>
                </a:solidFill>
                <a:cs typeface="Arial" charset="0"/>
              </a:defRPr>
            </a:lvl1pPr>
          </a:lstStyle>
          <a:p>
            <a:pPr>
              <a:defRPr/>
            </a:pPr>
            <a:endParaRPr lang="en-US"/>
          </a:p>
        </p:txBody>
      </p:sp>
      <p:pic>
        <p:nvPicPr>
          <p:cNvPr id="2" name="Picture 1">
            <a:extLst>
              <a:ext uri="{FF2B5EF4-FFF2-40B4-BE49-F238E27FC236}">
                <a16:creationId xmlns:a16="http://schemas.microsoft.com/office/drawing/2014/main" id="{7C3DDDB3-F922-A57C-ABFE-65514CFB6305}"/>
              </a:ext>
            </a:extLst>
          </p:cNvPr>
          <p:cNvPicPr>
            <a:picLocks noChangeAspect="1"/>
          </p:cNvPicPr>
          <p:nvPr userDrawn="1"/>
        </p:nvPicPr>
        <p:blipFill>
          <a:blip r:embed="rId5"/>
          <a:stretch>
            <a:fillRect/>
          </a:stretch>
        </p:blipFill>
        <p:spPr>
          <a:xfrm>
            <a:off x="168462" y="5760720"/>
            <a:ext cx="920376" cy="914400"/>
          </a:xfrm>
          <a:prstGeom prst="rect">
            <a:avLst/>
          </a:prstGeom>
        </p:spPr>
      </p:pic>
    </p:spTree>
  </p:cSld>
  <p:clrMap bg1="dk1" tx1="lt1" bg2="dk2" tx2="lt2" accent1="accent1" accent2="accent2" accent3="accent3" accent4="accent4" accent5="accent5" accent6="accent6" hlink="hlink" folHlink="folHlink"/>
  <p:sldLayoutIdLst>
    <p:sldLayoutId id="2147484116" r:id="rId1"/>
    <p:sldLayoutId id="2147484117" r:id="rId2"/>
  </p:sldLayoutIdLst>
  <p:hf hdr="0" dt="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a:defRPr>
      </a:lvl2pPr>
      <a:lvl3pPr algn="ctr" rtl="0" eaLnBrk="0" fontAlgn="base" hangingPunct="0">
        <a:spcBef>
          <a:spcPct val="0"/>
        </a:spcBef>
        <a:spcAft>
          <a:spcPct val="0"/>
        </a:spcAft>
        <a:defRPr sz="4100" b="1">
          <a:solidFill>
            <a:schemeClr val="tx1"/>
          </a:solidFill>
          <a:latin typeface="Lucida Sans"/>
        </a:defRPr>
      </a:lvl3pPr>
      <a:lvl4pPr algn="ctr" rtl="0" eaLnBrk="0" fontAlgn="base" hangingPunct="0">
        <a:spcBef>
          <a:spcPct val="0"/>
        </a:spcBef>
        <a:spcAft>
          <a:spcPct val="0"/>
        </a:spcAft>
        <a:defRPr sz="4100" b="1">
          <a:solidFill>
            <a:schemeClr val="tx1"/>
          </a:solidFill>
          <a:latin typeface="Lucida Sans"/>
        </a:defRPr>
      </a:lvl4pPr>
      <a:lvl5pPr algn="ctr" rtl="0" eaLnBrk="0" fontAlgn="base" hangingPunct="0">
        <a:spcBef>
          <a:spcPct val="0"/>
        </a:spcBef>
        <a:spcAft>
          <a:spcPct val="0"/>
        </a:spcAft>
        <a:defRPr sz="4100" b="1">
          <a:solidFill>
            <a:schemeClr val="tx1"/>
          </a:solidFill>
          <a:latin typeface="Lucida Sans"/>
        </a:defRPr>
      </a:lvl5pPr>
      <a:lvl6pPr marL="457200" algn="ctr" rtl="0" fontAlgn="base">
        <a:spcBef>
          <a:spcPct val="0"/>
        </a:spcBef>
        <a:spcAft>
          <a:spcPct val="0"/>
        </a:spcAft>
        <a:defRPr sz="4100" b="1">
          <a:solidFill>
            <a:schemeClr val="tx1"/>
          </a:solidFill>
          <a:latin typeface="Lucida Sans"/>
        </a:defRPr>
      </a:lvl6pPr>
      <a:lvl7pPr marL="914400" algn="ctr" rtl="0" fontAlgn="base">
        <a:spcBef>
          <a:spcPct val="0"/>
        </a:spcBef>
        <a:spcAft>
          <a:spcPct val="0"/>
        </a:spcAft>
        <a:defRPr sz="4100" b="1">
          <a:solidFill>
            <a:schemeClr val="tx1"/>
          </a:solidFill>
          <a:latin typeface="Lucida Sans"/>
        </a:defRPr>
      </a:lvl7pPr>
      <a:lvl8pPr marL="1371600" algn="ctr" rtl="0" fontAlgn="base">
        <a:spcBef>
          <a:spcPct val="0"/>
        </a:spcBef>
        <a:spcAft>
          <a:spcPct val="0"/>
        </a:spcAft>
        <a:defRPr sz="4100" b="1">
          <a:solidFill>
            <a:schemeClr val="tx1"/>
          </a:solidFill>
          <a:latin typeface="Lucida Sans"/>
        </a:defRPr>
      </a:lvl8pPr>
      <a:lvl9pPr marL="1828800" algn="ctr" rtl="0" fontAlgn="base">
        <a:spcBef>
          <a:spcPct val="0"/>
        </a:spcBef>
        <a:spcAft>
          <a:spcPct val="0"/>
        </a:spcAft>
        <a:defRPr sz="4100" b="1">
          <a:solidFill>
            <a:schemeClr val="tx1"/>
          </a:solidFill>
          <a:latin typeface="Lucida Sans"/>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wmf"/><Relationship Id="rId5" Type="http://schemas.openxmlformats.org/officeDocument/2006/relationships/oleObject" Target="../embeddings/oleObject10.bin"/><Relationship Id="rId4" Type="http://schemas.openxmlformats.org/officeDocument/2006/relationships/image" Target="../media/image9.w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2.wmf"/><Relationship Id="rId5" Type="http://schemas.openxmlformats.org/officeDocument/2006/relationships/oleObject" Target="../embeddings/oleObject12.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6.wmf"/><Relationship Id="rId5" Type="http://schemas.openxmlformats.org/officeDocument/2006/relationships/oleObject" Target="../embeddings/oleObject16.bin"/><Relationship Id="rId4" Type="http://schemas.openxmlformats.org/officeDocument/2006/relationships/image" Target="../media/image15.w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7.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9.wmf"/><Relationship Id="rId5" Type="http://schemas.openxmlformats.org/officeDocument/2006/relationships/oleObject" Target="../embeddings/oleObject19.bin"/><Relationship Id="rId4" Type="http://schemas.openxmlformats.org/officeDocument/2006/relationships/image" Target="../media/image18.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1.wmf"/><Relationship Id="rId5" Type="http://schemas.openxmlformats.org/officeDocument/2006/relationships/oleObject" Target="../embeddings/oleObject23.bin"/><Relationship Id="rId4" Type="http://schemas.openxmlformats.org/officeDocument/2006/relationships/image" Target="../media/image20.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2.wmf"/></Relationships>
</file>

<file path=ppt/slides/_rels/slide27.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4.wmf"/><Relationship Id="rId5" Type="http://schemas.openxmlformats.org/officeDocument/2006/relationships/oleObject" Target="../embeddings/oleObject26.bin"/><Relationship Id="rId10" Type="http://schemas.openxmlformats.org/officeDocument/2006/relationships/image" Target="../media/image26.wmf"/><Relationship Id="rId4" Type="http://schemas.openxmlformats.org/officeDocument/2006/relationships/image" Target="../media/image23.wmf"/><Relationship Id="rId9" Type="http://schemas.openxmlformats.org/officeDocument/2006/relationships/oleObject" Target="../embeddings/oleObject28.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8.wmf"/><Relationship Id="rId5" Type="http://schemas.openxmlformats.org/officeDocument/2006/relationships/oleObject" Target="../embeddings/oleObject30.bin"/><Relationship Id="rId4" Type="http://schemas.openxmlformats.org/officeDocument/2006/relationships/image" Target="../media/image27.w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8.wm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wmf"/><Relationship Id="rId5" Type="http://schemas.openxmlformats.org/officeDocument/2006/relationships/oleObject" Target="../embeddings/oleObject8.bin"/><Relationship Id="rId4" Type="http://schemas.openxmlformats.org/officeDocument/2006/relationships/image" Target="../media/image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914525" y="275282"/>
            <a:ext cx="8229600" cy="1828800"/>
          </a:xfrm>
          <a:prstGeom prst="rect">
            <a:avLst/>
          </a:prstGeom>
          <a:noFill/>
          <a:ln>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Teaching Modules for </a:t>
            </a:r>
          </a:p>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Steel Instruction</a:t>
            </a:r>
          </a:p>
        </p:txBody>
      </p:sp>
      <p:sp>
        <p:nvSpPr>
          <p:cNvPr id="8" name="Rectangle 2"/>
          <p:cNvSpPr txBox="1">
            <a:spLocks noChangeArrowheads="1"/>
          </p:cNvSpPr>
          <p:nvPr/>
        </p:nvSpPr>
        <p:spPr>
          <a:xfrm>
            <a:off x="1914525" y="2649711"/>
            <a:ext cx="8477250" cy="2264228"/>
          </a:xfrm>
          <a:prstGeom prst="rect">
            <a:avLst/>
          </a:prstGeom>
          <a:solidFill>
            <a:schemeClr val="bg1">
              <a:lumMod val="65000"/>
              <a:lumOff val="35000"/>
              <a:alpha val="62000"/>
            </a:schemeClr>
          </a:solidFill>
          <a:ln w="101600">
            <a:solidFill>
              <a:schemeClr val="tx1"/>
            </a:solidFill>
          </a:ln>
          <a:effectLst>
            <a:innerShdw blurRad="63500" dist="50800" dir="2700000">
              <a:schemeClr val="tx1">
                <a:lumMod val="50000"/>
                <a:alpha val="50000"/>
              </a:schemeClr>
            </a:innerShdw>
          </a:effectLst>
          <a:scene3d>
            <a:camera prst="orthographicFront"/>
            <a:lightRig rig="soft" dir="t">
              <a:rot lat="0" lon="0" rev="16800000"/>
            </a:lightRig>
          </a:scene3d>
          <a:sp3d prstMaterial="plastic">
            <a:bevelT w="25400"/>
          </a:sp3d>
        </p:spPr>
        <p:txBody>
          <a:bodyPr anchor="ctr">
            <a:sp3d prstMaterial="softEdge">
              <a:bevelT w="38100" h="38100"/>
            </a:sp3d>
          </a:bodyPr>
          <a:lstStyle/>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BEAM </a:t>
            </a:r>
          </a:p>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AISC Manual – 16</a:t>
            </a:r>
            <a:r>
              <a:rPr lang="en-US" sz="4800" b="1" baseline="30000"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th</a:t>
            </a: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 Edition</a:t>
            </a:r>
          </a:p>
          <a:p>
            <a:pPr algn="ctr" fontAlgn="auto">
              <a:spcAft>
                <a:spcPts val="0"/>
              </a:spcAft>
              <a:defRPr/>
            </a:pPr>
            <a:r>
              <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ANSI/</a:t>
            </a:r>
            <a:r>
              <a:rPr lang="en-US" sz="4800" b="1">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rPr>
              <a:t>AISC 360-22</a:t>
            </a:r>
            <a:endParaRPr lang="en-US" sz="4800" b="1" dirty="0">
              <a:ln w="6350">
                <a:noFill/>
              </a:ln>
              <a:solidFill>
                <a:schemeClr val="tx1">
                  <a:lumMod val="95000"/>
                </a:schemeClr>
              </a:solidFill>
              <a:effectLst>
                <a:outerShdw blurRad="114300" dist="101600" dir="2700000" algn="tl" rotWithShape="0">
                  <a:srgbClr val="000000">
                    <a:alpha val="40000"/>
                  </a:srgbClr>
                </a:outerShdw>
              </a:effectLst>
              <a:latin typeface="+mj-lt"/>
              <a:ea typeface="+mj-ea"/>
              <a:cs typeface="+mj-cs"/>
            </a:endParaRPr>
          </a:p>
        </p:txBody>
      </p:sp>
      <p:sp>
        <p:nvSpPr>
          <p:cNvPr id="6" name="TextBox 5"/>
          <p:cNvSpPr txBox="1"/>
          <p:nvPr/>
        </p:nvSpPr>
        <p:spPr>
          <a:xfrm>
            <a:off x="4760912" y="5459568"/>
            <a:ext cx="2536825" cy="460375"/>
          </a:xfrm>
          <a:prstGeom prst="rect">
            <a:avLst/>
          </a:prstGeom>
          <a:solidFill>
            <a:schemeClr val="accent3">
              <a:lumMod val="60000"/>
              <a:lumOff val="40000"/>
            </a:schemeClr>
          </a:solidFill>
          <a:ln>
            <a:solidFill>
              <a:schemeClr val="bg1"/>
            </a:solidFill>
          </a:ln>
        </p:spPr>
        <p:txBody>
          <a:bodyPr>
            <a:spAutoFit/>
          </a:bodyPr>
          <a:lstStyle/>
          <a:p>
            <a:pPr>
              <a:defRPr/>
            </a:pPr>
            <a:r>
              <a:rPr lang="en-US" sz="1200" dirty="0">
                <a:solidFill>
                  <a:schemeClr val="bg1"/>
                </a:solidFill>
                <a:cs typeface="Arial" pitchFamily="34" charset="0"/>
              </a:rPr>
              <a:t>Developed by Scott Civjan</a:t>
            </a:r>
          </a:p>
          <a:p>
            <a:pPr>
              <a:defRPr/>
            </a:pPr>
            <a:r>
              <a:rPr lang="en-US" sz="1200" dirty="0">
                <a:solidFill>
                  <a:schemeClr val="bg1"/>
                </a:solidFill>
                <a:cs typeface="Arial" pitchFamily="34" charset="0"/>
              </a:rPr>
              <a:t>University of Massachusetts, Amherst</a:t>
            </a:r>
          </a:p>
        </p:txBody>
      </p:sp>
      <p:sp>
        <p:nvSpPr>
          <p:cNvPr id="3" name="Slide Number Placeholder 2"/>
          <p:cNvSpPr>
            <a:spLocks noGrp="1"/>
          </p:cNvSpPr>
          <p:nvPr>
            <p:ph type="sldNum" sz="quarter" idx="11"/>
          </p:nvPr>
        </p:nvSpPr>
        <p:spPr/>
        <p:txBody>
          <a:bodyPr/>
          <a:lstStyle/>
          <a:p>
            <a:pPr>
              <a:defRPr/>
            </a:pPr>
            <a:fld id="{D04FF2D7-6670-411B-B731-FB0723343389}" type="slidenum">
              <a:rPr lang="en-US" smtClean="0"/>
              <a:pPr>
                <a:defRPr/>
              </a:pPr>
              <a:t>1</a:t>
            </a:fld>
            <a:endParaRPr lang="en-US" dirty="0"/>
          </a:p>
        </p:txBody>
      </p:sp>
      <p:sp>
        <p:nvSpPr>
          <p:cNvPr id="2" name="Footer Placeholder 1">
            <a:extLst>
              <a:ext uri="{FF2B5EF4-FFF2-40B4-BE49-F238E27FC236}">
                <a16:creationId xmlns:a16="http://schemas.microsoft.com/office/drawing/2014/main" id="{7FBEB70E-8D93-40C4-6FC9-E20496D9A7AA}"/>
              </a:ext>
            </a:extLst>
          </p:cNvPr>
          <p:cNvSpPr>
            <a:spLocks noGrp="1"/>
          </p:cNvSpPr>
          <p:nvPr>
            <p:ph type="ftr" sz="quarter" idx="10"/>
          </p:nvPr>
        </p:nvSpPr>
        <p:spPr/>
        <p:txBody>
          <a:bodyPr/>
          <a:lstStyle/>
          <a:p>
            <a:pPr>
              <a:defRPr/>
            </a:pPr>
            <a:r>
              <a:rPr lang="en-US"/>
              <a:t>Beam – AISC Manual 16th Ed &amp; ANSI/AISC 360-22</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13315" name="TextBox 28"/>
          <p:cNvSpPr txBox="1">
            <a:spLocks noChangeArrowheads="1"/>
          </p:cNvSpPr>
          <p:nvPr/>
        </p:nvSpPr>
        <p:spPr bwMode="auto">
          <a:xfrm>
            <a:off x="1524000" y="182880"/>
            <a:ext cx="9144000" cy="5665788"/>
          </a:xfrm>
          <a:prstGeom prst="rect">
            <a:avLst/>
          </a:prstGeom>
          <a:solidFill>
            <a:schemeClr val="tx1"/>
          </a:solidFill>
          <a:ln w="38100">
            <a:solidFill>
              <a:schemeClr val="bg1"/>
            </a:solidFill>
            <a:bevel/>
            <a:headEnd/>
            <a:tailEnd/>
          </a:ln>
        </p:spPr>
        <p:txBody>
          <a:bodyPr anchor="ctr" anchorCtr="1"/>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latin typeface="Times New Roman" pitchFamily="18" charset="0"/>
              </a:rPr>
              <a:t>	</a:t>
            </a:r>
            <a:endParaRPr lang="en-US" altLang="en-US" sz="2400">
              <a:solidFill>
                <a:schemeClr val="bg1"/>
              </a:solidFill>
              <a:latin typeface="Times New Roman" pitchFamily="18" charset="0"/>
            </a:endParaRPr>
          </a:p>
        </p:txBody>
      </p:sp>
      <p:sp>
        <p:nvSpPr>
          <p:cNvPr id="13316" name="Line 23"/>
          <p:cNvSpPr>
            <a:spLocks noChangeShapeType="1"/>
          </p:cNvSpPr>
          <p:nvPr/>
        </p:nvSpPr>
        <p:spPr bwMode="auto">
          <a:xfrm>
            <a:off x="2819400" y="1962468"/>
            <a:ext cx="0" cy="31242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17" name="Line 24"/>
          <p:cNvSpPr>
            <a:spLocks noChangeShapeType="1"/>
          </p:cNvSpPr>
          <p:nvPr/>
        </p:nvSpPr>
        <p:spPr bwMode="auto">
          <a:xfrm>
            <a:off x="2806700" y="5086668"/>
            <a:ext cx="754380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18" name="Line 25"/>
          <p:cNvSpPr>
            <a:spLocks noChangeShapeType="1"/>
          </p:cNvSpPr>
          <p:nvPr/>
        </p:nvSpPr>
        <p:spPr bwMode="auto">
          <a:xfrm>
            <a:off x="3352800" y="2267268"/>
            <a:ext cx="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19" name="Text Box 30"/>
          <p:cNvSpPr txBox="1">
            <a:spLocks noChangeArrowheads="1"/>
          </p:cNvSpPr>
          <p:nvPr/>
        </p:nvSpPr>
        <p:spPr bwMode="auto">
          <a:xfrm>
            <a:off x="1524000" y="3162618"/>
            <a:ext cx="13335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1800" i="1">
                <a:solidFill>
                  <a:schemeClr val="bg1"/>
                </a:solidFill>
                <a:latin typeface="Times New Roman" pitchFamily="18" charset="0"/>
              </a:rPr>
              <a:t>M</a:t>
            </a:r>
            <a:r>
              <a:rPr lang="en-US" altLang="en-US" sz="1800" i="1" baseline="-25000">
                <a:solidFill>
                  <a:schemeClr val="bg1"/>
                </a:solidFill>
                <a:latin typeface="Times New Roman" pitchFamily="18" charset="0"/>
              </a:rPr>
              <a:t>r </a:t>
            </a:r>
            <a:r>
              <a:rPr lang="en-US" altLang="en-US" sz="1800">
                <a:solidFill>
                  <a:schemeClr val="bg1"/>
                </a:solidFill>
                <a:latin typeface="Times New Roman" pitchFamily="18" charset="0"/>
              </a:rPr>
              <a:t>= 0.7</a:t>
            </a:r>
            <a:r>
              <a:rPr lang="en-US" altLang="en-US" sz="1800" i="1">
                <a:solidFill>
                  <a:schemeClr val="bg1"/>
                </a:solidFill>
                <a:latin typeface="Times New Roman" pitchFamily="18" charset="0"/>
              </a:rPr>
              <a:t>F</a:t>
            </a:r>
            <a:r>
              <a:rPr lang="en-US" altLang="en-US" sz="1800" i="1" baseline="-25000">
                <a:solidFill>
                  <a:schemeClr val="bg1"/>
                </a:solidFill>
                <a:latin typeface="Times New Roman" pitchFamily="18" charset="0"/>
              </a:rPr>
              <a:t>y</a:t>
            </a:r>
            <a:r>
              <a:rPr lang="en-US" altLang="en-US" sz="1800" i="1">
                <a:solidFill>
                  <a:schemeClr val="bg1"/>
                </a:solidFill>
                <a:latin typeface="Times New Roman" pitchFamily="18" charset="0"/>
              </a:rPr>
              <a:t>S</a:t>
            </a:r>
            <a:r>
              <a:rPr lang="en-US" altLang="en-US" sz="1800" i="1" baseline="-25000">
                <a:solidFill>
                  <a:schemeClr val="bg1"/>
                </a:solidFill>
                <a:latin typeface="Times New Roman" pitchFamily="18" charset="0"/>
              </a:rPr>
              <a:t>x</a:t>
            </a:r>
          </a:p>
        </p:txBody>
      </p:sp>
      <p:sp>
        <p:nvSpPr>
          <p:cNvPr id="13320" name="Text Box 31"/>
          <p:cNvSpPr txBox="1">
            <a:spLocks noChangeArrowheads="1"/>
          </p:cNvSpPr>
          <p:nvPr/>
        </p:nvSpPr>
        <p:spPr bwMode="auto">
          <a:xfrm>
            <a:off x="1524000" y="2260918"/>
            <a:ext cx="1447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1800" i="1">
                <a:solidFill>
                  <a:schemeClr val="bg1"/>
                </a:solidFill>
                <a:latin typeface="Times New Roman" pitchFamily="18" charset="0"/>
              </a:rPr>
              <a:t>M</a:t>
            </a:r>
            <a:r>
              <a:rPr lang="en-US" altLang="en-US" sz="1800" i="1" baseline="-25000">
                <a:solidFill>
                  <a:schemeClr val="bg1"/>
                </a:solidFill>
                <a:latin typeface="Times New Roman" pitchFamily="18" charset="0"/>
              </a:rPr>
              <a:t>p </a:t>
            </a:r>
            <a:r>
              <a:rPr lang="en-US" altLang="en-US" sz="1800">
                <a:solidFill>
                  <a:schemeClr val="bg1"/>
                </a:solidFill>
                <a:latin typeface="Times New Roman" pitchFamily="18" charset="0"/>
              </a:rPr>
              <a:t>= </a:t>
            </a:r>
            <a:r>
              <a:rPr lang="en-US" altLang="en-US" sz="1800" i="1">
                <a:solidFill>
                  <a:schemeClr val="bg1"/>
                </a:solidFill>
                <a:latin typeface="Times New Roman" pitchFamily="18" charset="0"/>
              </a:rPr>
              <a:t>F</a:t>
            </a:r>
            <a:r>
              <a:rPr lang="en-US" altLang="en-US" sz="1800" i="1" baseline="-25000">
                <a:solidFill>
                  <a:schemeClr val="bg1"/>
                </a:solidFill>
                <a:latin typeface="Times New Roman" pitchFamily="18" charset="0"/>
              </a:rPr>
              <a:t>y</a:t>
            </a:r>
            <a:r>
              <a:rPr lang="en-US" altLang="en-US" sz="1800" i="1">
                <a:solidFill>
                  <a:schemeClr val="bg1"/>
                </a:solidFill>
                <a:latin typeface="Times New Roman" pitchFamily="18" charset="0"/>
              </a:rPr>
              <a:t>Z</a:t>
            </a:r>
            <a:r>
              <a:rPr lang="en-US" altLang="en-US" sz="1800" i="1" baseline="-25000">
                <a:solidFill>
                  <a:schemeClr val="bg1"/>
                </a:solidFill>
                <a:latin typeface="Times New Roman" pitchFamily="18" charset="0"/>
              </a:rPr>
              <a:t>x</a:t>
            </a:r>
          </a:p>
        </p:txBody>
      </p:sp>
      <p:sp>
        <p:nvSpPr>
          <p:cNvPr id="13321" name="Text Box 36"/>
          <p:cNvSpPr txBox="1">
            <a:spLocks noChangeArrowheads="1"/>
          </p:cNvSpPr>
          <p:nvPr/>
        </p:nvSpPr>
        <p:spPr bwMode="auto">
          <a:xfrm>
            <a:off x="4572000" y="5108893"/>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solidFill>
                  <a:schemeClr val="bg1"/>
                </a:solidFill>
                <a:latin typeface="Symbol" pitchFamily="18" charset="2"/>
              </a:rPr>
              <a:t>l</a:t>
            </a:r>
            <a:r>
              <a:rPr lang="en-US" altLang="en-US" sz="2400" baseline="-25000">
                <a:solidFill>
                  <a:schemeClr val="bg1"/>
                </a:solidFill>
                <a:latin typeface="Times New Roman" pitchFamily="18" charset="0"/>
              </a:rPr>
              <a:t>p</a:t>
            </a:r>
          </a:p>
        </p:txBody>
      </p:sp>
      <p:sp>
        <p:nvSpPr>
          <p:cNvPr id="13322" name="Text Box 37"/>
          <p:cNvSpPr txBox="1">
            <a:spLocks noChangeArrowheads="1"/>
          </p:cNvSpPr>
          <p:nvPr/>
        </p:nvSpPr>
        <p:spPr bwMode="auto">
          <a:xfrm>
            <a:off x="5475288" y="1437005"/>
            <a:ext cx="3668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solidFill>
                  <a:schemeClr val="bg1"/>
                </a:solidFill>
                <a:latin typeface="Times New Roman" pitchFamily="18" charset="0"/>
              </a:rPr>
              <a:t>Equation F3-1 for FLB:</a:t>
            </a:r>
          </a:p>
        </p:txBody>
      </p:sp>
      <p:sp>
        <p:nvSpPr>
          <p:cNvPr id="13323" name="Text Box 38"/>
          <p:cNvSpPr txBox="1">
            <a:spLocks noChangeArrowheads="1"/>
          </p:cNvSpPr>
          <p:nvPr/>
        </p:nvSpPr>
        <p:spPr bwMode="auto">
          <a:xfrm>
            <a:off x="6096000" y="5108893"/>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solidFill>
                  <a:schemeClr val="bg1"/>
                </a:solidFill>
                <a:latin typeface="Symbol" pitchFamily="18" charset="2"/>
              </a:rPr>
              <a:t>l</a:t>
            </a:r>
            <a:r>
              <a:rPr lang="en-US" altLang="en-US" sz="2400" baseline="-25000">
                <a:solidFill>
                  <a:schemeClr val="bg1"/>
                </a:solidFill>
                <a:latin typeface="Times New Roman" pitchFamily="18" charset="0"/>
              </a:rPr>
              <a:t>r</a:t>
            </a:r>
          </a:p>
        </p:txBody>
      </p:sp>
      <p:sp>
        <p:nvSpPr>
          <p:cNvPr id="13324" name="Text Box 39"/>
          <p:cNvSpPr txBox="1">
            <a:spLocks noChangeArrowheads="1"/>
          </p:cNvSpPr>
          <p:nvPr/>
        </p:nvSpPr>
        <p:spPr bwMode="auto">
          <a:xfrm>
            <a:off x="7924800" y="5108893"/>
            <a:ext cx="609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3600" b="1">
                <a:solidFill>
                  <a:schemeClr val="bg1"/>
                </a:solidFill>
                <a:latin typeface="Symbol" pitchFamily="18" charset="2"/>
              </a:rPr>
              <a:t>l</a:t>
            </a:r>
            <a:endParaRPr lang="en-US" altLang="en-US" sz="3600" b="1" baseline="-25000">
              <a:solidFill>
                <a:schemeClr val="bg1"/>
              </a:solidFill>
              <a:latin typeface="Symbol" pitchFamily="18" charset="2"/>
            </a:endParaRPr>
          </a:p>
        </p:txBody>
      </p:sp>
      <p:sp>
        <p:nvSpPr>
          <p:cNvPr id="13325" name="Text Box 40"/>
          <p:cNvSpPr txBox="1">
            <a:spLocks noChangeArrowheads="1"/>
          </p:cNvSpPr>
          <p:nvPr/>
        </p:nvSpPr>
        <p:spPr bwMode="auto">
          <a:xfrm>
            <a:off x="1752601" y="3889693"/>
            <a:ext cx="9636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3600" b="1" i="1">
                <a:solidFill>
                  <a:schemeClr val="bg1"/>
                </a:solidFill>
                <a:latin typeface="Times New Roman" pitchFamily="18" charset="0"/>
              </a:rPr>
              <a:t>M</a:t>
            </a:r>
            <a:r>
              <a:rPr lang="en-US" altLang="en-US" sz="3600" b="1" i="1" baseline="-25000">
                <a:solidFill>
                  <a:schemeClr val="bg1"/>
                </a:solidFill>
                <a:latin typeface="Times New Roman" pitchFamily="18" charset="0"/>
              </a:rPr>
              <a:t>n</a:t>
            </a:r>
          </a:p>
        </p:txBody>
      </p:sp>
      <p:sp>
        <p:nvSpPr>
          <p:cNvPr id="13326" name="Line 41"/>
          <p:cNvSpPr>
            <a:spLocks noChangeShapeType="1"/>
          </p:cNvSpPr>
          <p:nvPr/>
        </p:nvSpPr>
        <p:spPr bwMode="auto">
          <a:xfrm>
            <a:off x="2819400" y="3356293"/>
            <a:ext cx="3429000" cy="0"/>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3327" name="Line 42"/>
          <p:cNvSpPr>
            <a:spLocks noChangeShapeType="1"/>
          </p:cNvSpPr>
          <p:nvPr/>
        </p:nvSpPr>
        <p:spPr bwMode="auto">
          <a:xfrm rot="16200000">
            <a:off x="3390900" y="3699193"/>
            <a:ext cx="2667000" cy="0"/>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3328" name="Line 44"/>
          <p:cNvSpPr>
            <a:spLocks noChangeShapeType="1"/>
          </p:cNvSpPr>
          <p:nvPr/>
        </p:nvSpPr>
        <p:spPr bwMode="auto">
          <a:xfrm rot="16200000">
            <a:off x="5410200" y="4194493"/>
            <a:ext cx="1676400" cy="0"/>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3329" name="Freeform 45"/>
          <p:cNvSpPr>
            <a:spLocks/>
          </p:cNvSpPr>
          <p:nvPr/>
        </p:nvSpPr>
        <p:spPr bwMode="auto">
          <a:xfrm>
            <a:off x="6243639" y="3351531"/>
            <a:ext cx="3819525" cy="1241425"/>
          </a:xfrm>
          <a:custGeom>
            <a:avLst/>
            <a:gdLst>
              <a:gd name="T0" fmla="*/ 0 w 2403"/>
              <a:gd name="T1" fmla="*/ 0 h 779"/>
              <a:gd name="T2" fmla="*/ 2147483647 w 2403"/>
              <a:gd name="T3" fmla="*/ 2147483647 h 779"/>
              <a:gd name="T4" fmla="*/ 2147483647 w 2403"/>
              <a:gd name="T5" fmla="*/ 2147483647 h 779"/>
              <a:gd name="T6" fmla="*/ 2147483647 w 2403"/>
              <a:gd name="T7" fmla="*/ 2147483647 h 779"/>
              <a:gd name="T8" fmla="*/ 2147483647 w 2403"/>
              <a:gd name="T9" fmla="*/ 2147483647 h 779"/>
              <a:gd name="T10" fmla="*/ 2147483647 w 2403"/>
              <a:gd name="T11" fmla="*/ 2147483647 h 779"/>
              <a:gd name="T12" fmla="*/ 0 60000 65536"/>
              <a:gd name="T13" fmla="*/ 0 60000 65536"/>
              <a:gd name="T14" fmla="*/ 0 60000 65536"/>
              <a:gd name="T15" fmla="*/ 0 60000 65536"/>
              <a:gd name="T16" fmla="*/ 0 60000 65536"/>
              <a:gd name="T17" fmla="*/ 0 60000 65536"/>
              <a:gd name="T18" fmla="*/ 0 w 2403"/>
              <a:gd name="T19" fmla="*/ 0 h 779"/>
              <a:gd name="T20" fmla="*/ 2403 w 2403"/>
              <a:gd name="T21" fmla="*/ 779 h 779"/>
            </a:gdLst>
            <a:ahLst/>
            <a:cxnLst>
              <a:cxn ang="T12">
                <a:pos x="T0" y="T1"/>
              </a:cxn>
              <a:cxn ang="T13">
                <a:pos x="T2" y="T3"/>
              </a:cxn>
              <a:cxn ang="T14">
                <a:pos x="T4" y="T5"/>
              </a:cxn>
              <a:cxn ang="T15">
                <a:pos x="T6" y="T7"/>
              </a:cxn>
              <a:cxn ang="T16">
                <a:pos x="T8" y="T9"/>
              </a:cxn>
              <a:cxn ang="T17">
                <a:pos x="T10" y="T11"/>
              </a:cxn>
            </a:cxnLst>
            <a:rect l="T18" t="T19" r="T20" b="T21"/>
            <a:pathLst>
              <a:path w="2403" h="779">
                <a:moveTo>
                  <a:pt x="0" y="0"/>
                </a:moveTo>
                <a:cubicBezTo>
                  <a:pt x="72" y="64"/>
                  <a:pt x="126" y="119"/>
                  <a:pt x="240" y="192"/>
                </a:cubicBezTo>
                <a:cubicBezTo>
                  <a:pt x="354" y="265"/>
                  <a:pt x="510" y="368"/>
                  <a:pt x="686" y="440"/>
                </a:cubicBezTo>
                <a:cubicBezTo>
                  <a:pt x="862" y="512"/>
                  <a:pt x="1100" y="575"/>
                  <a:pt x="1296" y="624"/>
                </a:cubicBezTo>
                <a:cubicBezTo>
                  <a:pt x="1492" y="673"/>
                  <a:pt x="1676" y="708"/>
                  <a:pt x="1861" y="734"/>
                </a:cubicBezTo>
                <a:cubicBezTo>
                  <a:pt x="2046" y="760"/>
                  <a:pt x="2290" y="770"/>
                  <a:pt x="2403" y="779"/>
                </a:cubicBez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30" name="Text Box 48"/>
          <p:cNvSpPr txBox="1">
            <a:spLocks noChangeArrowheads="1"/>
          </p:cNvSpPr>
          <p:nvPr/>
        </p:nvSpPr>
        <p:spPr bwMode="auto">
          <a:xfrm>
            <a:off x="2906714" y="4375468"/>
            <a:ext cx="3159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solidFill>
                  <a:schemeClr val="bg1"/>
                </a:solidFill>
                <a:latin typeface="Times New Roman" pitchFamily="18" charset="0"/>
              </a:rPr>
              <a:t>Equation F3-2 for FLB:</a:t>
            </a:r>
          </a:p>
        </p:txBody>
      </p:sp>
      <p:sp>
        <p:nvSpPr>
          <p:cNvPr id="13331" name="TextBox 22"/>
          <p:cNvSpPr txBox="1">
            <a:spLocks noChangeArrowheads="1"/>
          </p:cNvSpPr>
          <p:nvPr/>
        </p:nvSpPr>
        <p:spPr bwMode="auto">
          <a:xfrm>
            <a:off x="3569325" y="473394"/>
            <a:ext cx="52549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lgn="ctr">
              <a:spcBef>
                <a:spcPct val="0"/>
              </a:spcBef>
              <a:buClrTx/>
              <a:buSzTx/>
              <a:buFontTx/>
              <a:buNone/>
            </a:pPr>
            <a:r>
              <a:rPr lang="en-US" altLang="en-US" sz="2400" b="1">
                <a:solidFill>
                  <a:schemeClr val="bg1"/>
                </a:solidFill>
                <a:latin typeface="Times New Roman" pitchFamily="18" charset="0"/>
              </a:rPr>
              <a:t>Local Buckling Criteria</a:t>
            </a:r>
          </a:p>
          <a:p>
            <a:pPr algn="ctr">
              <a:spcBef>
                <a:spcPct val="0"/>
              </a:spcBef>
              <a:buClrTx/>
              <a:buSzTx/>
              <a:buFontTx/>
              <a:buNone/>
            </a:pPr>
            <a:r>
              <a:rPr lang="en-US" altLang="en-US" sz="2400" b="1">
                <a:solidFill>
                  <a:schemeClr val="bg1"/>
                </a:solidFill>
                <a:latin typeface="Times New Roman" pitchFamily="18" charset="0"/>
              </a:rPr>
              <a:t>Doubly Symmetric I-Shaped Members</a:t>
            </a:r>
          </a:p>
        </p:txBody>
      </p:sp>
      <p:graphicFrame>
        <p:nvGraphicFramePr>
          <p:cNvPr id="13333" name="Object 20"/>
          <p:cNvGraphicFramePr>
            <a:graphicFrameLocks noChangeAspect="1"/>
          </p:cNvGraphicFramePr>
          <p:nvPr>
            <p:extLst>
              <p:ext uri="{D42A27DB-BD31-4B8C-83A1-F6EECF244321}">
                <p14:modId xmlns:p14="http://schemas.microsoft.com/office/powerpoint/2010/main" val="1868157963"/>
              </p:ext>
            </p:extLst>
          </p:nvPr>
        </p:nvGraphicFramePr>
        <p:xfrm>
          <a:off x="5588000" y="1813243"/>
          <a:ext cx="4368800" cy="912812"/>
        </p:xfrm>
        <a:graphic>
          <a:graphicData uri="http://schemas.openxmlformats.org/presentationml/2006/ole">
            <mc:AlternateContent xmlns:mc="http://schemas.openxmlformats.org/markup-compatibility/2006">
              <mc:Choice xmlns:v="urn:schemas-microsoft-com:vml" Requires="v">
                <p:oleObj name="Equation" r:id="rId3" imgW="2552700" imgH="533400" progId="Equation.DSMT4">
                  <p:embed/>
                </p:oleObj>
              </mc:Choice>
              <mc:Fallback>
                <p:oleObj name="Equation" r:id="rId3" imgW="2552700" imgH="533400" progId="Equation.DSMT4">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0" y="1813243"/>
                        <a:ext cx="4368800" cy="912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334" name="Object 21"/>
          <p:cNvGraphicFramePr>
            <a:graphicFrameLocks noChangeAspect="1"/>
          </p:cNvGraphicFramePr>
          <p:nvPr>
            <p:extLst>
              <p:ext uri="{D42A27DB-BD31-4B8C-83A1-F6EECF244321}">
                <p14:modId xmlns:p14="http://schemas.microsoft.com/office/powerpoint/2010/main" val="1455341597"/>
              </p:ext>
            </p:extLst>
          </p:nvPr>
        </p:nvGraphicFramePr>
        <p:xfrm>
          <a:off x="5957888" y="4235769"/>
          <a:ext cx="1928812" cy="776287"/>
        </p:xfrm>
        <a:graphic>
          <a:graphicData uri="http://schemas.openxmlformats.org/presentationml/2006/ole">
            <mc:AlternateContent xmlns:mc="http://schemas.openxmlformats.org/markup-compatibility/2006">
              <mc:Choice xmlns:v="urn:schemas-microsoft-com:vml" Requires="v">
                <p:oleObj name="Equation" r:id="rId5" imgW="977476" imgH="393529" progId="Equation.DSMT4">
                  <p:embed/>
                </p:oleObj>
              </mc:Choice>
              <mc:Fallback>
                <p:oleObj name="Equation" r:id="rId5" imgW="977476" imgH="393529" progId="Equation.DSMT4">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57888" y="4235769"/>
                        <a:ext cx="1928812" cy="776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336" name="Freeform 23"/>
          <p:cNvSpPr>
            <a:spLocks/>
          </p:cNvSpPr>
          <p:nvPr/>
        </p:nvSpPr>
        <p:spPr bwMode="auto">
          <a:xfrm>
            <a:off x="5151439" y="2286318"/>
            <a:ext cx="409575" cy="392112"/>
          </a:xfrm>
          <a:custGeom>
            <a:avLst/>
            <a:gdLst>
              <a:gd name="T0" fmla="*/ 2147483647 w 258"/>
              <a:gd name="T1" fmla="*/ 0 h 247"/>
              <a:gd name="T2" fmla="*/ 2147483647 w 258"/>
              <a:gd name="T3" fmla="*/ 2147483647 h 247"/>
              <a:gd name="T4" fmla="*/ 2147483647 w 258"/>
              <a:gd name="T5" fmla="*/ 2147483647 h 247"/>
              <a:gd name="T6" fmla="*/ 2147483647 w 258"/>
              <a:gd name="T7" fmla="*/ 2147483647 h 247"/>
              <a:gd name="T8" fmla="*/ 0 60000 65536"/>
              <a:gd name="T9" fmla="*/ 0 60000 65536"/>
              <a:gd name="T10" fmla="*/ 0 60000 65536"/>
              <a:gd name="T11" fmla="*/ 0 60000 65536"/>
              <a:gd name="T12" fmla="*/ 0 w 258"/>
              <a:gd name="T13" fmla="*/ 0 h 247"/>
              <a:gd name="T14" fmla="*/ 258 w 258"/>
              <a:gd name="T15" fmla="*/ 247 h 247"/>
            </a:gdLst>
            <a:ahLst/>
            <a:cxnLst>
              <a:cxn ang="T8">
                <a:pos x="T0" y="T1"/>
              </a:cxn>
              <a:cxn ang="T9">
                <a:pos x="T2" y="T3"/>
              </a:cxn>
              <a:cxn ang="T10">
                <a:pos x="T4" y="T5"/>
              </a:cxn>
              <a:cxn ang="T11">
                <a:pos x="T6" y="T7"/>
              </a:cxn>
            </a:cxnLst>
            <a:rect l="T12" t="T13" r="T14" b="T15"/>
            <a:pathLst>
              <a:path w="258" h="247">
                <a:moveTo>
                  <a:pt x="258" y="0"/>
                </a:moveTo>
                <a:cubicBezTo>
                  <a:pt x="140" y="5"/>
                  <a:pt x="22" y="10"/>
                  <a:pt x="11" y="33"/>
                </a:cubicBezTo>
                <a:cubicBezTo>
                  <a:pt x="0" y="56"/>
                  <a:pt x="188" y="104"/>
                  <a:pt x="192" y="140"/>
                </a:cubicBezTo>
                <a:cubicBezTo>
                  <a:pt x="196" y="176"/>
                  <a:pt x="54" y="220"/>
                  <a:pt x="35" y="247"/>
                </a:cubicBezTo>
              </a:path>
            </a:pathLst>
          </a:custGeom>
          <a:noFill/>
          <a:ln w="19050" cmpd="sng">
            <a:solidFill>
              <a:schemeClr val="bg1"/>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37" name="Freeform 24"/>
          <p:cNvSpPr>
            <a:spLocks/>
          </p:cNvSpPr>
          <p:nvPr/>
        </p:nvSpPr>
        <p:spPr bwMode="auto">
          <a:xfrm>
            <a:off x="7989889" y="4323081"/>
            <a:ext cx="504825" cy="301625"/>
          </a:xfrm>
          <a:custGeom>
            <a:avLst/>
            <a:gdLst>
              <a:gd name="T0" fmla="*/ 0 w 318"/>
              <a:gd name="T1" fmla="*/ 2147483647 h 190"/>
              <a:gd name="T2" fmla="*/ 2147483647 w 318"/>
              <a:gd name="T3" fmla="*/ 2147483647 h 190"/>
              <a:gd name="T4" fmla="*/ 2147483647 w 318"/>
              <a:gd name="T5" fmla="*/ 0 h 190"/>
              <a:gd name="T6" fmla="*/ 0 60000 65536"/>
              <a:gd name="T7" fmla="*/ 0 60000 65536"/>
              <a:gd name="T8" fmla="*/ 0 60000 65536"/>
              <a:gd name="T9" fmla="*/ 0 w 318"/>
              <a:gd name="T10" fmla="*/ 0 h 190"/>
              <a:gd name="T11" fmla="*/ 318 w 318"/>
              <a:gd name="T12" fmla="*/ 190 h 190"/>
            </a:gdLst>
            <a:ahLst/>
            <a:cxnLst>
              <a:cxn ang="T6">
                <a:pos x="T0" y="T1"/>
              </a:cxn>
              <a:cxn ang="T7">
                <a:pos x="T2" y="T3"/>
              </a:cxn>
              <a:cxn ang="T8">
                <a:pos x="T4" y="T5"/>
              </a:cxn>
            </a:cxnLst>
            <a:rect l="T9" t="T10" r="T11" b="T12"/>
            <a:pathLst>
              <a:path w="318" h="190">
                <a:moveTo>
                  <a:pt x="0" y="190"/>
                </a:moveTo>
                <a:cubicBezTo>
                  <a:pt x="129" y="189"/>
                  <a:pt x="258" y="189"/>
                  <a:pt x="288" y="157"/>
                </a:cubicBezTo>
                <a:cubicBezTo>
                  <a:pt x="318" y="125"/>
                  <a:pt x="204" y="26"/>
                  <a:pt x="181" y="0"/>
                </a:cubicBezTo>
              </a:path>
            </a:pathLst>
          </a:custGeom>
          <a:noFill/>
          <a:ln w="19050" cmpd="sng">
            <a:solidFill>
              <a:schemeClr val="bg1"/>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38" name="Freeform 25"/>
          <p:cNvSpPr>
            <a:spLocks/>
          </p:cNvSpPr>
          <p:nvPr/>
        </p:nvSpPr>
        <p:spPr bwMode="auto">
          <a:xfrm>
            <a:off x="2809876" y="2402205"/>
            <a:ext cx="3438525" cy="952500"/>
          </a:xfrm>
          <a:custGeom>
            <a:avLst/>
            <a:gdLst>
              <a:gd name="T0" fmla="*/ 2147483647 w 2166"/>
              <a:gd name="T1" fmla="*/ 2147483647 h 600"/>
              <a:gd name="T2" fmla="*/ 2147483647 w 2166"/>
              <a:gd name="T3" fmla="*/ 0 h 600"/>
              <a:gd name="T4" fmla="*/ 0 w 2166"/>
              <a:gd name="T5" fmla="*/ 0 h 600"/>
              <a:gd name="T6" fmla="*/ 0 60000 65536"/>
              <a:gd name="T7" fmla="*/ 0 60000 65536"/>
              <a:gd name="T8" fmla="*/ 0 60000 65536"/>
              <a:gd name="T9" fmla="*/ 0 w 2166"/>
              <a:gd name="T10" fmla="*/ 0 h 600"/>
              <a:gd name="T11" fmla="*/ 2166 w 2166"/>
              <a:gd name="T12" fmla="*/ 600 h 600"/>
            </a:gdLst>
            <a:ahLst/>
            <a:cxnLst>
              <a:cxn ang="T6">
                <a:pos x="T0" y="T1"/>
              </a:cxn>
              <a:cxn ang="T7">
                <a:pos x="T2" y="T3"/>
              </a:cxn>
              <a:cxn ang="T8">
                <a:pos x="T4" y="T5"/>
              </a:cxn>
            </a:cxnLst>
            <a:rect l="T9" t="T10" r="T11" b="T12"/>
            <a:pathLst>
              <a:path w="2166" h="600">
                <a:moveTo>
                  <a:pt x="2166" y="600"/>
                </a:moveTo>
                <a:lnTo>
                  <a:pt x="1206" y="0"/>
                </a:lnTo>
                <a:lnTo>
                  <a:pt x="0" y="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39" name="Text Box 37"/>
          <p:cNvSpPr txBox="1">
            <a:spLocks noChangeArrowheads="1"/>
          </p:cNvSpPr>
          <p:nvPr/>
        </p:nvSpPr>
        <p:spPr bwMode="auto">
          <a:xfrm>
            <a:off x="4856163" y="1532255"/>
            <a:ext cx="5243512" cy="2308324"/>
          </a:xfrm>
          <a:prstGeom prst="rect">
            <a:avLst/>
          </a:prstGeom>
          <a:solidFill>
            <a:schemeClr val="accent1"/>
          </a:solidFill>
          <a:ln>
            <a:noFill/>
          </a:ln>
          <a:extLs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dirty="0">
                <a:solidFill>
                  <a:srgbClr val="F2F2F2"/>
                </a:solidFill>
                <a:latin typeface="Times New Roman" pitchFamily="18" charset="0"/>
              </a:rPr>
              <a:t>Rolled W-shape sections are dimensioned such that the webs are  compact and flanges are compact in most cases. Therefore, the full plastic moment usually can be obtained prior to local buckling occurring.</a:t>
            </a:r>
          </a:p>
        </p:txBody>
      </p:sp>
      <p:sp>
        <p:nvSpPr>
          <p:cNvPr id="25" name="Oval 24"/>
          <p:cNvSpPr/>
          <p:nvPr/>
        </p:nvSpPr>
        <p:spPr bwMode="auto">
          <a:xfrm>
            <a:off x="2468564" y="1783081"/>
            <a:ext cx="2535237" cy="1190625"/>
          </a:xfrm>
          <a:prstGeom prst="ellipse">
            <a:avLst/>
          </a:prstGeom>
          <a:solidFill>
            <a:schemeClr val="accent1">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 name="Slide Number Placeholder 1"/>
          <p:cNvSpPr>
            <a:spLocks noGrp="1"/>
          </p:cNvSpPr>
          <p:nvPr>
            <p:ph type="sldNum" sz="quarter" idx="11"/>
          </p:nvPr>
        </p:nvSpPr>
        <p:spPr/>
        <p:txBody>
          <a:bodyPr/>
          <a:lstStyle/>
          <a:p>
            <a:pPr>
              <a:defRPr/>
            </a:pPr>
            <a:fld id="{9A0911AF-17A6-41E3-A3C5-4298932E7EBB}" type="slidenum">
              <a:rPr lang="en-US" smtClean="0"/>
              <a:pPr>
                <a:defRPr/>
              </a:pPr>
              <a:t>10</a:t>
            </a:fld>
            <a:endParaRPr lang="en-US" dirty="0"/>
          </a:p>
        </p:txBody>
      </p:sp>
      <p:sp>
        <p:nvSpPr>
          <p:cNvPr id="6" name="TextBox 15">
            <a:extLst>
              <a:ext uri="{FF2B5EF4-FFF2-40B4-BE49-F238E27FC236}">
                <a16:creationId xmlns:a16="http://schemas.microsoft.com/office/drawing/2014/main" id="{77AEB93D-7322-91B6-DBBD-8D30FE597EB6}"/>
              </a:ext>
            </a:extLst>
          </p:cNvPr>
          <p:cNvSpPr txBox="1">
            <a:spLocks noChangeArrowheads="1"/>
          </p:cNvSpPr>
          <p:nvPr/>
        </p:nvSpPr>
        <p:spPr bwMode="auto">
          <a:xfrm>
            <a:off x="2790825" y="5975828"/>
            <a:ext cx="6172200" cy="400110"/>
          </a:xfrm>
          <a:prstGeom prst="rect">
            <a:avLst/>
          </a:prstGeom>
          <a:solidFill>
            <a:srgbClr val="FFFFFF"/>
          </a:solidFill>
          <a:ln w="38100">
            <a:solidFill>
              <a:schemeClr val="bg1"/>
            </a:solidFill>
            <a:bevel/>
            <a:headEnd/>
            <a:tailEnd/>
          </a:ln>
        </p:spPr>
        <p:txBody>
          <a:bodyPr anchor="ct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000" dirty="0">
                <a:solidFill>
                  <a:schemeClr val="bg1"/>
                </a:solidFill>
                <a:latin typeface="Times New Roman" pitchFamily="18" charset="0"/>
              </a:rPr>
              <a:t>Note: WLB not shown. See Spec. sections F4 and F5.</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3" name="Content Placeholder 2"/>
          <p:cNvSpPr>
            <a:spLocks noGrp="1"/>
          </p:cNvSpPr>
          <p:nvPr>
            <p:ph idx="1"/>
          </p:nvPr>
        </p:nvSpPr>
        <p:spPr>
          <a:xfrm>
            <a:off x="1882588" y="1887071"/>
            <a:ext cx="8229600" cy="2886944"/>
          </a:xfrm>
          <a:solidFill>
            <a:schemeClr val="accent1">
              <a:lumMod val="20000"/>
              <a:lumOff val="80000"/>
            </a:schemeClr>
          </a:solidFill>
        </p:spPr>
        <p:txBody>
          <a:bodyPr>
            <a:spAutoFit/>
          </a:bodyPr>
          <a:lstStyle/>
          <a:p>
            <a:pPr>
              <a:defRPr/>
            </a:pPr>
            <a:endParaRPr lang="en-US" dirty="0">
              <a:solidFill>
                <a:schemeClr val="bg1"/>
              </a:solidFill>
            </a:endParaRPr>
          </a:p>
          <a:p>
            <a:pPr>
              <a:defRPr/>
            </a:pPr>
            <a:r>
              <a:rPr lang="en-US" dirty="0">
                <a:solidFill>
                  <a:schemeClr val="bg1"/>
                </a:solidFill>
              </a:rPr>
              <a:t>The following slides assume:</a:t>
            </a:r>
          </a:p>
          <a:p>
            <a:pPr lvl="1">
              <a:defRPr/>
            </a:pPr>
            <a:r>
              <a:rPr lang="en-US" dirty="0">
                <a:solidFill>
                  <a:schemeClr val="bg1"/>
                </a:solidFill>
              </a:rPr>
              <a:t>Compact sections</a:t>
            </a:r>
          </a:p>
          <a:p>
            <a:pPr lvl="1">
              <a:defRPr/>
            </a:pPr>
            <a:r>
              <a:rPr lang="en-US" dirty="0">
                <a:solidFill>
                  <a:schemeClr val="bg1"/>
                </a:solidFill>
              </a:rPr>
              <a:t>Doubly symmetric members and channels</a:t>
            </a:r>
          </a:p>
          <a:p>
            <a:pPr lvl="1">
              <a:defRPr/>
            </a:pPr>
            <a:r>
              <a:rPr lang="en-US" dirty="0">
                <a:solidFill>
                  <a:schemeClr val="bg1"/>
                </a:solidFill>
              </a:rPr>
              <a:t>Major axis bending</a:t>
            </a:r>
          </a:p>
          <a:p>
            <a:pPr>
              <a:buFont typeface="Wingdings 2" pitchFamily="18" charset="2"/>
              <a:buNone/>
              <a:defRPr/>
            </a:pPr>
            <a:endParaRPr lang="en-US" dirty="0">
              <a:solidFill>
                <a:schemeClr val="bg1"/>
              </a:solidFill>
            </a:endParaRPr>
          </a:p>
        </p:txBody>
      </p:sp>
      <p:sp>
        <p:nvSpPr>
          <p:cNvPr id="4" name="Slide Number Placeholder 3"/>
          <p:cNvSpPr>
            <a:spLocks noGrp="1"/>
          </p:cNvSpPr>
          <p:nvPr>
            <p:ph type="sldNum" sz="quarter" idx="11"/>
          </p:nvPr>
        </p:nvSpPr>
        <p:spPr/>
        <p:txBody>
          <a:bodyPr/>
          <a:lstStyle/>
          <a:p>
            <a:pPr>
              <a:defRPr/>
            </a:pPr>
            <a:fld id="{1EA9D40A-54C0-4D5B-BCC8-9EE16090D8A3}" type="slidenum">
              <a:rPr lang="en-US" smtClean="0"/>
              <a:pPr>
                <a:defRPr/>
              </a:pPr>
              <a:t>11</a:t>
            </a:fld>
            <a:endParaRPr lang="en-US" dirty="0"/>
          </a:p>
        </p:txBody>
      </p:sp>
      <p:sp>
        <p:nvSpPr>
          <p:cNvPr id="2" name="TextBox 2"/>
          <p:cNvSpPr txBox="1"/>
          <p:nvPr/>
        </p:nvSpPr>
        <p:spPr>
          <a:xfrm>
            <a:off x="3147359" y="687241"/>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dirty="0">
                <a:solidFill>
                  <a:schemeClr val="bg1"/>
                </a:solidFill>
              </a:rPr>
              <a:t>Flexural Strength</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29" name="TextBox 28"/>
          <p:cNvSpPr txBox="1"/>
          <p:nvPr/>
        </p:nvSpPr>
        <p:spPr>
          <a:xfrm>
            <a:off x="2290763" y="2130426"/>
            <a:ext cx="8140700"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rPr>
              <a:t>Only consider LTB as a potential failure mode prior to reaching the plastic moment.</a:t>
            </a:r>
          </a:p>
        </p:txBody>
      </p:sp>
      <p:sp>
        <p:nvSpPr>
          <p:cNvPr id="3" name="TextBox 2"/>
          <p:cNvSpPr txBox="1"/>
          <p:nvPr/>
        </p:nvSpPr>
        <p:spPr>
          <a:xfrm>
            <a:off x="2305050" y="3367089"/>
            <a:ext cx="8140700" cy="860425"/>
          </a:xfrm>
          <a:prstGeom prst="rect">
            <a:avLst/>
          </a:prstGeom>
          <a:solidFill>
            <a:schemeClr val="tx1">
              <a:lumMod val="95000"/>
              <a:alpha val="62000"/>
            </a:schemeClr>
          </a:solidFill>
          <a:ln w="38100" cap="flat">
            <a:solidFill>
              <a:schemeClr val="bg1"/>
            </a:solidFill>
            <a:bevel/>
          </a:ln>
        </p:spPr>
        <p:txBody>
          <a:bodyPr anchor="ctr">
            <a:spAutoFit/>
          </a:bodyPr>
          <a:lstStyle/>
          <a:p>
            <a:pPr eaLnBrk="0" hangingPunct="0">
              <a:defRPr/>
            </a:pPr>
            <a:r>
              <a:rPr lang="en-US">
                <a:solidFill>
                  <a:schemeClr val="bg1"/>
                </a:solidFill>
              </a:rPr>
              <a:t>LTB depends on unbraced length, </a:t>
            </a:r>
            <a:r>
              <a:rPr lang="en-US" i="1">
                <a:solidFill>
                  <a:schemeClr val="bg1"/>
                </a:solidFill>
              </a:rPr>
              <a:t>L</a:t>
            </a:r>
            <a:r>
              <a:rPr lang="en-US" i="1" baseline="-25000">
                <a:solidFill>
                  <a:schemeClr val="bg1"/>
                </a:solidFill>
              </a:rPr>
              <a:t>b</a:t>
            </a:r>
            <a:r>
              <a:rPr lang="en-US">
                <a:solidFill>
                  <a:schemeClr val="bg1"/>
                </a:solidFill>
              </a:rPr>
              <a:t>, and can occur in the elastic or inelastic range.</a:t>
            </a:r>
          </a:p>
        </p:txBody>
      </p:sp>
      <p:sp>
        <p:nvSpPr>
          <p:cNvPr id="15365" name="TextBox 3"/>
          <p:cNvSpPr txBox="1">
            <a:spLocks noChangeArrowheads="1"/>
          </p:cNvSpPr>
          <p:nvPr/>
        </p:nvSpPr>
        <p:spPr bwMode="auto">
          <a:xfrm>
            <a:off x="2305050" y="4575175"/>
            <a:ext cx="8140700" cy="1004888"/>
          </a:xfrm>
          <a:prstGeom prst="rect">
            <a:avLst/>
          </a:prstGeom>
          <a:solidFill>
            <a:srgbClr val="F2F2F2">
              <a:alpha val="61960"/>
            </a:srgbClr>
          </a:solidFill>
          <a:ln w="38100">
            <a:solidFill>
              <a:schemeClr val="bg1"/>
            </a:solidFill>
            <a:bevel/>
            <a:headEnd/>
            <a:tailEnd/>
          </a:ln>
        </p:spPr>
        <p:txBody>
          <a:bodyPr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dirty="0">
                <a:solidFill>
                  <a:schemeClr val="bg1"/>
                </a:solidFill>
                <a:latin typeface="Times New Roman" pitchFamily="18" charset="0"/>
              </a:rPr>
              <a:t>If the section is also fully braced against LTB, </a:t>
            </a:r>
          </a:p>
          <a:p>
            <a:pPr>
              <a:spcBef>
                <a:spcPct val="0"/>
              </a:spcBef>
              <a:buClrTx/>
              <a:buSzTx/>
              <a:buFontTx/>
              <a:buNone/>
            </a:pPr>
            <a:r>
              <a:rPr lang="en-US" altLang="en-US" sz="2400" i="1" dirty="0">
                <a:solidFill>
                  <a:schemeClr val="bg1"/>
                </a:solidFill>
                <a:latin typeface="Times New Roman" pitchFamily="18" charset="0"/>
              </a:rPr>
              <a:t>M</a:t>
            </a:r>
            <a:r>
              <a:rPr lang="en-US" altLang="en-US" sz="2400" i="1" baseline="-25000" dirty="0">
                <a:solidFill>
                  <a:schemeClr val="bg1"/>
                </a:solidFill>
                <a:latin typeface="Times New Roman" pitchFamily="18" charset="0"/>
              </a:rPr>
              <a:t>n </a:t>
            </a:r>
            <a:r>
              <a:rPr lang="en-US" altLang="en-US" sz="2400" dirty="0">
                <a:solidFill>
                  <a:schemeClr val="bg1"/>
                </a:solidFill>
                <a:latin typeface="Times New Roman" pitchFamily="18" charset="0"/>
              </a:rPr>
              <a:t>= </a:t>
            </a:r>
            <a:r>
              <a:rPr lang="en-US" altLang="en-US" sz="2400" i="1" dirty="0" err="1">
                <a:solidFill>
                  <a:schemeClr val="bg1"/>
                </a:solidFill>
                <a:latin typeface="Times New Roman" pitchFamily="18" charset="0"/>
              </a:rPr>
              <a:t>M</a:t>
            </a:r>
            <a:r>
              <a:rPr lang="en-US" altLang="en-US" sz="2400" i="1" baseline="-25000" dirty="0" err="1">
                <a:solidFill>
                  <a:schemeClr val="bg1"/>
                </a:solidFill>
                <a:latin typeface="Times New Roman" pitchFamily="18" charset="0"/>
              </a:rPr>
              <a:t>p</a:t>
            </a:r>
            <a:r>
              <a:rPr lang="en-US" altLang="en-US" sz="2400" i="1" baseline="-25000" dirty="0">
                <a:solidFill>
                  <a:schemeClr val="bg1"/>
                </a:solidFill>
                <a:latin typeface="Times New Roman" pitchFamily="18" charset="0"/>
              </a:rPr>
              <a:t> </a:t>
            </a:r>
            <a:r>
              <a:rPr lang="en-US" altLang="en-US" sz="2400" dirty="0">
                <a:solidFill>
                  <a:schemeClr val="bg1"/>
                </a:solidFill>
                <a:latin typeface="Times New Roman" pitchFamily="18" charset="0"/>
              </a:rPr>
              <a:t>= </a:t>
            </a:r>
            <a:r>
              <a:rPr lang="en-US" altLang="en-US" sz="2400" i="1" dirty="0" err="1">
                <a:solidFill>
                  <a:schemeClr val="bg1"/>
                </a:solidFill>
                <a:latin typeface="Times New Roman" pitchFamily="18" charset="0"/>
              </a:rPr>
              <a:t>F</a:t>
            </a:r>
            <a:r>
              <a:rPr lang="en-US" altLang="en-US" sz="2400" i="1" baseline="-25000" dirty="0" err="1">
                <a:solidFill>
                  <a:schemeClr val="bg1"/>
                </a:solidFill>
                <a:latin typeface="Times New Roman" pitchFamily="18" charset="0"/>
              </a:rPr>
              <a:t>y</a:t>
            </a:r>
            <a:r>
              <a:rPr lang="en-US" altLang="en-US" sz="2400" i="1" dirty="0" err="1">
                <a:solidFill>
                  <a:schemeClr val="bg1"/>
                </a:solidFill>
                <a:latin typeface="Times New Roman" pitchFamily="18" charset="0"/>
              </a:rPr>
              <a:t>Z</a:t>
            </a:r>
            <a:r>
              <a:rPr lang="en-US" altLang="en-US" sz="2400" i="1" baseline="-25000" dirty="0" err="1">
                <a:solidFill>
                  <a:schemeClr val="bg1"/>
                </a:solidFill>
                <a:latin typeface="Times New Roman" pitchFamily="18" charset="0"/>
              </a:rPr>
              <a:t>x</a:t>
            </a:r>
            <a:r>
              <a:rPr lang="en-US" altLang="en-US" sz="2400" dirty="0">
                <a:solidFill>
                  <a:schemeClr val="bg1"/>
                </a:solidFill>
                <a:latin typeface="Times New Roman" pitchFamily="18" charset="0"/>
              </a:rPr>
              <a:t>                                              Equation F2-1</a:t>
            </a:r>
          </a:p>
        </p:txBody>
      </p:sp>
      <p:sp>
        <p:nvSpPr>
          <p:cNvPr id="5" name="TextBox 4"/>
          <p:cNvSpPr txBox="1">
            <a:spLocks noChangeArrowheads="1"/>
          </p:cNvSpPr>
          <p:nvPr/>
        </p:nvSpPr>
        <p:spPr bwMode="auto">
          <a:xfrm>
            <a:off x="2292350" y="1358256"/>
            <a:ext cx="5702300" cy="461665"/>
          </a:xfrm>
          <a:prstGeom prst="rect">
            <a:avLst/>
          </a:prstGeom>
          <a:solidFill>
            <a:srgbClr val="F2F2F2">
              <a:alpha val="62000"/>
            </a:srgbClr>
          </a:solidFill>
          <a:ln w="38100">
            <a:solidFill>
              <a:schemeClr val="bg1"/>
            </a:solidFill>
            <a:bevel/>
            <a:headEnd/>
            <a:tailEnd/>
          </a:ln>
        </p:spPr>
        <p:txBody>
          <a:bodyPr anchor="ctr">
            <a:spAutoFit/>
          </a:bodyPr>
          <a:lstStyle/>
          <a:p>
            <a:pPr eaLnBrk="0" hangingPunct="0">
              <a:defRPr/>
            </a:pPr>
            <a:r>
              <a:rPr lang="en-US" dirty="0">
                <a:solidFill>
                  <a:schemeClr val="bg1"/>
                </a:solidFill>
                <a:cs typeface="+mn-cs"/>
              </a:rPr>
              <a:t>When members are compact:</a:t>
            </a:r>
          </a:p>
        </p:txBody>
      </p:sp>
      <p:sp>
        <p:nvSpPr>
          <p:cNvPr id="6" name="Slide Number Placeholder 5"/>
          <p:cNvSpPr>
            <a:spLocks noGrp="1"/>
          </p:cNvSpPr>
          <p:nvPr>
            <p:ph type="sldNum" sz="quarter" idx="11"/>
          </p:nvPr>
        </p:nvSpPr>
        <p:spPr/>
        <p:txBody>
          <a:bodyPr/>
          <a:lstStyle/>
          <a:p>
            <a:pPr>
              <a:defRPr/>
            </a:pPr>
            <a:fld id="{03A9435A-484F-4147-AB50-E0F07C783A9F}" type="slidenum">
              <a:rPr lang="en-US" smtClean="0"/>
              <a:pPr>
                <a:defRPr/>
              </a:pPr>
              <a:t>12</a:t>
            </a:fld>
            <a:endParaRPr lang="en-US" dirty="0"/>
          </a:p>
        </p:txBody>
      </p:sp>
      <p:sp>
        <p:nvSpPr>
          <p:cNvPr id="2" name="TextBox 2"/>
          <p:cNvSpPr txBox="1"/>
          <p:nvPr/>
        </p:nvSpPr>
        <p:spPr>
          <a:xfrm>
            <a:off x="3228041" y="397243"/>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dirty="0">
                <a:solidFill>
                  <a:schemeClr val="bg1"/>
                </a:solidFill>
              </a:rPr>
              <a:t>Flexural Strength</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29" name="TextBox 28"/>
          <p:cNvSpPr txBox="1"/>
          <p:nvPr/>
        </p:nvSpPr>
        <p:spPr>
          <a:xfrm>
            <a:off x="2195513" y="649289"/>
            <a:ext cx="8007350" cy="5062537"/>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tabLst>
                <a:tab pos="287338" algn="l"/>
                <a:tab pos="627063" algn="l"/>
                <a:tab pos="1084263" algn="l"/>
                <a:tab pos="1711325" algn="l"/>
                <a:tab pos="5538788" algn="l"/>
              </a:tabLst>
              <a:defRPr/>
            </a:pPr>
            <a:r>
              <a:rPr lang="en-US" dirty="0">
                <a:solidFill>
                  <a:schemeClr val="bg1"/>
                </a:solidFill>
              </a:rPr>
              <a:t>	</a:t>
            </a:r>
            <a:r>
              <a:rPr lang="en-US" sz="2000" i="1" dirty="0" err="1">
                <a:solidFill>
                  <a:schemeClr val="bg1"/>
                </a:solidFill>
              </a:rPr>
              <a:t>M</a:t>
            </a:r>
            <a:r>
              <a:rPr lang="en-US" sz="2000" i="1" baseline="-25000" dirty="0" err="1">
                <a:solidFill>
                  <a:schemeClr val="bg1"/>
                </a:solidFill>
              </a:rPr>
              <a:t>p</a:t>
            </a:r>
            <a:r>
              <a:rPr lang="en-US" sz="2000" i="1" baseline="-25000" dirty="0">
                <a:solidFill>
                  <a:schemeClr val="bg1"/>
                </a:solidFill>
              </a:rPr>
              <a:t>	</a:t>
            </a:r>
            <a:r>
              <a:rPr lang="en-US" sz="2000" dirty="0">
                <a:solidFill>
                  <a:schemeClr val="bg1"/>
                </a:solidFill>
              </a:rPr>
              <a:t>=	</a:t>
            </a:r>
            <a:r>
              <a:rPr lang="en-US" sz="2000" i="1" dirty="0" err="1">
                <a:solidFill>
                  <a:schemeClr val="bg1"/>
                </a:solidFill>
              </a:rPr>
              <a:t>F</a:t>
            </a:r>
            <a:r>
              <a:rPr lang="en-US" sz="2000" i="1" baseline="-25000" dirty="0" err="1">
                <a:solidFill>
                  <a:schemeClr val="bg1"/>
                </a:solidFill>
              </a:rPr>
              <a:t>y</a:t>
            </a:r>
            <a:r>
              <a:rPr lang="en-US" sz="2000" i="1" dirty="0" err="1">
                <a:solidFill>
                  <a:schemeClr val="bg1"/>
                </a:solidFill>
              </a:rPr>
              <a:t>Z</a:t>
            </a:r>
            <a:r>
              <a:rPr lang="en-US" sz="2000" i="1" baseline="-25000" dirty="0" err="1">
                <a:solidFill>
                  <a:schemeClr val="bg1"/>
                </a:solidFill>
              </a:rPr>
              <a:t>x</a:t>
            </a:r>
            <a:r>
              <a:rPr lang="en-US" sz="2000" dirty="0">
                <a:solidFill>
                  <a:schemeClr val="bg1"/>
                </a:solidFill>
              </a:rPr>
              <a:t>	Equation F2-1</a:t>
            </a:r>
          </a:p>
          <a:p>
            <a:pPr eaLnBrk="0" hangingPunct="0">
              <a:spcBef>
                <a:spcPct val="50000"/>
              </a:spcBef>
              <a:spcAft>
                <a:spcPct val="50000"/>
              </a:spcAft>
              <a:tabLst>
                <a:tab pos="287338" algn="l"/>
                <a:tab pos="627063" algn="l"/>
                <a:tab pos="1084263" algn="l"/>
                <a:tab pos="1711325" algn="l"/>
                <a:tab pos="5538788" algn="l"/>
              </a:tabLst>
              <a:defRPr/>
            </a:pPr>
            <a:r>
              <a:rPr lang="en-US" sz="2000" dirty="0">
                <a:solidFill>
                  <a:schemeClr val="bg1"/>
                </a:solidFill>
              </a:rPr>
              <a:t>	</a:t>
            </a:r>
            <a:r>
              <a:rPr lang="en-US" sz="2000" i="1" dirty="0" err="1">
                <a:solidFill>
                  <a:schemeClr val="bg1"/>
                </a:solidFill>
              </a:rPr>
              <a:t>M</a:t>
            </a:r>
            <a:r>
              <a:rPr lang="en-US" sz="2000" i="1" baseline="-25000" dirty="0" err="1">
                <a:solidFill>
                  <a:schemeClr val="bg1"/>
                </a:solidFill>
              </a:rPr>
              <a:t>r</a:t>
            </a:r>
            <a:r>
              <a:rPr lang="en-US" sz="2000" i="1" baseline="-25000" dirty="0">
                <a:solidFill>
                  <a:schemeClr val="bg1"/>
                </a:solidFill>
              </a:rPr>
              <a:t>	</a:t>
            </a:r>
            <a:r>
              <a:rPr lang="en-US" sz="2000" dirty="0">
                <a:solidFill>
                  <a:schemeClr val="bg1"/>
                </a:solidFill>
              </a:rPr>
              <a:t>=	0.7</a:t>
            </a:r>
            <a:r>
              <a:rPr lang="en-US" sz="2000" i="1" dirty="0">
                <a:solidFill>
                  <a:schemeClr val="bg1"/>
                </a:solidFill>
              </a:rPr>
              <a:t>F</a:t>
            </a:r>
            <a:r>
              <a:rPr lang="en-US" sz="2000" i="1" baseline="-25000" dirty="0">
                <a:solidFill>
                  <a:schemeClr val="bg1"/>
                </a:solidFill>
              </a:rPr>
              <a:t>y</a:t>
            </a:r>
            <a:r>
              <a:rPr lang="en-US" sz="2000" i="1" dirty="0">
                <a:solidFill>
                  <a:schemeClr val="bg1"/>
                </a:solidFill>
              </a:rPr>
              <a:t>S</a:t>
            </a:r>
            <a:r>
              <a:rPr lang="en-US" sz="2000" i="1" baseline="-25000" dirty="0">
                <a:solidFill>
                  <a:schemeClr val="bg1"/>
                </a:solidFill>
              </a:rPr>
              <a:t>x</a:t>
            </a:r>
            <a:endParaRPr lang="en-US" sz="2000" i="1" dirty="0">
              <a:solidFill>
                <a:schemeClr val="bg1"/>
              </a:solidFill>
            </a:endParaRPr>
          </a:p>
          <a:p>
            <a:pPr eaLnBrk="0" hangingPunct="0">
              <a:spcBef>
                <a:spcPct val="50000"/>
              </a:spcBef>
              <a:spcAft>
                <a:spcPct val="50000"/>
              </a:spcAft>
              <a:tabLst>
                <a:tab pos="287338" algn="l"/>
                <a:tab pos="627063" algn="l"/>
                <a:tab pos="1084263" algn="l"/>
                <a:tab pos="1711325" algn="l"/>
                <a:tab pos="5538788" algn="l"/>
              </a:tabLst>
              <a:defRPr/>
            </a:pPr>
            <a:r>
              <a:rPr lang="en-US" dirty="0">
                <a:solidFill>
                  <a:schemeClr val="bg1"/>
                </a:solidFill>
              </a:rPr>
              <a:t>	</a:t>
            </a:r>
            <a:r>
              <a:rPr lang="en-US" sz="2000" i="1" dirty="0" err="1">
                <a:solidFill>
                  <a:schemeClr val="bg1"/>
                </a:solidFill>
              </a:rPr>
              <a:t>L</a:t>
            </a:r>
            <a:r>
              <a:rPr lang="en-US" sz="2000" i="1" baseline="-25000" dirty="0" err="1">
                <a:solidFill>
                  <a:schemeClr val="bg1"/>
                </a:solidFill>
              </a:rPr>
              <a:t>p</a:t>
            </a:r>
            <a:r>
              <a:rPr lang="en-US" sz="2000" i="1" baseline="-25000" dirty="0">
                <a:solidFill>
                  <a:schemeClr val="bg1"/>
                </a:solidFill>
              </a:rPr>
              <a:t>	</a:t>
            </a:r>
            <a:r>
              <a:rPr lang="en-US" sz="2000" dirty="0">
                <a:solidFill>
                  <a:schemeClr val="bg1"/>
                </a:solidFill>
              </a:rPr>
              <a:t>=</a:t>
            </a:r>
            <a:r>
              <a:rPr lang="en-US" dirty="0">
                <a:solidFill>
                  <a:schemeClr val="bg1"/>
                </a:solidFill>
              </a:rPr>
              <a:t>			</a:t>
            </a:r>
            <a:r>
              <a:rPr lang="en-US" sz="2000" dirty="0">
                <a:solidFill>
                  <a:schemeClr val="bg1"/>
                </a:solidFill>
              </a:rPr>
              <a:t>Equation F2-5</a:t>
            </a:r>
          </a:p>
          <a:p>
            <a:pPr eaLnBrk="0" hangingPunct="0">
              <a:spcBef>
                <a:spcPct val="50000"/>
              </a:spcBef>
              <a:spcAft>
                <a:spcPct val="50000"/>
              </a:spcAft>
              <a:tabLst>
                <a:tab pos="287338" algn="l"/>
                <a:tab pos="627063" algn="l"/>
                <a:tab pos="1084263" algn="l"/>
                <a:tab pos="1711325" algn="l"/>
                <a:tab pos="5538788" algn="l"/>
              </a:tabLst>
              <a:defRPr/>
            </a:pPr>
            <a:r>
              <a:rPr lang="en-US" i="1" dirty="0">
                <a:solidFill>
                  <a:schemeClr val="bg1"/>
                </a:solidFill>
              </a:rPr>
              <a:t>	</a:t>
            </a:r>
            <a:r>
              <a:rPr lang="en-US" sz="2000" i="1" dirty="0" err="1">
                <a:solidFill>
                  <a:schemeClr val="bg1"/>
                </a:solidFill>
              </a:rPr>
              <a:t>L</a:t>
            </a:r>
            <a:r>
              <a:rPr lang="en-US" sz="2000" i="1" baseline="-25000" dirty="0" err="1">
                <a:solidFill>
                  <a:schemeClr val="bg1"/>
                </a:solidFill>
              </a:rPr>
              <a:t>r</a:t>
            </a:r>
            <a:r>
              <a:rPr lang="en-US" sz="2000" i="1" baseline="-25000" dirty="0">
                <a:solidFill>
                  <a:schemeClr val="bg1"/>
                </a:solidFill>
              </a:rPr>
              <a:t>	</a:t>
            </a:r>
            <a:r>
              <a:rPr lang="en-US" sz="2000" dirty="0">
                <a:solidFill>
                  <a:schemeClr val="bg1"/>
                </a:solidFill>
              </a:rPr>
              <a:t>=			Equation F2-6</a:t>
            </a:r>
          </a:p>
          <a:p>
            <a:pPr eaLnBrk="0" hangingPunct="0">
              <a:spcBef>
                <a:spcPct val="50000"/>
              </a:spcBef>
              <a:spcAft>
                <a:spcPct val="50000"/>
              </a:spcAft>
              <a:tabLst>
                <a:tab pos="287338" algn="l"/>
                <a:tab pos="627063" algn="l"/>
                <a:tab pos="1084263" algn="l"/>
                <a:tab pos="1711325" algn="l"/>
                <a:tab pos="5538788" algn="l"/>
              </a:tabLst>
              <a:defRPr/>
            </a:pPr>
            <a:r>
              <a:rPr lang="en-US" dirty="0">
                <a:solidFill>
                  <a:schemeClr val="bg1"/>
                </a:solidFill>
              </a:rPr>
              <a:t>	           </a:t>
            </a:r>
            <a:r>
              <a:rPr lang="en-US" sz="2000" dirty="0">
                <a:solidFill>
                  <a:schemeClr val="bg1"/>
                </a:solidFill>
              </a:rPr>
              <a:t>		Equation F2-7</a:t>
            </a:r>
          </a:p>
          <a:p>
            <a:pPr eaLnBrk="0" hangingPunct="0">
              <a:spcBef>
                <a:spcPct val="50000"/>
              </a:spcBef>
              <a:tabLst>
                <a:tab pos="287338" algn="l"/>
                <a:tab pos="627063" algn="l"/>
                <a:tab pos="1084263" algn="l"/>
                <a:tab pos="1711325" algn="l"/>
                <a:tab pos="5538788" algn="l"/>
              </a:tabLst>
              <a:defRPr/>
            </a:pPr>
            <a:r>
              <a:rPr lang="en-US" dirty="0">
                <a:solidFill>
                  <a:schemeClr val="bg1"/>
                </a:solidFill>
              </a:rPr>
              <a:t>	</a:t>
            </a:r>
            <a:r>
              <a:rPr lang="en-US" sz="2000" i="1" dirty="0" err="1">
                <a:solidFill>
                  <a:schemeClr val="bg1"/>
                </a:solidFill>
              </a:rPr>
              <a:t>r</a:t>
            </a:r>
            <a:r>
              <a:rPr lang="en-US" sz="2000" i="1" baseline="-25000" dirty="0" err="1">
                <a:solidFill>
                  <a:schemeClr val="bg1"/>
                </a:solidFill>
              </a:rPr>
              <a:t>y</a:t>
            </a:r>
            <a:r>
              <a:rPr lang="en-US" sz="2000" i="1" baseline="-25000" dirty="0">
                <a:solidFill>
                  <a:schemeClr val="bg1"/>
                </a:solidFill>
              </a:rPr>
              <a:t>	</a:t>
            </a:r>
            <a:r>
              <a:rPr lang="en-US" sz="2000" dirty="0">
                <a:solidFill>
                  <a:schemeClr val="bg1"/>
                </a:solidFill>
              </a:rPr>
              <a:t>=   </a:t>
            </a:r>
          </a:p>
          <a:p>
            <a:pPr eaLnBrk="0" hangingPunct="0">
              <a:tabLst>
                <a:tab pos="287338" algn="l"/>
                <a:tab pos="627063" algn="l"/>
                <a:tab pos="1084263" algn="l"/>
                <a:tab pos="1711325" algn="l"/>
                <a:tab pos="5538788" algn="l"/>
              </a:tabLst>
              <a:defRPr/>
            </a:pPr>
            <a:endParaRPr lang="en-US" sz="2000" dirty="0">
              <a:solidFill>
                <a:schemeClr val="bg1"/>
              </a:solidFill>
            </a:endParaRPr>
          </a:p>
          <a:p>
            <a:pPr eaLnBrk="0" hangingPunct="0">
              <a:tabLst>
                <a:tab pos="287338" algn="l"/>
                <a:tab pos="627063" algn="l"/>
                <a:tab pos="1084263" algn="l"/>
                <a:tab pos="1711325" algn="l"/>
                <a:tab pos="5538788" algn="l"/>
              </a:tabLst>
              <a:defRPr/>
            </a:pPr>
            <a:r>
              <a:rPr lang="en-US" sz="2000" dirty="0">
                <a:solidFill>
                  <a:schemeClr val="bg1"/>
                </a:solidFill>
              </a:rPr>
              <a:t>For W shapes </a:t>
            </a:r>
          </a:p>
          <a:p>
            <a:pPr eaLnBrk="0" hangingPunct="0">
              <a:tabLst>
                <a:tab pos="287338" algn="l"/>
                <a:tab pos="627063" algn="l"/>
                <a:tab pos="1084263" algn="l"/>
                <a:tab pos="1711325" algn="l"/>
                <a:tab pos="5538788" algn="l"/>
              </a:tabLst>
              <a:defRPr/>
            </a:pPr>
            <a:r>
              <a:rPr lang="en-US" sz="2000" i="1" dirty="0">
                <a:solidFill>
                  <a:schemeClr val="bg1"/>
                </a:solidFill>
              </a:rPr>
              <a:t>c	</a:t>
            </a:r>
            <a:r>
              <a:rPr lang="en-US" sz="2000" dirty="0">
                <a:solidFill>
                  <a:schemeClr val="bg1"/>
                </a:solidFill>
              </a:rPr>
              <a:t>= 1 (Equation F2-8a)</a:t>
            </a:r>
          </a:p>
          <a:p>
            <a:pPr eaLnBrk="0" hangingPunct="0">
              <a:tabLst>
                <a:tab pos="287338" algn="l"/>
                <a:tab pos="627063" algn="l"/>
                <a:tab pos="1084263" algn="l"/>
                <a:tab pos="1711325" algn="l"/>
                <a:tab pos="5538788" algn="l"/>
              </a:tabLst>
              <a:defRPr/>
            </a:pPr>
            <a:r>
              <a:rPr lang="en-US" sz="2000" i="1" dirty="0">
                <a:solidFill>
                  <a:schemeClr val="bg1"/>
                </a:solidFill>
              </a:rPr>
              <a:t>h</a:t>
            </a:r>
            <a:r>
              <a:rPr lang="en-US" sz="2000" i="1" baseline="-25000" dirty="0">
                <a:solidFill>
                  <a:schemeClr val="bg1"/>
                </a:solidFill>
              </a:rPr>
              <a:t>o	</a:t>
            </a:r>
            <a:r>
              <a:rPr lang="en-US" sz="2000" dirty="0">
                <a:solidFill>
                  <a:schemeClr val="bg1"/>
                </a:solidFill>
              </a:rPr>
              <a:t>= distance between flange centroids</a:t>
            </a:r>
            <a:endParaRPr lang="en-US" sz="2000" i="1" dirty="0">
              <a:solidFill>
                <a:schemeClr val="bg1"/>
              </a:solidFill>
            </a:endParaRPr>
          </a:p>
        </p:txBody>
      </p:sp>
      <p:graphicFrame>
        <p:nvGraphicFramePr>
          <p:cNvPr id="16388" name="Object 3"/>
          <p:cNvGraphicFramePr>
            <a:graphicFrameLocks noChangeAspect="1"/>
          </p:cNvGraphicFramePr>
          <p:nvPr>
            <p:extLst>
              <p:ext uri="{D42A27DB-BD31-4B8C-83A1-F6EECF244321}">
                <p14:modId xmlns:p14="http://schemas.microsoft.com/office/powerpoint/2010/main" val="2621732669"/>
              </p:ext>
            </p:extLst>
          </p:nvPr>
        </p:nvGraphicFramePr>
        <p:xfrm>
          <a:off x="3566478" y="3875089"/>
          <a:ext cx="576262" cy="828675"/>
        </p:xfrm>
        <a:graphic>
          <a:graphicData uri="http://schemas.openxmlformats.org/presentationml/2006/ole">
            <mc:AlternateContent xmlns:mc="http://schemas.openxmlformats.org/markup-compatibility/2006">
              <mc:Choice xmlns:v="urn:schemas-microsoft-com:vml" Requires="v">
                <p:oleObj name="Equation" r:id="rId3" imgW="317362" imgH="457002" progId="Equation.3">
                  <p:embed/>
                </p:oleObj>
              </mc:Choice>
              <mc:Fallback>
                <p:oleObj name="Equation" r:id="rId3" imgW="317362" imgH="457002"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6478" y="3875089"/>
                        <a:ext cx="576262"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TextBox 3"/>
          <p:cNvSpPr txBox="1"/>
          <p:nvPr/>
        </p:nvSpPr>
        <p:spPr>
          <a:xfrm>
            <a:off x="2195514" y="173981"/>
            <a:ext cx="8029575"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tabLst>
                <a:tab pos="1084263" algn="l"/>
                <a:tab pos="1371600" algn="l"/>
              </a:tabLst>
              <a:defRPr/>
            </a:pPr>
            <a:r>
              <a:rPr lang="en-US">
                <a:solidFill>
                  <a:schemeClr val="bg1"/>
                </a:solidFill>
              </a:rPr>
              <a:t>When LTB is a possible failure mode:</a:t>
            </a:r>
          </a:p>
        </p:txBody>
      </p:sp>
      <p:sp>
        <p:nvSpPr>
          <p:cNvPr id="5" name="TextBox 4"/>
          <p:cNvSpPr txBox="1"/>
          <p:nvPr/>
        </p:nvSpPr>
        <p:spPr>
          <a:xfrm>
            <a:off x="3081338" y="5891213"/>
            <a:ext cx="6261100" cy="40005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sz="2000" dirty="0">
                <a:solidFill>
                  <a:schemeClr val="bg1"/>
                </a:solidFill>
              </a:rPr>
              <a:t>Values of </a:t>
            </a:r>
            <a:r>
              <a:rPr lang="en-US" sz="2000" dirty="0">
                <a:solidFill>
                  <a:schemeClr val="bg1"/>
                </a:solidFill>
                <a:sym typeface="Symbol" pitchFamily="18" charset="2"/>
              </a:rPr>
              <a:t></a:t>
            </a:r>
            <a:r>
              <a:rPr lang="en-US" sz="2000" i="1" dirty="0" err="1">
                <a:solidFill>
                  <a:schemeClr val="bg1"/>
                </a:solidFill>
              </a:rPr>
              <a:t>M</a:t>
            </a:r>
            <a:r>
              <a:rPr lang="en-US" sz="2000" i="1" baseline="-25000" dirty="0" err="1">
                <a:solidFill>
                  <a:schemeClr val="bg1"/>
                </a:solidFill>
              </a:rPr>
              <a:t>p</a:t>
            </a:r>
            <a:r>
              <a:rPr lang="en-US" sz="2000" dirty="0">
                <a:solidFill>
                  <a:schemeClr val="bg1"/>
                </a:solidFill>
              </a:rPr>
              <a:t>, </a:t>
            </a:r>
            <a:r>
              <a:rPr lang="en-US" sz="2000" dirty="0">
                <a:solidFill>
                  <a:schemeClr val="bg1"/>
                </a:solidFill>
                <a:sym typeface="Symbol" pitchFamily="18" charset="2"/>
              </a:rPr>
              <a:t></a:t>
            </a:r>
            <a:r>
              <a:rPr lang="en-US" sz="2000" i="1" dirty="0" err="1">
                <a:solidFill>
                  <a:schemeClr val="bg1"/>
                </a:solidFill>
              </a:rPr>
              <a:t>M</a:t>
            </a:r>
            <a:r>
              <a:rPr lang="en-US" sz="2000" i="1" baseline="-25000" dirty="0" err="1">
                <a:solidFill>
                  <a:schemeClr val="bg1"/>
                </a:solidFill>
              </a:rPr>
              <a:t>r</a:t>
            </a:r>
            <a:r>
              <a:rPr lang="en-US" sz="2000" dirty="0">
                <a:solidFill>
                  <a:schemeClr val="bg1"/>
                </a:solidFill>
              </a:rPr>
              <a:t>, </a:t>
            </a:r>
            <a:r>
              <a:rPr lang="en-US" sz="2000" i="1" dirty="0" err="1">
                <a:solidFill>
                  <a:schemeClr val="bg1"/>
                </a:solidFill>
              </a:rPr>
              <a:t>L</a:t>
            </a:r>
            <a:r>
              <a:rPr lang="en-US" sz="2000" i="1" baseline="-25000" dirty="0" err="1">
                <a:solidFill>
                  <a:schemeClr val="bg1"/>
                </a:solidFill>
              </a:rPr>
              <a:t>p</a:t>
            </a:r>
            <a:r>
              <a:rPr lang="en-US" sz="2000" dirty="0">
                <a:solidFill>
                  <a:schemeClr val="bg1"/>
                </a:solidFill>
              </a:rPr>
              <a:t> and </a:t>
            </a:r>
            <a:r>
              <a:rPr lang="en-US" sz="2000" i="1" dirty="0" err="1">
                <a:solidFill>
                  <a:schemeClr val="bg1"/>
                </a:solidFill>
              </a:rPr>
              <a:t>L</a:t>
            </a:r>
            <a:r>
              <a:rPr lang="en-US" sz="2000" i="1" baseline="-25000" dirty="0" err="1">
                <a:solidFill>
                  <a:schemeClr val="bg1"/>
                </a:solidFill>
              </a:rPr>
              <a:t>r</a:t>
            </a:r>
            <a:r>
              <a:rPr lang="en-US" sz="2000" dirty="0">
                <a:solidFill>
                  <a:schemeClr val="bg1"/>
                </a:solidFill>
              </a:rPr>
              <a:t> are tabulated in Table 3-2</a:t>
            </a:r>
          </a:p>
        </p:txBody>
      </p:sp>
      <p:sp>
        <p:nvSpPr>
          <p:cNvPr id="6" name="Slide Number Placeholder 5"/>
          <p:cNvSpPr>
            <a:spLocks noGrp="1"/>
          </p:cNvSpPr>
          <p:nvPr>
            <p:ph type="sldNum" sz="quarter" idx="11"/>
          </p:nvPr>
        </p:nvSpPr>
        <p:spPr/>
        <p:txBody>
          <a:bodyPr/>
          <a:lstStyle/>
          <a:p>
            <a:pPr>
              <a:defRPr/>
            </a:pPr>
            <a:fld id="{1DCF26EB-0384-437E-BE00-E0BB1707AC10}" type="slidenum">
              <a:rPr lang="en-US" smtClean="0"/>
              <a:pPr>
                <a:defRPr/>
              </a:pPr>
              <a:t>13</a:t>
            </a:fld>
            <a:endParaRPr lang="en-US" dirty="0"/>
          </a:p>
        </p:txBody>
      </p:sp>
      <p:graphicFrame>
        <p:nvGraphicFramePr>
          <p:cNvPr id="16392" name="Object 9"/>
          <p:cNvGraphicFramePr>
            <a:graphicFrameLocks noChangeAspect="1"/>
          </p:cNvGraphicFramePr>
          <p:nvPr/>
        </p:nvGraphicFramePr>
        <p:xfrm>
          <a:off x="3705226" y="1660525"/>
          <a:ext cx="1179513" cy="820738"/>
        </p:xfrm>
        <a:graphic>
          <a:graphicData uri="http://schemas.openxmlformats.org/presentationml/2006/ole">
            <mc:AlternateContent xmlns:mc="http://schemas.openxmlformats.org/markup-compatibility/2006">
              <mc:Choice xmlns:v="urn:schemas-microsoft-com:vml" Requires="v">
                <p:oleObj name="Equation" r:id="rId5" imgW="710891" imgH="495085" progId="Equation.DSMT4">
                  <p:embed/>
                </p:oleObj>
              </mc:Choice>
              <mc:Fallback>
                <p:oleObj name="Equation" r:id="rId5" imgW="710891" imgH="495085"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5226" y="1660525"/>
                        <a:ext cx="1179513" cy="820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93" name="Object 11"/>
          <p:cNvGraphicFramePr>
            <a:graphicFrameLocks noChangeAspect="1"/>
          </p:cNvGraphicFramePr>
          <p:nvPr/>
        </p:nvGraphicFramePr>
        <p:xfrm>
          <a:off x="3617913" y="2292350"/>
          <a:ext cx="4127500" cy="839788"/>
        </p:xfrm>
        <a:graphic>
          <a:graphicData uri="http://schemas.openxmlformats.org/presentationml/2006/ole">
            <mc:AlternateContent xmlns:mc="http://schemas.openxmlformats.org/markup-compatibility/2006">
              <mc:Choice xmlns:v="urn:schemas-microsoft-com:vml" Requires="v">
                <p:oleObj name="Equation" r:id="rId7" imgW="2997000" imgH="609480" progId="Equation.DSMT4">
                  <p:embed/>
                </p:oleObj>
              </mc:Choice>
              <mc:Fallback>
                <p:oleObj name="Equation" r:id="rId7" imgW="2997000" imgH="609480"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17913" y="2292350"/>
                        <a:ext cx="4127500" cy="839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94" name="Object 12"/>
          <p:cNvGraphicFramePr>
            <a:graphicFrameLocks noChangeAspect="1"/>
          </p:cNvGraphicFramePr>
          <p:nvPr>
            <p:extLst>
              <p:ext uri="{D42A27DB-BD31-4B8C-83A1-F6EECF244321}">
                <p14:modId xmlns:p14="http://schemas.microsoft.com/office/powerpoint/2010/main" val="2017225612"/>
              </p:ext>
            </p:extLst>
          </p:nvPr>
        </p:nvGraphicFramePr>
        <p:xfrm>
          <a:off x="2949894" y="3084514"/>
          <a:ext cx="1284287" cy="820737"/>
        </p:xfrm>
        <a:graphic>
          <a:graphicData uri="http://schemas.openxmlformats.org/presentationml/2006/ole">
            <mc:AlternateContent xmlns:mc="http://schemas.openxmlformats.org/markup-compatibility/2006">
              <mc:Choice xmlns:v="urn:schemas-microsoft-com:vml" Requires="v">
                <p:oleObj name="Equation" r:id="rId9" imgW="774360" imgH="495000" progId="Equation.DSMT4">
                  <p:embed/>
                </p:oleObj>
              </mc:Choice>
              <mc:Fallback>
                <p:oleObj name="Equation" r:id="rId9" imgW="774360" imgH="495000" progId="Equation.DSMT4">
                  <p:embed/>
                  <p:pic>
                    <p:nvPicPr>
                      <p:cNvPr id="0" name="Object 12"/>
                      <p:cNvPicPr>
                        <a:picLocks noChangeAspect="1" noChangeArrowheads="1"/>
                      </p:cNvPicPr>
                      <p:nvPr/>
                    </p:nvPicPr>
                    <p:blipFill>
                      <a:blip r:embed="rId10"/>
                      <a:srcRect/>
                      <a:stretch>
                        <a:fillRect/>
                      </a:stretch>
                    </p:blipFill>
                    <p:spPr bwMode="auto">
                      <a:xfrm>
                        <a:off x="2949894" y="3084514"/>
                        <a:ext cx="1284287" cy="820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reeform 75"/>
          <p:cNvSpPr>
            <a:spLocks/>
          </p:cNvSpPr>
          <p:nvPr/>
        </p:nvSpPr>
        <p:spPr bwMode="auto">
          <a:xfrm>
            <a:off x="2366963" y="933451"/>
            <a:ext cx="2214562" cy="504825"/>
          </a:xfrm>
          <a:custGeom>
            <a:avLst/>
            <a:gdLst>
              <a:gd name="T0" fmla="*/ 2147483647 w 1395"/>
              <a:gd name="T1" fmla="*/ 0 h 318"/>
              <a:gd name="T2" fmla="*/ 2147483647 w 1395"/>
              <a:gd name="T3" fmla="*/ 0 h 318"/>
              <a:gd name="T4" fmla="*/ 2147483647 w 1395"/>
              <a:gd name="T5" fmla="*/ 2147483647 h 318"/>
              <a:gd name="T6" fmla="*/ 2147483647 w 1395"/>
              <a:gd name="T7" fmla="*/ 2147483647 h 318"/>
              <a:gd name="T8" fmla="*/ 2147483647 w 1395"/>
              <a:gd name="T9" fmla="*/ 2147483647 h 318"/>
              <a:gd name="T10" fmla="*/ 2147483647 w 1395"/>
              <a:gd name="T11" fmla="*/ 2147483647 h 318"/>
              <a:gd name="T12" fmla="*/ 2147483647 w 1395"/>
              <a:gd name="T13" fmla="*/ 2147483647 h 318"/>
              <a:gd name="T14" fmla="*/ 2147483647 w 1395"/>
              <a:gd name="T15" fmla="*/ 2147483647 h 318"/>
              <a:gd name="T16" fmla="*/ 2147483647 w 1395"/>
              <a:gd name="T17" fmla="*/ 2147483647 h 318"/>
              <a:gd name="T18" fmla="*/ 2147483647 w 1395"/>
              <a:gd name="T19" fmla="*/ 2147483647 h 318"/>
              <a:gd name="T20" fmla="*/ 2147483647 w 1395"/>
              <a:gd name="T21" fmla="*/ 2147483647 h 318"/>
              <a:gd name="T22" fmla="*/ 2147483647 w 1395"/>
              <a:gd name="T23" fmla="*/ 2147483647 h 318"/>
              <a:gd name="T24" fmla="*/ 2147483647 w 1395"/>
              <a:gd name="T25" fmla="*/ 2147483647 h 318"/>
              <a:gd name="T26" fmla="*/ 2147483647 w 1395"/>
              <a:gd name="T27" fmla="*/ 2147483647 h 318"/>
              <a:gd name="T28" fmla="*/ 2147483647 w 1395"/>
              <a:gd name="T29" fmla="*/ 2147483647 h 318"/>
              <a:gd name="T30" fmla="*/ 2147483647 w 1395"/>
              <a:gd name="T31" fmla="*/ 2147483647 h 318"/>
              <a:gd name="T32" fmla="*/ 2147483647 w 1395"/>
              <a:gd name="T33" fmla="*/ 2147483647 h 318"/>
              <a:gd name="T34" fmla="*/ 0 w 1395"/>
              <a:gd name="T35" fmla="*/ 2147483647 h 318"/>
              <a:gd name="T36" fmla="*/ 2147483647 w 1395"/>
              <a:gd name="T37" fmla="*/ 2147483647 h 318"/>
              <a:gd name="T38" fmla="*/ 2147483647 w 1395"/>
              <a:gd name="T39" fmla="*/ 2147483647 h 318"/>
              <a:gd name="T40" fmla="*/ 2147483647 w 1395"/>
              <a:gd name="T41" fmla="*/ 2147483647 h 318"/>
              <a:gd name="T42" fmla="*/ 2147483647 w 1395"/>
              <a:gd name="T43" fmla="*/ 2147483647 h 318"/>
              <a:gd name="T44" fmla="*/ 2147483647 w 1395"/>
              <a:gd name="T45" fmla="*/ 2147483647 h 318"/>
              <a:gd name="T46" fmla="*/ 2147483647 w 1395"/>
              <a:gd name="T47" fmla="*/ 2147483647 h 318"/>
              <a:gd name="T48" fmla="*/ 2147483647 w 1395"/>
              <a:gd name="T49" fmla="*/ 2147483647 h 318"/>
              <a:gd name="T50" fmla="*/ 2147483647 w 1395"/>
              <a:gd name="T51" fmla="*/ 0 h 3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95"/>
              <a:gd name="T79" fmla="*/ 0 h 318"/>
              <a:gd name="T80" fmla="*/ 1395 w 1395"/>
              <a:gd name="T81" fmla="*/ 318 h 3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95" h="318">
                <a:moveTo>
                  <a:pt x="78" y="0"/>
                </a:moveTo>
                <a:lnTo>
                  <a:pt x="1338" y="0"/>
                </a:lnTo>
                <a:lnTo>
                  <a:pt x="1338" y="126"/>
                </a:lnTo>
                <a:lnTo>
                  <a:pt x="1374" y="105"/>
                </a:lnTo>
                <a:lnTo>
                  <a:pt x="1395" y="102"/>
                </a:lnTo>
                <a:lnTo>
                  <a:pt x="1380" y="123"/>
                </a:lnTo>
                <a:lnTo>
                  <a:pt x="1347" y="153"/>
                </a:lnTo>
                <a:lnTo>
                  <a:pt x="1311" y="171"/>
                </a:lnTo>
                <a:lnTo>
                  <a:pt x="1269" y="192"/>
                </a:lnTo>
                <a:lnTo>
                  <a:pt x="1257" y="213"/>
                </a:lnTo>
                <a:lnTo>
                  <a:pt x="1290" y="219"/>
                </a:lnTo>
                <a:lnTo>
                  <a:pt x="1332" y="213"/>
                </a:lnTo>
                <a:lnTo>
                  <a:pt x="1332" y="318"/>
                </a:lnTo>
                <a:lnTo>
                  <a:pt x="81" y="318"/>
                </a:lnTo>
                <a:lnTo>
                  <a:pt x="81" y="216"/>
                </a:lnTo>
                <a:lnTo>
                  <a:pt x="42" y="222"/>
                </a:lnTo>
                <a:lnTo>
                  <a:pt x="18" y="222"/>
                </a:lnTo>
                <a:lnTo>
                  <a:pt x="0" y="213"/>
                </a:lnTo>
                <a:lnTo>
                  <a:pt x="45" y="189"/>
                </a:lnTo>
                <a:lnTo>
                  <a:pt x="72" y="171"/>
                </a:lnTo>
                <a:lnTo>
                  <a:pt x="120" y="144"/>
                </a:lnTo>
                <a:lnTo>
                  <a:pt x="132" y="126"/>
                </a:lnTo>
                <a:lnTo>
                  <a:pt x="138" y="105"/>
                </a:lnTo>
                <a:lnTo>
                  <a:pt x="102" y="114"/>
                </a:lnTo>
                <a:lnTo>
                  <a:pt x="81" y="135"/>
                </a:lnTo>
                <a:lnTo>
                  <a:pt x="78"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11" name="TextBox 28"/>
          <p:cNvSpPr txBox="1">
            <a:spLocks noChangeArrowheads="1"/>
          </p:cNvSpPr>
          <p:nvPr/>
        </p:nvSpPr>
        <p:spPr bwMode="auto">
          <a:xfrm>
            <a:off x="2490788" y="2297111"/>
            <a:ext cx="8140700" cy="4032250"/>
          </a:xfrm>
          <a:prstGeom prst="rect">
            <a:avLst/>
          </a:prstGeom>
          <a:solidFill>
            <a:schemeClr val="tx1"/>
          </a:solidFill>
          <a:ln w="38100">
            <a:solidFill>
              <a:schemeClr val="bg1"/>
            </a:solidFill>
            <a:bevel/>
            <a:headEnd/>
            <a:tailEnd/>
          </a:ln>
        </p:spPr>
        <p:txBody>
          <a:bodyPr anchor="ctr" anchorCtr="1"/>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endParaRPr lang="en-US" altLang="en-US" sz="3600">
              <a:solidFill>
                <a:schemeClr val="bg1"/>
              </a:solidFill>
              <a:latin typeface="Times New Roman" pitchFamily="18" charset="0"/>
            </a:endParaRPr>
          </a:p>
        </p:txBody>
      </p:sp>
      <p:sp>
        <p:nvSpPr>
          <p:cNvPr id="17412" name="Text Box 3"/>
          <p:cNvSpPr txBox="1">
            <a:spLocks noChangeArrowheads="1"/>
          </p:cNvSpPr>
          <p:nvPr/>
        </p:nvSpPr>
        <p:spPr bwMode="auto">
          <a:xfrm>
            <a:off x="5640388" y="2730500"/>
            <a:ext cx="429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solidFill>
                  <a:schemeClr val="bg1"/>
                </a:solidFill>
                <a:latin typeface="Times New Roman" pitchFamily="18" charset="0"/>
              </a:rPr>
              <a:t>Equation F2-2</a:t>
            </a:r>
          </a:p>
        </p:txBody>
      </p:sp>
      <p:sp>
        <p:nvSpPr>
          <p:cNvPr id="17413" name="Line 7"/>
          <p:cNvSpPr>
            <a:spLocks noChangeShapeType="1"/>
          </p:cNvSpPr>
          <p:nvPr/>
        </p:nvSpPr>
        <p:spPr bwMode="auto">
          <a:xfrm>
            <a:off x="3765550" y="2743200"/>
            <a:ext cx="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4" name="Text Box 8"/>
          <p:cNvSpPr txBox="1">
            <a:spLocks noChangeArrowheads="1"/>
          </p:cNvSpPr>
          <p:nvPr/>
        </p:nvSpPr>
        <p:spPr bwMode="auto">
          <a:xfrm>
            <a:off x="2781301" y="3598863"/>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r</a:t>
            </a:r>
          </a:p>
        </p:txBody>
      </p:sp>
      <p:sp>
        <p:nvSpPr>
          <p:cNvPr id="17415" name="Text Box 9"/>
          <p:cNvSpPr txBox="1">
            <a:spLocks noChangeArrowheads="1"/>
          </p:cNvSpPr>
          <p:nvPr/>
        </p:nvSpPr>
        <p:spPr bwMode="auto">
          <a:xfrm>
            <a:off x="2747963" y="2684463"/>
            <a:ext cx="1370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p</a:t>
            </a:r>
          </a:p>
        </p:txBody>
      </p:sp>
      <p:sp>
        <p:nvSpPr>
          <p:cNvPr id="17416" name="Text Box 10"/>
          <p:cNvSpPr txBox="1">
            <a:spLocks noChangeArrowheads="1"/>
          </p:cNvSpPr>
          <p:nvPr/>
        </p:nvSpPr>
        <p:spPr bwMode="auto">
          <a:xfrm>
            <a:off x="2590801" y="4418014"/>
            <a:ext cx="8175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3200" b="1" i="1">
                <a:solidFill>
                  <a:schemeClr val="bg1"/>
                </a:solidFill>
                <a:latin typeface="Times New Roman" pitchFamily="18" charset="0"/>
              </a:rPr>
              <a:t>M</a:t>
            </a:r>
            <a:r>
              <a:rPr lang="en-US" altLang="en-US" sz="3200" b="1" i="1" baseline="-25000">
                <a:solidFill>
                  <a:schemeClr val="bg1"/>
                </a:solidFill>
                <a:latin typeface="Times New Roman" pitchFamily="18" charset="0"/>
              </a:rPr>
              <a:t>n</a:t>
            </a:r>
          </a:p>
        </p:txBody>
      </p:sp>
      <p:sp>
        <p:nvSpPr>
          <p:cNvPr id="17417" name="Line 11"/>
          <p:cNvSpPr>
            <a:spLocks noChangeShapeType="1"/>
          </p:cNvSpPr>
          <p:nvPr/>
        </p:nvSpPr>
        <p:spPr bwMode="auto">
          <a:xfrm>
            <a:off x="3260725" y="3832225"/>
            <a:ext cx="3244850" cy="1588"/>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18" name="Line 12"/>
          <p:cNvSpPr>
            <a:spLocks noChangeShapeType="1"/>
          </p:cNvSpPr>
          <p:nvPr/>
        </p:nvSpPr>
        <p:spPr bwMode="auto">
          <a:xfrm rot="-5400000">
            <a:off x="3730625" y="4175125"/>
            <a:ext cx="2667000" cy="0"/>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19" name="Line 14"/>
          <p:cNvSpPr>
            <a:spLocks noChangeShapeType="1"/>
          </p:cNvSpPr>
          <p:nvPr/>
        </p:nvSpPr>
        <p:spPr bwMode="auto">
          <a:xfrm rot="-5400000">
            <a:off x="5667375" y="4670425"/>
            <a:ext cx="1676400" cy="0"/>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7420" name="Freeform 15"/>
          <p:cNvSpPr>
            <a:spLocks/>
          </p:cNvSpPr>
          <p:nvPr/>
        </p:nvSpPr>
        <p:spPr bwMode="auto">
          <a:xfrm>
            <a:off x="6505576" y="3822701"/>
            <a:ext cx="3609975" cy="1236663"/>
          </a:xfrm>
          <a:custGeom>
            <a:avLst/>
            <a:gdLst>
              <a:gd name="T0" fmla="*/ 0 w 2403"/>
              <a:gd name="T1" fmla="*/ 0 h 779"/>
              <a:gd name="T2" fmla="*/ 2147483647 w 2403"/>
              <a:gd name="T3" fmla="*/ 2147483647 h 779"/>
              <a:gd name="T4" fmla="*/ 2147483647 w 2403"/>
              <a:gd name="T5" fmla="*/ 2147483647 h 779"/>
              <a:gd name="T6" fmla="*/ 2147483647 w 2403"/>
              <a:gd name="T7" fmla="*/ 2147483647 h 779"/>
              <a:gd name="T8" fmla="*/ 2147483647 w 2403"/>
              <a:gd name="T9" fmla="*/ 2147483647 h 779"/>
              <a:gd name="T10" fmla="*/ 2147483647 w 2403"/>
              <a:gd name="T11" fmla="*/ 2147483647 h 779"/>
              <a:gd name="T12" fmla="*/ 0 60000 65536"/>
              <a:gd name="T13" fmla="*/ 0 60000 65536"/>
              <a:gd name="T14" fmla="*/ 0 60000 65536"/>
              <a:gd name="T15" fmla="*/ 0 60000 65536"/>
              <a:gd name="T16" fmla="*/ 0 60000 65536"/>
              <a:gd name="T17" fmla="*/ 0 60000 65536"/>
              <a:gd name="T18" fmla="*/ 0 w 2403"/>
              <a:gd name="T19" fmla="*/ 0 h 779"/>
              <a:gd name="T20" fmla="*/ 2403 w 2403"/>
              <a:gd name="T21" fmla="*/ 779 h 779"/>
            </a:gdLst>
            <a:ahLst/>
            <a:cxnLst>
              <a:cxn ang="T12">
                <a:pos x="T0" y="T1"/>
              </a:cxn>
              <a:cxn ang="T13">
                <a:pos x="T2" y="T3"/>
              </a:cxn>
              <a:cxn ang="T14">
                <a:pos x="T4" y="T5"/>
              </a:cxn>
              <a:cxn ang="T15">
                <a:pos x="T6" y="T7"/>
              </a:cxn>
              <a:cxn ang="T16">
                <a:pos x="T8" y="T9"/>
              </a:cxn>
              <a:cxn ang="T17">
                <a:pos x="T10" y="T11"/>
              </a:cxn>
            </a:cxnLst>
            <a:rect l="T18" t="T19" r="T20" b="T21"/>
            <a:pathLst>
              <a:path w="2403" h="779">
                <a:moveTo>
                  <a:pt x="0" y="0"/>
                </a:moveTo>
                <a:cubicBezTo>
                  <a:pt x="72" y="64"/>
                  <a:pt x="126" y="119"/>
                  <a:pt x="240" y="192"/>
                </a:cubicBezTo>
                <a:cubicBezTo>
                  <a:pt x="354" y="265"/>
                  <a:pt x="510" y="368"/>
                  <a:pt x="686" y="440"/>
                </a:cubicBezTo>
                <a:cubicBezTo>
                  <a:pt x="862" y="512"/>
                  <a:pt x="1100" y="575"/>
                  <a:pt x="1296" y="624"/>
                </a:cubicBezTo>
                <a:cubicBezTo>
                  <a:pt x="1492" y="673"/>
                  <a:pt x="1676" y="708"/>
                  <a:pt x="1861" y="734"/>
                </a:cubicBezTo>
                <a:cubicBezTo>
                  <a:pt x="2046" y="760"/>
                  <a:pt x="2290" y="770"/>
                  <a:pt x="2403" y="779"/>
                </a:cubicBezTo>
              </a:path>
            </a:pathLst>
          </a:custGeom>
          <a:noFill/>
          <a:ln w="31750">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21" name="Line 16"/>
          <p:cNvSpPr>
            <a:spLocks noChangeShapeType="1"/>
          </p:cNvSpPr>
          <p:nvPr/>
        </p:nvSpPr>
        <p:spPr bwMode="auto">
          <a:xfrm flipH="1">
            <a:off x="5351463" y="2917825"/>
            <a:ext cx="360362" cy="152400"/>
          </a:xfrm>
          <a:prstGeom prst="line">
            <a:avLst/>
          </a:prstGeom>
          <a:noFill/>
          <a:ln w="19050">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17422" name="Line 17"/>
          <p:cNvSpPr>
            <a:spLocks noChangeShapeType="1"/>
          </p:cNvSpPr>
          <p:nvPr/>
        </p:nvSpPr>
        <p:spPr bwMode="auto">
          <a:xfrm flipV="1">
            <a:off x="7196139" y="3763964"/>
            <a:ext cx="327025" cy="574675"/>
          </a:xfrm>
          <a:prstGeom prst="line">
            <a:avLst/>
          </a:prstGeom>
          <a:noFill/>
          <a:ln w="19050">
            <a:solidFill>
              <a:schemeClr val="bg1"/>
            </a:solidFill>
            <a:round/>
            <a:headEnd type="arrow" w="lg" len="lg"/>
            <a:tailEnd/>
          </a:ln>
          <a:extLst>
            <a:ext uri="{909E8E84-426E-40DD-AFC4-6F175D3DCCD1}">
              <a14:hiddenFill xmlns:a14="http://schemas.microsoft.com/office/drawing/2010/main">
                <a:noFill/>
              </a14:hiddenFill>
            </a:ext>
          </a:extLst>
        </p:spPr>
        <p:txBody>
          <a:bodyPr/>
          <a:lstStyle/>
          <a:p>
            <a:endParaRPr lang="en-US"/>
          </a:p>
        </p:txBody>
      </p:sp>
      <p:sp>
        <p:nvSpPr>
          <p:cNvPr id="17423" name="Text Box 18"/>
          <p:cNvSpPr txBox="1">
            <a:spLocks noChangeArrowheads="1"/>
          </p:cNvSpPr>
          <p:nvPr/>
        </p:nvSpPr>
        <p:spPr bwMode="auto">
          <a:xfrm>
            <a:off x="7467600" y="3554413"/>
            <a:ext cx="320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solidFill>
                  <a:schemeClr val="bg1"/>
                </a:solidFill>
                <a:latin typeface="Times New Roman" pitchFamily="18" charset="0"/>
              </a:rPr>
              <a:t>Equation F2-3 and F2-4</a:t>
            </a:r>
          </a:p>
        </p:txBody>
      </p:sp>
      <p:sp>
        <p:nvSpPr>
          <p:cNvPr id="17424" name="Text Box 21"/>
          <p:cNvSpPr txBox="1">
            <a:spLocks noChangeArrowheads="1"/>
          </p:cNvSpPr>
          <p:nvPr/>
        </p:nvSpPr>
        <p:spPr bwMode="auto">
          <a:xfrm>
            <a:off x="8161339" y="5607050"/>
            <a:ext cx="12033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3200" b="1" i="1">
                <a:solidFill>
                  <a:schemeClr val="bg1"/>
                </a:solidFill>
                <a:latin typeface="Times New Roman" pitchFamily="18" charset="0"/>
              </a:rPr>
              <a:t>L</a:t>
            </a:r>
            <a:r>
              <a:rPr lang="en-US" altLang="en-US" sz="3200" b="1" i="1" baseline="-25000">
                <a:solidFill>
                  <a:schemeClr val="bg1"/>
                </a:solidFill>
                <a:latin typeface="Times New Roman" pitchFamily="18" charset="0"/>
              </a:rPr>
              <a:t>b</a:t>
            </a:r>
          </a:p>
        </p:txBody>
      </p:sp>
      <p:sp>
        <p:nvSpPr>
          <p:cNvPr id="17425" name="Text Box 22"/>
          <p:cNvSpPr txBox="1">
            <a:spLocks noChangeArrowheads="1"/>
          </p:cNvSpPr>
          <p:nvPr/>
        </p:nvSpPr>
        <p:spPr bwMode="auto">
          <a:xfrm>
            <a:off x="3308351" y="4975225"/>
            <a:ext cx="18335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a:solidFill>
                  <a:schemeClr val="bg1"/>
                </a:solidFill>
                <a:latin typeface="Times New Roman" pitchFamily="18" charset="0"/>
              </a:rPr>
              <a:t>Plastic LTB</a:t>
            </a:r>
          </a:p>
        </p:txBody>
      </p:sp>
      <p:sp>
        <p:nvSpPr>
          <p:cNvPr id="17426" name="Text Box 23"/>
          <p:cNvSpPr txBox="1">
            <a:spLocks noChangeArrowheads="1"/>
          </p:cNvSpPr>
          <p:nvPr/>
        </p:nvSpPr>
        <p:spPr bwMode="auto">
          <a:xfrm>
            <a:off x="5030788" y="4616451"/>
            <a:ext cx="15097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lgn="ctr">
              <a:spcBef>
                <a:spcPct val="50000"/>
              </a:spcBef>
              <a:buClrTx/>
              <a:buSzTx/>
              <a:buFontTx/>
              <a:buNone/>
            </a:pPr>
            <a:r>
              <a:rPr lang="en-US" altLang="en-US" sz="2400">
                <a:solidFill>
                  <a:schemeClr val="bg1"/>
                </a:solidFill>
                <a:latin typeface="Times New Roman" pitchFamily="18" charset="0"/>
              </a:rPr>
              <a:t>Inelastic LTB</a:t>
            </a:r>
          </a:p>
        </p:txBody>
      </p:sp>
      <p:sp>
        <p:nvSpPr>
          <p:cNvPr id="17427" name="Text Box 24"/>
          <p:cNvSpPr txBox="1">
            <a:spLocks noChangeArrowheads="1"/>
          </p:cNvSpPr>
          <p:nvPr/>
        </p:nvSpPr>
        <p:spPr bwMode="auto">
          <a:xfrm>
            <a:off x="6561138" y="4954588"/>
            <a:ext cx="2419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a:solidFill>
                  <a:schemeClr val="bg1"/>
                </a:solidFill>
                <a:latin typeface="Times New Roman" pitchFamily="18" charset="0"/>
              </a:rPr>
              <a:t>Elastic LTB</a:t>
            </a:r>
          </a:p>
        </p:txBody>
      </p:sp>
      <p:sp>
        <p:nvSpPr>
          <p:cNvPr id="17428" name="Text Box 28"/>
          <p:cNvSpPr txBox="1">
            <a:spLocks noChangeArrowheads="1"/>
          </p:cNvSpPr>
          <p:nvPr/>
        </p:nvSpPr>
        <p:spPr bwMode="auto">
          <a:xfrm>
            <a:off x="4876801" y="5614988"/>
            <a:ext cx="455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L</a:t>
            </a:r>
            <a:r>
              <a:rPr lang="en-US" altLang="en-US" sz="2400" i="1" baseline="-25000">
                <a:solidFill>
                  <a:schemeClr val="bg1"/>
                </a:solidFill>
                <a:latin typeface="Times New Roman" pitchFamily="18" charset="0"/>
              </a:rPr>
              <a:t>p</a:t>
            </a:r>
          </a:p>
        </p:txBody>
      </p:sp>
      <p:sp>
        <p:nvSpPr>
          <p:cNvPr id="17429" name="Text Box 29"/>
          <p:cNvSpPr txBox="1">
            <a:spLocks noChangeArrowheads="1"/>
          </p:cNvSpPr>
          <p:nvPr/>
        </p:nvSpPr>
        <p:spPr bwMode="auto">
          <a:xfrm>
            <a:off x="6361114" y="5605463"/>
            <a:ext cx="43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L</a:t>
            </a:r>
            <a:r>
              <a:rPr lang="en-US" altLang="en-US" sz="2400" i="1" baseline="-25000">
                <a:solidFill>
                  <a:schemeClr val="bg1"/>
                </a:solidFill>
                <a:latin typeface="Times New Roman" pitchFamily="18" charset="0"/>
              </a:rPr>
              <a:t>r</a:t>
            </a:r>
          </a:p>
        </p:txBody>
      </p:sp>
      <p:sp>
        <p:nvSpPr>
          <p:cNvPr id="17430" name="Text Box 52"/>
          <p:cNvSpPr txBox="1">
            <a:spLocks noChangeArrowheads="1"/>
          </p:cNvSpPr>
          <p:nvPr/>
        </p:nvSpPr>
        <p:spPr bwMode="auto">
          <a:xfrm>
            <a:off x="3252789" y="190500"/>
            <a:ext cx="968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i="1">
                <a:latin typeface="Times New Roman" pitchFamily="18" charset="0"/>
              </a:rPr>
              <a:t>L</a:t>
            </a:r>
            <a:r>
              <a:rPr lang="en-US" altLang="en-US" sz="2400" i="1" baseline="-25000">
                <a:latin typeface="Times New Roman" pitchFamily="18" charset="0"/>
              </a:rPr>
              <a:t>b</a:t>
            </a:r>
          </a:p>
        </p:txBody>
      </p:sp>
      <p:sp>
        <p:nvSpPr>
          <p:cNvPr id="17431" name="Line 53"/>
          <p:cNvSpPr>
            <a:spLocks noChangeShapeType="1"/>
          </p:cNvSpPr>
          <p:nvPr/>
        </p:nvSpPr>
        <p:spPr bwMode="auto">
          <a:xfrm flipV="1">
            <a:off x="4186238" y="549275"/>
            <a:ext cx="412750" cy="28575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32" name="Text Box 54"/>
          <p:cNvSpPr txBox="1">
            <a:spLocks noChangeArrowheads="1"/>
          </p:cNvSpPr>
          <p:nvPr/>
        </p:nvSpPr>
        <p:spPr bwMode="auto">
          <a:xfrm>
            <a:off x="4500564" y="182563"/>
            <a:ext cx="2403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a:latin typeface="Times New Roman" pitchFamily="18" charset="0"/>
              </a:rPr>
              <a:t>Lateral Brace</a:t>
            </a:r>
          </a:p>
        </p:txBody>
      </p:sp>
      <p:sp>
        <p:nvSpPr>
          <p:cNvPr id="17433" name="Rectangle 56"/>
          <p:cNvSpPr>
            <a:spLocks noChangeArrowheads="1"/>
          </p:cNvSpPr>
          <p:nvPr/>
        </p:nvSpPr>
        <p:spPr bwMode="auto">
          <a:xfrm>
            <a:off x="2517776" y="1644650"/>
            <a:ext cx="1935163" cy="501650"/>
          </a:xfrm>
          <a:prstGeom prst="rect">
            <a:avLst/>
          </a:prstGeom>
          <a:solidFill>
            <a:schemeClr val="accent1"/>
          </a:solidFill>
          <a:ln w="9525">
            <a:solidFill>
              <a:schemeClr val="bg1"/>
            </a:solidFill>
            <a:miter lim="800000"/>
            <a:headEnd/>
            <a:tailEnd/>
          </a:ln>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endParaRPr lang="en-US" altLang="en-US" sz="2400">
              <a:latin typeface="Times New Roman" pitchFamily="18" charset="0"/>
            </a:endParaRPr>
          </a:p>
        </p:txBody>
      </p:sp>
      <p:sp>
        <p:nvSpPr>
          <p:cNvPr id="17434" name="Text Box 57"/>
          <p:cNvSpPr txBox="1">
            <a:spLocks noChangeArrowheads="1"/>
          </p:cNvSpPr>
          <p:nvPr/>
        </p:nvSpPr>
        <p:spPr bwMode="auto">
          <a:xfrm>
            <a:off x="4445000" y="1670050"/>
            <a:ext cx="30368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i="1">
                <a:latin typeface="Times New Roman" pitchFamily="18" charset="0"/>
              </a:rPr>
              <a:t>M </a:t>
            </a:r>
            <a:r>
              <a:rPr lang="en-US" altLang="en-US" sz="2400">
                <a:latin typeface="Times New Roman" pitchFamily="18" charset="0"/>
              </a:rPr>
              <a:t>= Constant (</a:t>
            </a:r>
            <a:r>
              <a:rPr lang="en-US" altLang="en-US" sz="2400" i="1">
                <a:latin typeface="Times New Roman" pitchFamily="18" charset="0"/>
              </a:rPr>
              <a:t>C</a:t>
            </a:r>
            <a:r>
              <a:rPr lang="en-US" altLang="en-US" sz="2400" i="1" baseline="-25000">
                <a:latin typeface="Times New Roman" pitchFamily="18" charset="0"/>
              </a:rPr>
              <a:t>b</a:t>
            </a:r>
            <a:r>
              <a:rPr lang="en-US" altLang="en-US" sz="2400">
                <a:latin typeface="Times New Roman" pitchFamily="18" charset="0"/>
              </a:rPr>
              <a:t>=1)</a:t>
            </a:r>
            <a:endParaRPr lang="en-US" altLang="en-US" sz="2400" baseline="-25000">
              <a:latin typeface="Times New Roman" pitchFamily="18" charset="0"/>
            </a:endParaRPr>
          </a:p>
        </p:txBody>
      </p:sp>
      <p:sp>
        <p:nvSpPr>
          <p:cNvPr id="42" name="TextBox 41"/>
          <p:cNvSpPr txBox="1"/>
          <p:nvPr/>
        </p:nvSpPr>
        <p:spPr>
          <a:xfrm>
            <a:off x="6745288" y="257175"/>
            <a:ext cx="3884612"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Lateral Torsional Buckling </a:t>
            </a:r>
          </a:p>
          <a:p>
            <a:pPr eaLnBrk="0" hangingPunct="0">
              <a:defRPr/>
            </a:pPr>
            <a:r>
              <a:rPr lang="en-US">
                <a:solidFill>
                  <a:schemeClr val="bg1"/>
                </a:solidFill>
              </a:rPr>
              <a:t>Strength for Compact </a:t>
            </a:r>
          </a:p>
          <a:p>
            <a:pPr eaLnBrk="0" hangingPunct="0">
              <a:defRPr/>
            </a:pPr>
            <a:r>
              <a:rPr lang="en-US">
                <a:solidFill>
                  <a:schemeClr val="bg1"/>
                </a:solidFill>
              </a:rPr>
              <a:t>W-Shape Sections</a:t>
            </a:r>
          </a:p>
        </p:txBody>
      </p:sp>
      <p:sp>
        <p:nvSpPr>
          <p:cNvPr id="50" name="Slide Number Placeholder 49"/>
          <p:cNvSpPr>
            <a:spLocks noGrp="1"/>
          </p:cNvSpPr>
          <p:nvPr>
            <p:ph type="sldNum" sz="quarter" idx="11"/>
          </p:nvPr>
        </p:nvSpPr>
        <p:spPr>
          <a:xfrm>
            <a:off x="10570464" y="6419088"/>
            <a:ext cx="762000" cy="365125"/>
          </a:xfrm>
        </p:spPr>
        <p:txBody>
          <a:bodyPr/>
          <a:lstStyle/>
          <a:p>
            <a:pPr>
              <a:defRPr/>
            </a:pPr>
            <a:fld id="{CD4B0317-C3F5-4D4D-BBBA-51D23F3912C5}" type="slidenum">
              <a:rPr lang="en-US" smtClean="0"/>
              <a:pPr>
                <a:defRPr/>
              </a:pPr>
              <a:t>14</a:t>
            </a:fld>
            <a:endParaRPr lang="en-US" dirty="0"/>
          </a:p>
        </p:txBody>
      </p:sp>
      <p:sp>
        <p:nvSpPr>
          <p:cNvPr id="17437" name="Freeform 57"/>
          <p:cNvSpPr>
            <a:spLocks/>
          </p:cNvSpPr>
          <p:nvPr/>
        </p:nvSpPr>
        <p:spPr bwMode="auto">
          <a:xfrm>
            <a:off x="3222625" y="2638426"/>
            <a:ext cx="7158038" cy="2913063"/>
          </a:xfrm>
          <a:custGeom>
            <a:avLst/>
            <a:gdLst>
              <a:gd name="T0" fmla="*/ 0 w 4509"/>
              <a:gd name="T1" fmla="*/ 0 h 1835"/>
              <a:gd name="T2" fmla="*/ 0 w 4509"/>
              <a:gd name="T3" fmla="*/ 2147483647 h 1835"/>
              <a:gd name="T4" fmla="*/ 2147483647 w 4509"/>
              <a:gd name="T5" fmla="*/ 2147483647 h 1835"/>
              <a:gd name="T6" fmla="*/ 0 60000 65536"/>
              <a:gd name="T7" fmla="*/ 0 60000 65536"/>
              <a:gd name="T8" fmla="*/ 0 60000 65536"/>
              <a:gd name="T9" fmla="*/ 0 w 4509"/>
              <a:gd name="T10" fmla="*/ 0 h 1835"/>
              <a:gd name="T11" fmla="*/ 4509 w 4509"/>
              <a:gd name="T12" fmla="*/ 1835 h 1835"/>
            </a:gdLst>
            <a:ahLst/>
            <a:cxnLst>
              <a:cxn ang="T6">
                <a:pos x="T0" y="T1"/>
              </a:cxn>
              <a:cxn ang="T7">
                <a:pos x="T2" y="T3"/>
              </a:cxn>
              <a:cxn ang="T8">
                <a:pos x="T4" y="T5"/>
              </a:cxn>
            </a:cxnLst>
            <a:rect l="T9" t="T10" r="T11" b="T12"/>
            <a:pathLst>
              <a:path w="4509" h="1835">
                <a:moveTo>
                  <a:pt x="0" y="0"/>
                </a:moveTo>
                <a:lnTo>
                  <a:pt x="0" y="1835"/>
                </a:lnTo>
                <a:lnTo>
                  <a:pt x="4509" y="1835"/>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38" name="Line 58"/>
          <p:cNvSpPr>
            <a:spLocks noChangeShapeType="1"/>
          </p:cNvSpPr>
          <p:nvPr/>
        </p:nvSpPr>
        <p:spPr bwMode="auto">
          <a:xfrm flipV="1">
            <a:off x="2781300" y="419101"/>
            <a:ext cx="0" cy="3857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39" name="Line 59"/>
          <p:cNvSpPr>
            <a:spLocks noChangeShapeType="1"/>
          </p:cNvSpPr>
          <p:nvPr/>
        </p:nvSpPr>
        <p:spPr bwMode="auto">
          <a:xfrm flipV="1">
            <a:off x="4086225" y="400051"/>
            <a:ext cx="0" cy="3857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0" name="Line 60"/>
          <p:cNvSpPr>
            <a:spLocks noChangeShapeType="1"/>
          </p:cNvSpPr>
          <p:nvPr/>
        </p:nvSpPr>
        <p:spPr bwMode="auto">
          <a:xfrm>
            <a:off x="2776539" y="638175"/>
            <a:ext cx="1309687" cy="0"/>
          </a:xfrm>
          <a:prstGeom prst="line">
            <a:avLst/>
          </a:prstGeom>
          <a:noFill/>
          <a:ln w="19050">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17441" name="Line 63"/>
          <p:cNvSpPr>
            <a:spLocks noChangeShapeType="1"/>
          </p:cNvSpPr>
          <p:nvPr/>
        </p:nvSpPr>
        <p:spPr bwMode="auto">
          <a:xfrm>
            <a:off x="2500313" y="1023938"/>
            <a:ext cx="1985962"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2" name="Line 64"/>
          <p:cNvSpPr>
            <a:spLocks noChangeShapeType="1"/>
          </p:cNvSpPr>
          <p:nvPr/>
        </p:nvSpPr>
        <p:spPr bwMode="auto">
          <a:xfrm>
            <a:off x="2495550" y="1347788"/>
            <a:ext cx="1995488"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3" name="Line 66"/>
          <p:cNvSpPr>
            <a:spLocks noChangeShapeType="1"/>
          </p:cNvSpPr>
          <p:nvPr/>
        </p:nvSpPr>
        <p:spPr bwMode="auto">
          <a:xfrm>
            <a:off x="2495550" y="938213"/>
            <a:ext cx="1995488"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4" name="Line 67"/>
          <p:cNvSpPr>
            <a:spLocks noChangeShapeType="1"/>
          </p:cNvSpPr>
          <p:nvPr/>
        </p:nvSpPr>
        <p:spPr bwMode="auto">
          <a:xfrm>
            <a:off x="2495550" y="1443038"/>
            <a:ext cx="1995488"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5" name="Line 69"/>
          <p:cNvSpPr>
            <a:spLocks noChangeShapeType="1"/>
          </p:cNvSpPr>
          <p:nvPr/>
        </p:nvSpPr>
        <p:spPr bwMode="auto">
          <a:xfrm>
            <a:off x="2495550" y="838200"/>
            <a:ext cx="0" cy="3190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6" name="Line 70"/>
          <p:cNvSpPr>
            <a:spLocks noChangeShapeType="1"/>
          </p:cNvSpPr>
          <p:nvPr/>
        </p:nvSpPr>
        <p:spPr bwMode="auto">
          <a:xfrm>
            <a:off x="2490788" y="1271589"/>
            <a:ext cx="0" cy="2381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7" name="Freeform 71"/>
          <p:cNvSpPr>
            <a:spLocks/>
          </p:cNvSpPr>
          <p:nvPr/>
        </p:nvSpPr>
        <p:spPr bwMode="auto">
          <a:xfrm>
            <a:off x="2359025" y="1096963"/>
            <a:ext cx="234950" cy="196850"/>
          </a:xfrm>
          <a:custGeom>
            <a:avLst/>
            <a:gdLst>
              <a:gd name="T0" fmla="*/ 2147483647 w 148"/>
              <a:gd name="T1" fmla="*/ 2147483647 h 124"/>
              <a:gd name="T2" fmla="*/ 2147483647 w 148"/>
              <a:gd name="T3" fmla="*/ 2147483647 h 124"/>
              <a:gd name="T4" fmla="*/ 2147483647 w 148"/>
              <a:gd name="T5" fmla="*/ 2147483647 h 124"/>
              <a:gd name="T6" fmla="*/ 2147483647 w 148"/>
              <a:gd name="T7" fmla="*/ 2147483647 h 124"/>
              <a:gd name="T8" fmla="*/ 2147483647 w 148"/>
              <a:gd name="T9" fmla="*/ 2147483647 h 124"/>
              <a:gd name="T10" fmla="*/ 0 60000 65536"/>
              <a:gd name="T11" fmla="*/ 0 60000 65536"/>
              <a:gd name="T12" fmla="*/ 0 60000 65536"/>
              <a:gd name="T13" fmla="*/ 0 60000 65536"/>
              <a:gd name="T14" fmla="*/ 0 60000 65536"/>
              <a:gd name="T15" fmla="*/ 0 w 148"/>
              <a:gd name="T16" fmla="*/ 0 h 124"/>
              <a:gd name="T17" fmla="*/ 148 w 148"/>
              <a:gd name="T18" fmla="*/ 124 h 124"/>
            </a:gdLst>
            <a:ahLst/>
            <a:cxnLst>
              <a:cxn ang="T10">
                <a:pos x="T0" y="T1"/>
              </a:cxn>
              <a:cxn ang="T11">
                <a:pos x="T2" y="T3"/>
              </a:cxn>
              <a:cxn ang="T12">
                <a:pos x="T4" y="T5"/>
              </a:cxn>
              <a:cxn ang="T13">
                <a:pos x="T6" y="T7"/>
              </a:cxn>
              <a:cxn ang="T14">
                <a:pos x="T8" y="T9"/>
              </a:cxn>
            </a:cxnLst>
            <a:rect l="T15" t="T16" r="T17" b="T18"/>
            <a:pathLst>
              <a:path w="148" h="124">
                <a:moveTo>
                  <a:pt x="83" y="35"/>
                </a:moveTo>
                <a:cubicBezTo>
                  <a:pt x="110" y="17"/>
                  <a:pt x="138" y="0"/>
                  <a:pt x="143" y="2"/>
                </a:cubicBezTo>
                <a:cubicBezTo>
                  <a:pt x="148" y="4"/>
                  <a:pt x="139" y="28"/>
                  <a:pt x="116" y="47"/>
                </a:cubicBezTo>
                <a:cubicBezTo>
                  <a:pt x="93" y="66"/>
                  <a:pt x="10" y="102"/>
                  <a:pt x="5" y="113"/>
                </a:cubicBezTo>
                <a:cubicBezTo>
                  <a:pt x="0" y="124"/>
                  <a:pt x="41" y="120"/>
                  <a:pt x="83" y="116"/>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48" name="Line 72"/>
          <p:cNvSpPr>
            <a:spLocks noChangeShapeType="1"/>
          </p:cNvSpPr>
          <p:nvPr/>
        </p:nvSpPr>
        <p:spPr bwMode="auto">
          <a:xfrm>
            <a:off x="4491038" y="828675"/>
            <a:ext cx="0" cy="319088"/>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49" name="Line 73"/>
          <p:cNvSpPr>
            <a:spLocks noChangeShapeType="1"/>
          </p:cNvSpPr>
          <p:nvPr/>
        </p:nvSpPr>
        <p:spPr bwMode="auto">
          <a:xfrm>
            <a:off x="4486275" y="1262064"/>
            <a:ext cx="0" cy="2381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50" name="Freeform 74"/>
          <p:cNvSpPr>
            <a:spLocks/>
          </p:cNvSpPr>
          <p:nvPr/>
        </p:nvSpPr>
        <p:spPr bwMode="auto">
          <a:xfrm>
            <a:off x="4354513" y="1087438"/>
            <a:ext cx="234950" cy="196850"/>
          </a:xfrm>
          <a:custGeom>
            <a:avLst/>
            <a:gdLst>
              <a:gd name="T0" fmla="*/ 2147483647 w 148"/>
              <a:gd name="T1" fmla="*/ 2147483647 h 124"/>
              <a:gd name="T2" fmla="*/ 2147483647 w 148"/>
              <a:gd name="T3" fmla="*/ 2147483647 h 124"/>
              <a:gd name="T4" fmla="*/ 2147483647 w 148"/>
              <a:gd name="T5" fmla="*/ 2147483647 h 124"/>
              <a:gd name="T6" fmla="*/ 2147483647 w 148"/>
              <a:gd name="T7" fmla="*/ 2147483647 h 124"/>
              <a:gd name="T8" fmla="*/ 2147483647 w 148"/>
              <a:gd name="T9" fmla="*/ 2147483647 h 124"/>
              <a:gd name="T10" fmla="*/ 0 60000 65536"/>
              <a:gd name="T11" fmla="*/ 0 60000 65536"/>
              <a:gd name="T12" fmla="*/ 0 60000 65536"/>
              <a:gd name="T13" fmla="*/ 0 60000 65536"/>
              <a:gd name="T14" fmla="*/ 0 60000 65536"/>
              <a:gd name="T15" fmla="*/ 0 w 148"/>
              <a:gd name="T16" fmla="*/ 0 h 124"/>
              <a:gd name="T17" fmla="*/ 148 w 148"/>
              <a:gd name="T18" fmla="*/ 124 h 124"/>
            </a:gdLst>
            <a:ahLst/>
            <a:cxnLst>
              <a:cxn ang="T10">
                <a:pos x="T0" y="T1"/>
              </a:cxn>
              <a:cxn ang="T11">
                <a:pos x="T2" y="T3"/>
              </a:cxn>
              <a:cxn ang="T12">
                <a:pos x="T4" y="T5"/>
              </a:cxn>
              <a:cxn ang="T13">
                <a:pos x="T6" y="T7"/>
              </a:cxn>
              <a:cxn ang="T14">
                <a:pos x="T8" y="T9"/>
              </a:cxn>
            </a:cxnLst>
            <a:rect l="T15" t="T16" r="T17" b="T18"/>
            <a:pathLst>
              <a:path w="148" h="124">
                <a:moveTo>
                  <a:pt x="83" y="35"/>
                </a:moveTo>
                <a:cubicBezTo>
                  <a:pt x="110" y="17"/>
                  <a:pt x="138" y="0"/>
                  <a:pt x="143" y="2"/>
                </a:cubicBezTo>
                <a:cubicBezTo>
                  <a:pt x="148" y="4"/>
                  <a:pt x="139" y="28"/>
                  <a:pt x="116" y="47"/>
                </a:cubicBezTo>
                <a:cubicBezTo>
                  <a:pt x="93" y="66"/>
                  <a:pt x="10" y="102"/>
                  <a:pt x="5" y="113"/>
                </a:cubicBezTo>
                <a:cubicBezTo>
                  <a:pt x="0" y="124"/>
                  <a:pt x="41" y="120"/>
                  <a:pt x="83" y="116"/>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1" name="Freeform 76"/>
          <p:cNvSpPr>
            <a:spLocks/>
          </p:cNvSpPr>
          <p:nvPr/>
        </p:nvSpPr>
        <p:spPr bwMode="auto">
          <a:xfrm>
            <a:off x="3209926" y="2867026"/>
            <a:ext cx="3305175" cy="962025"/>
          </a:xfrm>
          <a:custGeom>
            <a:avLst/>
            <a:gdLst>
              <a:gd name="T0" fmla="*/ 2147483647 w 2082"/>
              <a:gd name="T1" fmla="*/ 2147483647 h 606"/>
              <a:gd name="T2" fmla="*/ 2147483647 w 2082"/>
              <a:gd name="T3" fmla="*/ 0 h 606"/>
              <a:gd name="T4" fmla="*/ 0 w 2082"/>
              <a:gd name="T5" fmla="*/ 0 h 606"/>
              <a:gd name="T6" fmla="*/ 0 60000 65536"/>
              <a:gd name="T7" fmla="*/ 0 60000 65536"/>
              <a:gd name="T8" fmla="*/ 0 60000 65536"/>
              <a:gd name="T9" fmla="*/ 0 w 2082"/>
              <a:gd name="T10" fmla="*/ 0 h 606"/>
              <a:gd name="T11" fmla="*/ 2082 w 2082"/>
              <a:gd name="T12" fmla="*/ 606 h 606"/>
            </a:gdLst>
            <a:ahLst/>
            <a:cxnLst>
              <a:cxn ang="T6">
                <a:pos x="T0" y="T1"/>
              </a:cxn>
              <a:cxn ang="T7">
                <a:pos x="T2" y="T3"/>
              </a:cxn>
              <a:cxn ang="T8">
                <a:pos x="T4" y="T5"/>
              </a:cxn>
            </a:cxnLst>
            <a:rect l="T9" t="T10" r="T11" b="T12"/>
            <a:pathLst>
              <a:path w="2082" h="606">
                <a:moveTo>
                  <a:pt x="2082" y="606"/>
                </a:moveTo>
                <a:lnTo>
                  <a:pt x="1164" y="0"/>
                </a:lnTo>
                <a:lnTo>
                  <a:pt x="0" y="0"/>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452" name="Line 80"/>
          <p:cNvSpPr>
            <a:spLocks noChangeShapeType="1"/>
          </p:cNvSpPr>
          <p:nvPr/>
        </p:nvSpPr>
        <p:spPr bwMode="auto">
          <a:xfrm>
            <a:off x="3219450" y="5405438"/>
            <a:ext cx="1843088" cy="0"/>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17453" name="Line 82"/>
          <p:cNvSpPr>
            <a:spLocks noChangeShapeType="1"/>
          </p:cNvSpPr>
          <p:nvPr/>
        </p:nvSpPr>
        <p:spPr bwMode="auto">
          <a:xfrm>
            <a:off x="5057775" y="5405438"/>
            <a:ext cx="1447800" cy="0"/>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17454" name="Line 83"/>
          <p:cNvSpPr>
            <a:spLocks noChangeShapeType="1"/>
          </p:cNvSpPr>
          <p:nvPr/>
        </p:nvSpPr>
        <p:spPr bwMode="auto">
          <a:xfrm>
            <a:off x="6505576" y="5405438"/>
            <a:ext cx="3357563" cy="0"/>
          </a:xfrm>
          <a:prstGeom prst="line">
            <a:avLst/>
          </a:prstGeom>
          <a:noFill/>
          <a:ln w="19050">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17455" name="Oval 84"/>
          <p:cNvSpPr>
            <a:spLocks noChangeArrowheads="1"/>
          </p:cNvSpPr>
          <p:nvPr/>
        </p:nvSpPr>
        <p:spPr bwMode="auto">
          <a:xfrm>
            <a:off x="6462713" y="5362575"/>
            <a:ext cx="88900" cy="889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endParaRPr lang="en-US" altLang="en-US" sz="2400">
              <a:latin typeface="Times New Roman" pitchFamily="18" charset="0"/>
            </a:endParaRPr>
          </a:p>
        </p:txBody>
      </p:sp>
      <p:sp>
        <p:nvSpPr>
          <p:cNvPr id="17456" name="Text Box 45"/>
          <p:cNvSpPr txBox="1">
            <a:spLocks noChangeArrowheads="1"/>
          </p:cNvSpPr>
          <p:nvPr/>
        </p:nvSpPr>
        <p:spPr bwMode="auto">
          <a:xfrm>
            <a:off x="3873500" y="692151"/>
            <a:ext cx="5032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b="1">
                <a:latin typeface="Times New Roman" pitchFamily="18" charset="0"/>
              </a:rPr>
              <a:t>X</a:t>
            </a:r>
          </a:p>
        </p:txBody>
      </p:sp>
      <p:sp>
        <p:nvSpPr>
          <p:cNvPr id="17457" name="Text Box 46"/>
          <p:cNvSpPr txBox="1">
            <a:spLocks noChangeArrowheads="1"/>
          </p:cNvSpPr>
          <p:nvPr/>
        </p:nvSpPr>
        <p:spPr bwMode="auto">
          <a:xfrm>
            <a:off x="2563814" y="706438"/>
            <a:ext cx="5032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b="1">
                <a:latin typeface="Times New Roman" pitchFamily="18" charset="0"/>
              </a:rPr>
              <a:t>X</a:t>
            </a:r>
          </a:p>
        </p:txBody>
      </p:sp>
      <p:sp>
        <p:nvSpPr>
          <p:cNvPr id="2" name="Footer Placeholder 1"/>
          <p:cNvSpPr>
            <a:spLocks noGrp="1"/>
          </p:cNvSpPr>
          <p:nvPr>
            <p:ph type="ftr" sz="quarter" idx="10"/>
          </p:nvPr>
        </p:nvSpPr>
        <p:spPr/>
        <p:txBody>
          <a:bodyPr/>
          <a:lstStyle/>
          <a:p>
            <a:pPr>
              <a:defRPr/>
            </a:pPr>
            <a:r>
              <a:rPr lang="en-US"/>
              <a:t>Beam – AISC Manual 16th Ed &amp; ANSI/AISC 360-22</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29" name="TextBox 28"/>
          <p:cNvSpPr txBox="1"/>
          <p:nvPr/>
        </p:nvSpPr>
        <p:spPr>
          <a:xfrm>
            <a:off x="2028826" y="2933700"/>
            <a:ext cx="8639175" cy="2859088"/>
          </a:xfrm>
          <a:prstGeom prst="rect">
            <a:avLst/>
          </a:prstGeom>
          <a:solidFill>
            <a:schemeClr val="tx1">
              <a:lumMod val="95000"/>
              <a:alpha val="62000"/>
            </a:schemeClr>
          </a:solidFill>
          <a:ln w="38100" cap="flat">
            <a:solidFill>
              <a:schemeClr val="bg1"/>
            </a:solidFill>
            <a:bevel/>
          </a:ln>
        </p:spPr>
        <p:txBody>
          <a:bodyPr/>
          <a:lstStyle/>
          <a:p>
            <a:pPr eaLnBrk="0" hangingPunct="0">
              <a:tabLst>
                <a:tab pos="1143000" algn="l"/>
                <a:tab pos="6400800" algn="l"/>
              </a:tabLst>
              <a:defRPr/>
            </a:pPr>
            <a:r>
              <a:rPr lang="en-US" dirty="0">
                <a:solidFill>
                  <a:schemeClr val="bg1"/>
                </a:solidFill>
              </a:rPr>
              <a:t>If </a:t>
            </a:r>
            <a:r>
              <a:rPr lang="en-US" i="1" dirty="0" err="1">
                <a:solidFill>
                  <a:schemeClr val="bg1"/>
                </a:solidFill>
              </a:rPr>
              <a:t>L</a:t>
            </a:r>
            <a:r>
              <a:rPr lang="en-US" i="1" baseline="-25000" dirty="0" err="1">
                <a:solidFill>
                  <a:schemeClr val="bg1"/>
                </a:solidFill>
              </a:rPr>
              <a:t>b</a:t>
            </a:r>
            <a:r>
              <a:rPr lang="en-US" i="1" baseline="-25000" dirty="0">
                <a:solidFill>
                  <a:schemeClr val="bg1"/>
                </a:solidFill>
              </a:rPr>
              <a:t> </a:t>
            </a:r>
            <a:r>
              <a:rPr lang="en-US" dirty="0">
                <a:solidFill>
                  <a:schemeClr val="bg1"/>
                </a:solidFill>
              </a:rPr>
              <a:t>&gt; </a:t>
            </a:r>
            <a:r>
              <a:rPr lang="en-US" i="1" dirty="0" err="1">
                <a:solidFill>
                  <a:schemeClr val="bg1"/>
                </a:solidFill>
              </a:rPr>
              <a:t>L</a:t>
            </a:r>
            <a:r>
              <a:rPr lang="en-US" i="1" baseline="-25000" dirty="0" err="1">
                <a:solidFill>
                  <a:schemeClr val="bg1"/>
                </a:solidFill>
              </a:rPr>
              <a:t>r</a:t>
            </a:r>
            <a:r>
              <a:rPr lang="en-US" dirty="0">
                <a:solidFill>
                  <a:schemeClr val="bg1"/>
                </a:solidFill>
              </a:rPr>
              <a:t>,</a:t>
            </a:r>
            <a:endParaRPr lang="en-US" i="1" dirty="0">
              <a:solidFill>
                <a:schemeClr val="bg1"/>
              </a:solidFill>
            </a:endParaRPr>
          </a:p>
          <a:p>
            <a:pPr eaLnBrk="0" hangingPunct="0">
              <a:spcBef>
                <a:spcPct val="20000"/>
              </a:spcBef>
              <a:tabLst>
                <a:tab pos="1143000" algn="l"/>
                <a:tab pos="6400800" algn="l"/>
              </a:tabLst>
              <a:defRPr/>
            </a:pPr>
            <a:r>
              <a:rPr lang="en-US" dirty="0">
                <a:solidFill>
                  <a:schemeClr val="bg1"/>
                </a:solidFill>
              </a:rPr>
              <a:t>	</a:t>
            </a:r>
            <a:r>
              <a:rPr lang="en-US" i="1" dirty="0" err="1">
                <a:solidFill>
                  <a:schemeClr val="bg1"/>
                </a:solidFill>
              </a:rPr>
              <a:t>M</a:t>
            </a:r>
            <a:r>
              <a:rPr lang="en-US" i="1" baseline="-25000" dirty="0" err="1">
                <a:solidFill>
                  <a:schemeClr val="bg1"/>
                </a:solidFill>
              </a:rPr>
              <a:t>n</a:t>
            </a:r>
            <a:r>
              <a:rPr lang="en-US" i="1" baseline="-25000" dirty="0">
                <a:solidFill>
                  <a:schemeClr val="bg1"/>
                </a:solidFill>
              </a:rPr>
              <a:t> </a:t>
            </a:r>
            <a:r>
              <a:rPr lang="en-US" dirty="0">
                <a:solidFill>
                  <a:schemeClr val="bg1"/>
                </a:solidFill>
              </a:rPr>
              <a:t>= </a:t>
            </a:r>
            <a:r>
              <a:rPr lang="en-US" i="1" dirty="0" err="1">
                <a:solidFill>
                  <a:schemeClr val="bg1"/>
                </a:solidFill>
              </a:rPr>
              <a:t>F</a:t>
            </a:r>
            <a:r>
              <a:rPr lang="en-US" i="1" baseline="-25000" dirty="0" err="1">
                <a:solidFill>
                  <a:schemeClr val="bg1"/>
                </a:solidFill>
              </a:rPr>
              <a:t>cr</a:t>
            </a:r>
            <a:r>
              <a:rPr lang="en-US" i="1" dirty="0" err="1">
                <a:solidFill>
                  <a:schemeClr val="bg1"/>
                </a:solidFill>
              </a:rPr>
              <a:t>S</a:t>
            </a:r>
            <a:r>
              <a:rPr lang="en-US" i="1" baseline="-25000" dirty="0" err="1">
                <a:solidFill>
                  <a:schemeClr val="bg1"/>
                </a:solidFill>
              </a:rPr>
              <a:t>x</a:t>
            </a:r>
            <a:r>
              <a:rPr lang="en-US" dirty="0">
                <a:solidFill>
                  <a:schemeClr val="bg1"/>
                </a:solidFill>
              </a:rPr>
              <a:t>  ≤  </a:t>
            </a:r>
            <a:r>
              <a:rPr lang="en-US" i="1" dirty="0" err="1">
                <a:solidFill>
                  <a:schemeClr val="bg1"/>
                </a:solidFill>
              </a:rPr>
              <a:t>M</a:t>
            </a:r>
            <a:r>
              <a:rPr lang="en-US" i="1" baseline="-25000" dirty="0" err="1">
                <a:solidFill>
                  <a:schemeClr val="bg1"/>
                </a:solidFill>
              </a:rPr>
              <a:t>p</a:t>
            </a:r>
            <a:r>
              <a:rPr lang="en-US" dirty="0">
                <a:solidFill>
                  <a:schemeClr val="bg1"/>
                </a:solidFill>
              </a:rPr>
              <a:t>  	Equation F2-3</a:t>
            </a:r>
          </a:p>
          <a:p>
            <a:pPr eaLnBrk="0" hangingPunct="0">
              <a:tabLst>
                <a:tab pos="1143000" algn="l"/>
                <a:tab pos="6400800" algn="l"/>
              </a:tabLst>
              <a:defRPr/>
            </a:pPr>
            <a:r>
              <a:rPr lang="en-US" dirty="0">
                <a:solidFill>
                  <a:schemeClr val="bg1"/>
                </a:solidFill>
              </a:rPr>
              <a:t> 	</a:t>
            </a:r>
          </a:p>
          <a:p>
            <a:pPr eaLnBrk="0" hangingPunct="0">
              <a:tabLst>
                <a:tab pos="1143000" algn="l"/>
                <a:tab pos="6400800" algn="l"/>
              </a:tabLst>
              <a:defRPr/>
            </a:pPr>
            <a:r>
              <a:rPr lang="en-US" dirty="0">
                <a:solidFill>
                  <a:schemeClr val="bg1"/>
                </a:solidFill>
              </a:rPr>
              <a:t>	</a:t>
            </a:r>
          </a:p>
          <a:p>
            <a:pPr eaLnBrk="0" hangingPunct="0">
              <a:tabLst>
                <a:tab pos="1143000" algn="l"/>
                <a:tab pos="6400800" algn="l"/>
              </a:tabLst>
              <a:defRPr/>
            </a:pPr>
            <a:r>
              <a:rPr lang="en-US" dirty="0">
                <a:solidFill>
                  <a:schemeClr val="bg1"/>
                </a:solidFill>
              </a:rPr>
              <a:t>Where		Equation F2-4</a:t>
            </a:r>
          </a:p>
        </p:txBody>
      </p:sp>
      <p:graphicFrame>
        <p:nvGraphicFramePr>
          <p:cNvPr id="18436" name="Object 3"/>
          <p:cNvGraphicFramePr>
            <a:graphicFrameLocks noChangeAspect="1"/>
          </p:cNvGraphicFramePr>
          <p:nvPr/>
        </p:nvGraphicFramePr>
        <p:xfrm>
          <a:off x="3430589" y="4246564"/>
          <a:ext cx="3762375" cy="1404937"/>
        </p:xfrm>
        <a:graphic>
          <a:graphicData uri="http://schemas.openxmlformats.org/presentationml/2006/ole">
            <mc:AlternateContent xmlns:mc="http://schemas.openxmlformats.org/markup-compatibility/2006">
              <mc:Choice xmlns:v="urn:schemas-microsoft-com:vml" Requires="v">
                <p:oleObj name="Equation" r:id="rId3" imgW="1904760" imgH="711000" progId="Equation.DSMT4">
                  <p:embed/>
                </p:oleObj>
              </mc:Choice>
              <mc:Fallback>
                <p:oleObj name="Equation" r:id="rId3" imgW="1904760" imgH="7110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589" y="4246564"/>
                        <a:ext cx="3762375"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TextBox 3"/>
          <p:cNvSpPr txBox="1"/>
          <p:nvPr/>
        </p:nvSpPr>
        <p:spPr>
          <a:xfrm>
            <a:off x="2028826" y="1196975"/>
            <a:ext cx="8639175" cy="1735138"/>
          </a:xfrm>
          <a:prstGeom prst="rect">
            <a:avLst/>
          </a:prstGeom>
          <a:solidFill>
            <a:schemeClr val="tx1">
              <a:lumMod val="95000"/>
              <a:alpha val="62000"/>
            </a:schemeClr>
          </a:solidFill>
          <a:ln w="38100" cap="flat">
            <a:solidFill>
              <a:schemeClr val="bg1"/>
            </a:solidFill>
            <a:bevel/>
          </a:ln>
        </p:spPr>
        <p:txBody>
          <a:bodyPr/>
          <a:lstStyle/>
          <a:p>
            <a:pPr eaLnBrk="0" hangingPunct="0">
              <a:tabLst>
                <a:tab pos="1200150" algn="l"/>
                <a:tab pos="6400800" algn="l"/>
              </a:tabLst>
              <a:defRPr/>
            </a:pPr>
            <a:r>
              <a:rPr lang="en-US" dirty="0">
                <a:solidFill>
                  <a:schemeClr val="bg1"/>
                </a:solidFill>
              </a:rPr>
              <a:t>If </a:t>
            </a:r>
            <a:r>
              <a:rPr lang="en-US" i="1" dirty="0" err="1">
                <a:solidFill>
                  <a:schemeClr val="bg1"/>
                </a:solidFill>
              </a:rPr>
              <a:t>L</a:t>
            </a:r>
            <a:r>
              <a:rPr lang="en-US" i="1" baseline="-25000" dirty="0" err="1">
                <a:solidFill>
                  <a:schemeClr val="bg1"/>
                </a:solidFill>
              </a:rPr>
              <a:t>p</a:t>
            </a:r>
            <a:r>
              <a:rPr lang="en-US" i="1" baseline="-25000" dirty="0">
                <a:solidFill>
                  <a:schemeClr val="bg1"/>
                </a:solidFill>
              </a:rPr>
              <a:t> </a:t>
            </a:r>
            <a:r>
              <a:rPr lang="en-US" dirty="0">
                <a:solidFill>
                  <a:schemeClr val="bg1"/>
                </a:solidFill>
              </a:rPr>
              <a:t>&lt; </a:t>
            </a:r>
            <a:r>
              <a:rPr lang="en-US" i="1" dirty="0" err="1">
                <a:solidFill>
                  <a:schemeClr val="bg1"/>
                </a:solidFill>
              </a:rPr>
              <a:t>L</a:t>
            </a:r>
            <a:r>
              <a:rPr lang="en-US" i="1" baseline="-25000" dirty="0" err="1">
                <a:solidFill>
                  <a:schemeClr val="bg1"/>
                </a:solidFill>
              </a:rPr>
              <a:t>b</a:t>
            </a:r>
            <a:r>
              <a:rPr lang="en-US" i="1" baseline="-25000" dirty="0">
                <a:solidFill>
                  <a:schemeClr val="bg1"/>
                </a:solidFill>
              </a:rPr>
              <a:t> </a:t>
            </a:r>
            <a:r>
              <a:rPr lang="en-US" dirty="0">
                <a:solidFill>
                  <a:schemeClr val="bg1"/>
                </a:solidFill>
                <a:sym typeface="Symbol" pitchFamily="18" charset="2"/>
              </a:rPr>
              <a:t> </a:t>
            </a:r>
            <a:r>
              <a:rPr lang="en-US" i="1" dirty="0" err="1">
                <a:solidFill>
                  <a:schemeClr val="bg1"/>
                </a:solidFill>
              </a:rPr>
              <a:t>L</a:t>
            </a:r>
            <a:r>
              <a:rPr lang="en-US" i="1" baseline="-25000" dirty="0" err="1">
                <a:solidFill>
                  <a:schemeClr val="bg1"/>
                </a:solidFill>
              </a:rPr>
              <a:t>r</a:t>
            </a:r>
            <a:r>
              <a:rPr lang="en-US" dirty="0">
                <a:solidFill>
                  <a:schemeClr val="bg1"/>
                </a:solidFill>
              </a:rPr>
              <a:t>,</a:t>
            </a:r>
          </a:p>
          <a:p>
            <a:pPr eaLnBrk="0" hangingPunct="0">
              <a:spcBef>
                <a:spcPct val="60000"/>
              </a:spcBef>
              <a:tabLst>
                <a:tab pos="1200150" algn="l"/>
                <a:tab pos="6400800" algn="l"/>
              </a:tabLst>
              <a:defRPr/>
            </a:pPr>
            <a:r>
              <a:rPr lang="en-US" dirty="0">
                <a:solidFill>
                  <a:schemeClr val="bg1"/>
                </a:solidFill>
              </a:rPr>
              <a:t>		Equation F2-2 </a:t>
            </a:r>
          </a:p>
          <a:p>
            <a:pPr eaLnBrk="0" hangingPunct="0">
              <a:tabLst>
                <a:tab pos="1200150" algn="l"/>
                <a:tab pos="6400800" algn="l"/>
              </a:tabLst>
              <a:defRPr/>
            </a:pPr>
            <a:endParaRPr lang="en-US" dirty="0">
              <a:solidFill>
                <a:schemeClr val="bg1"/>
              </a:solidFill>
            </a:endParaRPr>
          </a:p>
          <a:p>
            <a:pPr eaLnBrk="0" hangingPunct="0">
              <a:tabLst>
                <a:tab pos="1200150" algn="l"/>
                <a:tab pos="6400800" algn="l"/>
              </a:tabLst>
              <a:defRPr/>
            </a:pPr>
            <a:r>
              <a:rPr lang="en-US" dirty="0">
                <a:solidFill>
                  <a:schemeClr val="bg1"/>
                </a:solidFill>
              </a:rPr>
              <a:t>	Note that this is a straight line.</a:t>
            </a:r>
          </a:p>
        </p:txBody>
      </p:sp>
      <p:sp>
        <p:nvSpPr>
          <p:cNvPr id="5" name="TextBox 4"/>
          <p:cNvSpPr txBox="1"/>
          <p:nvPr/>
        </p:nvSpPr>
        <p:spPr>
          <a:xfrm>
            <a:off x="2028826" y="255588"/>
            <a:ext cx="8639175" cy="927100"/>
          </a:xfrm>
          <a:prstGeom prst="rect">
            <a:avLst/>
          </a:prstGeom>
          <a:solidFill>
            <a:schemeClr val="tx1">
              <a:lumMod val="95000"/>
              <a:alpha val="62000"/>
            </a:schemeClr>
          </a:solidFill>
          <a:ln w="38100" cap="flat">
            <a:solidFill>
              <a:schemeClr val="bg1"/>
            </a:solidFill>
            <a:bevel/>
          </a:ln>
        </p:spPr>
        <p:txBody>
          <a:bodyPr/>
          <a:lstStyle/>
          <a:p>
            <a:pPr eaLnBrk="0" hangingPunct="0">
              <a:tabLst>
                <a:tab pos="1200150" algn="l"/>
              </a:tabLst>
              <a:defRPr/>
            </a:pPr>
            <a:r>
              <a:rPr lang="en-US">
                <a:solidFill>
                  <a:schemeClr val="bg1"/>
                </a:solidFill>
              </a:rPr>
              <a:t>If </a:t>
            </a:r>
            <a:r>
              <a:rPr lang="en-US" i="1">
                <a:solidFill>
                  <a:schemeClr val="bg1"/>
                </a:solidFill>
              </a:rPr>
              <a:t>L</a:t>
            </a:r>
            <a:r>
              <a:rPr lang="en-US" i="1" baseline="-25000">
                <a:solidFill>
                  <a:schemeClr val="bg1"/>
                </a:solidFill>
              </a:rPr>
              <a:t>b </a:t>
            </a:r>
            <a:r>
              <a:rPr lang="en-US">
                <a:solidFill>
                  <a:schemeClr val="bg1"/>
                </a:solidFill>
                <a:sym typeface="Symbol" pitchFamily="18" charset="2"/>
              </a:rPr>
              <a:t> </a:t>
            </a:r>
            <a:r>
              <a:rPr lang="en-US" i="1">
                <a:solidFill>
                  <a:schemeClr val="bg1"/>
                </a:solidFill>
              </a:rPr>
              <a:t>L</a:t>
            </a:r>
            <a:r>
              <a:rPr lang="en-US" i="1" baseline="-25000">
                <a:solidFill>
                  <a:schemeClr val="bg1"/>
                </a:solidFill>
              </a:rPr>
              <a:t>p</a:t>
            </a:r>
            <a:r>
              <a:rPr lang="en-US">
                <a:solidFill>
                  <a:schemeClr val="bg1"/>
                </a:solidFill>
              </a:rPr>
              <a:t>, </a:t>
            </a:r>
          </a:p>
          <a:p>
            <a:pPr eaLnBrk="0" hangingPunct="0">
              <a:tabLst>
                <a:tab pos="1200150" algn="l"/>
              </a:tabLst>
              <a:defRPr/>
            </a:pPr>
            <a:r>
              <a:rPr lang="en-US">
                <a:solidFill>
                  <a:schemeClr val="bg1"/>
                </a:solidFill>
              </a:rPr>
              <a:t>	</a:t>
            </a:r>
            <a:r>
              <a:rPr lang="en-US" i="1">
                <a:solidFill>
                  <a:schemeClr val="bg1"/>
                </a:solidFill>
              </a:rPr>
              <a:t>M</a:t>
            </a:r>
            <a:r>
              <a:rPr lang="en-US" i="1" baseline="-25000">
                <a:solidFill>
                  <a:schemeClr val="bg1"/>
                </a:solidFill>
              </a:rPr>
              <a:t>n </a:t>
            </a:r>
            <a:r>
              <a:rPr lang="en-US">
                <a:solidFill>
                  <a:schemeClr val="bg1"/>
                </a:solidFill>
              </a:rPr>
              <a:t>= </a:t>
            </a:r>
            <a:r>
              <a:rPr lang="en-US" i="1">
                <a:solidFill>
                  <a:schemeClr val="bg1"/>
                </a:solidFill>
              </a:rPr>
              <a:t>M</a:t>
            </a:r>
            <a:r>
              <a:rPr lang="en-US" i="1" baseline="-25000">
                <a:solidFill>
                  <a:schemeClr val="bg1"/>
                </a:solidFill>
              </a:rPr>
              <a:t>p</a:t>
            </a:r>
            <a:endParaRPr lang="en-US" i="1">
              <a:solidFill>
                <a:schemeClr val="bg1"/>
              </a:solidFill>
            </a:endParaRPr>
          </a:p>
        </p:txBody>
      </p:sp>
      <p:sp>
        <p:nvSpPr>
          <p:cNvPr id="6" name="TextBox 5"/>
          <p:cNvSpPr txBox="1"/>
          <p:nvPr/>
        </p:nvSpPr>
        <p:spPr>
          <a:xfrm>
            <a:off x="4648201" y="5873750"/>
            <a:ext cx="3027363" cy="461962"/>
          </a:xfrm>
          <a:prstGeom prst="rect">
            <a:avLst/>
          </a:prstGeom>
          <a:solidFill>
            <a:schemeClr val="tx1">
              <a:lumMod val="95000"/>
              <a:alpha val="62000"/>
            </a:schemeClr>
          </a:solidFill>
          <a:ln w="38100" cap="flat">
            <a:solidFill>
              <a:schemeClr val="bg1"/>
            </a:solidFill>
            <a:bevel/>
          </a:ln>
        </p:spPr>
        <p:txBody>
          <a:bodyPr>
            <a:spAutoFit/>
          </a:bodyPr>
          <a:lstStyle/>
          <a:p>
            <a:pPr eaLnBrk="0" hangingPunct="0">
              <a:defRPr/>
            </a:pPr>
            <a:r>
              <a:rPr lang="en-US" dirty="0">
                <a:solidFill>
                  <a:schemeClr val="bg1"/>
                </a:solidFill>
                <a:cs typeface="+mn-cs"/>
              </a:rPr>
              <a:t>Assume </a:t>
            </a:r>
            <a:r>
              <a:rPr lang="en-US" i="1" dirty="0" err="1">
                <a:solidFill>
                  <a:schemeClr val="bg1"/>
                </a:solidFill>
                <a:cs typeface="+mn-cs"/>
              </a:rPr>
              <a:t>C</a:t>
            </a:r>
            <a:r>
              <a:rPr lang="en-US" i="1" baseline="-25000" dirty="0" err="1">
                <a:solidFill>
                  <a:schemeClr val="bg1"/>
                </a:solidFill>
                <a:cs typeface="+mn-cs"/>
              </a:rPr>
              <a:t>b</a:t>
            </a:r>
            <a:r>
              <a:rPr lang="en-US" dirty="0">
                <a:solidFill>
                  <a:schemeClr val="bg1"/>
                </a:solidFill>
                <a:cs typeface="+mn-cs"/>
              </a:rPr>
              <a:t>=1 for now</a:t>
            </a:r>
          </a:p>
        </p:txBody>
      </p:sp>
      <p:sp>
        <p:nvSpPr>
          <p:cNvPr id="7" name="Slide Number Placeholder 6"/>
          <p:cNvSpPr>
            <a:spLocks noGrp="1"/>
          </p:cNvSpPr>
          <p:nvPr>
            <p:ph type="sldNum" sz="quarter" idx="11"/>
          </p:nvPr>
        </p:nvSpPr>
        <p:spPr/>
        <p:txBody>
          <a:bodyPr/>
          <a:lstStyle/>
          <a:p>
            <a:pPr>
              <a:defRPr/>
            </a:pPr>
            <a:fld id="{05124FF2-72A8-4BE0-A4BB-A163626A1B80}" type="slidenum">
              <a:rPr lang="en-US" smtClean="0"/>
              <a:pPr>
                <a:defRPr/>
              </a:pPr>
              <a:t>15</a:t>
            </a:fld>
            <a:endParaRPr lang="en-US" dirty="0"/>
          </a:p>
        </p:txBody>
      </p:sp>
      <p:graphicFrame>
        <p:nvGraphicFramePr>
          <p:cNvPr id="18441" name="Object 10"/>
          <p:cNvGraphicFramePr>
            <a:graphicFrameLocks noChangeAspect="1"/>
          </p:cNvGraphicFramePr>
          <p:nvPr/>
        </p:nvGraphicFramePr>
        <p:xfrm>
          <a:off x="3194050" y="1630363"/>
          <a:ext cx="5162550" cy="914400"/>
        </p:xfrm>
        <a:graphic>
          <a:graphicData uri="http://schemas.openxmlformats.org/presentationml/2006/ole">
            <mc:AlternateContent xmlns:mc="http://schemas.openxmlformats.org/markup-compatibility/2006">
              <mc:Choice xmlns:v="urn:schemas-microsoft-com:vml" Requires="v">
                <p:oleObj name="Equation" r:id="rId5" imgW="3009600" imgH="533160" progId="Equation.DSMT4">
                  <p:embed/>
                </p:oleObj>
              </mc:Choice>
              <mc:Fallback>
                <p:oleObj name="Equation" r:id="rId5" imgW="3009600" imgH="533160" progId="Equation.DSMT4">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94050" y="1630363"/>
                        <a:ext cx="5162550"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19459" name="TextBox 28"/>
          <p:cNvSpPr txBox="1">
            <a:spLocks noChangeArrowheads="1"/>
          </p:cNvSpPr>
          <p:nvPr/>
        </p:nvSpPr>
        <p:spPr bwMode="auto">
          <a:xfrm>
            <a:off x="3504406" y="3153896"/>
            <a:ext cx="5183187" cy="1590675"/>
          </a:xfrm>
          <a:prstGeom prst="rect">
            <a:avLst/>
          </a:prstGeom>
          <a:solidFill>
            <a:srgbClr val="F2F2F2">
              <a:alpha val="61960"/>
            </a:srgbClr>
          </a:solidFill>
          <a:ln w="38100">
            <a:solidFill>
              <a:schemeClr val="bg1"/>
            </a:solidFill>
            <a:bevel/>
            <a:headEnd/>
            <a:tailEnd/>
          </a:ln>
        </p:spPr>
        <p:txBody>
          <a:bodyPr>
            <a:spAutoFit/>
          </a:bodyPr>
          <a:lstStyle>
            <a:lvl1pPr marL="685800" indent="-406400"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dirty="0">
                <a:solidFill>
                  <a:schemeClr val="bg1"/>
                </a:solidFill>
                <a:latin typeface="Times New Roman" pitchFamily="18" charset="0"/>
              </a:rPr>
              <a:t>Results are included only</a:t>
            </a:r>
            <a:r>
              <a:rPr lang="en-US" altLang="en-US" sz="2400" dirty="0">
                <a:latin typeface="Times New Roman" pitchFamily="18" charset="0"/>
              </a:rPr>
              <a:t> </a:t>
            </a:r>
            <a:r>
              <a:rPr lang="en-US" altLang="en-US" sz="2400" dirty="0">
                <a:solidFill>
                  <a:schemeClr val="bg1"/>
                </a:solidFill>
                <a:latin typeface="Times New Roman" pitchFamily="18" charset="0"/>
              </a:rPr>
              <a:t>for: </a:t>
            </a:r>
          </a:p>
          <a:p>
            <a:pPr>
              <a:spcBef>
                <a:spcPct val="0"/>
              </a:spcBef>
              <a:buClrTx/>
              <a:buSzTx/>
              <a:buFontTx/>
              <a:buChar char="•"/>
            </a:pPr>
            <a:r>
              <a:rPr lang="en-US" altLang="en-US" sz="2400" dirty="0">
                <a:solidFill>
                  <a:schemeClr val="bg1"/>
                </a:solidFill>
                <a:latin typeface="Times New Roman" pitchFamily="18" charset="0"/>
              </a:rPr>
              <a:t>W-shapes typical for beams</a:t>
            </a:r>
          </a:p>
          <a:p>
            <a:pPr>
              <a:spcBef>
                <a:spcPct val="0"/>
              </a:spcBef>
              <a:buClrTx/>
              <a:buSzTx/>
              <a:buFontTx/>
              <a:buChar char="•"/>
            </a:pPr>
            <a:r>
              <a:rPr lang="en-US" altLang="en-US" sz="2400" i="1" dirty="0" err="1">
                <a:solidFill>
                  <a:schemeClr val="bg1"/>
                </a:solidFill>
                <a:latin typeface="Times New Roman" pitchFamily="18" charset="0"/>
              </a:rPr>
              <a:t>F</a:t>
            </a:r>
            <a:r>
              <a:rPr lang="en-US" altLang="en-US" sz="2400" i="1" baseline="-25000" dirty="0" err="1">
                <a:solidFill>
                  <a:schemeClr val="bg1"/>
                </a:solidFill>
                <a:latin typeface="Times New Roman" pitchFamily="18" charset="0"/>
              </a:rPr>
              <a:t>y</a:t>
            </a:r>
            <a:r>
              <a:rPr lang="en-US" altLang="en-US" sz="2400" i="1" baseline="-25000" dirty="0">
                <a:solidFill>
                  <a:schemeClr val="bg1"/>
                </a:solidFill>
                <a:latin typeface="Times New Roman" pitchFamily="18" charset="0"/>
              </a:rPr>
              <a:t> </a:t>
            </a:r>
            <a:r>
              <a:rPr lang="en-US" altLang="en-US" sz="2400" dirty="0">
                <a:solidFill>
                  <a:schemeClr val="bg1"/>
                </a:solidFill>
                <a:latin typeface="Times New Roman" pitchFamily="18" charset="0"/>
              </a:rPr>
              <a:t>= 50 </a:t>
            </a:r>
            <a:r>
              <a:rPr lang="en-US" altLang="en-US" sz="2400" dirty="0" err="1">
                <a:solidFill>
                  <a:schemeClr val="bg1"/>
                </a:solidFill>
                <a:latin typeface="Times New Roman" pitchFamily="18" charset="0"/>
              </a:rPr>
              <a:t>ksi</a:t>
            </a:r>
            <a:endParaRPr lang="en-US" altLang="en-US" sz="2400" dirty="0">
              <a:solidFill>
                <a:schemeClr val="bg1"/>
              </a:solidFill>
              <a:latin typeface="Times New Roman" pitchFamily="18" charset="0"/>
            </a:endParaRPr>
          </a:p>
          <a:p>
            <a:pPr>
              <a:spcBef>
                <a:spcPct val="0"/>
              </a:spcBef>
              <a:buClrTx/>
              <a:buSzTx/>
              <a:buFontTx/>
              <a:buChar char="•"/>
            </a:pPr>
            <a:r>
              <a:rPr lang="en-US" altLang="en-US" sz="2400" i="1" dirty="0" err="1">
                <a:solidFill>
                  <a:schemeClr val="bg1"/>
                </a:solidFill>
                <a:latin typeface="Times New Roman" pitchFamily="18" charset="0"/>
              </a:rPr>
              <a:t>C</a:t>
            </a:r>
            <a:r>
              <a:rPr lang="en-US" altLang="en-US" sz="2400" i="1" baseline="-25000" dirty="0" err="1">
                <a:solidFill>
                  <a:schemeClr val="bg1"/>
                </a:solidFill>
                <a:latin typeface="Times New Roman" pitchFamily="18" charset="0"/>
              </a:rPr>
              <a:t>b</a:t>
            </a:r>
            <a:r>
              <a:rPr lang="en-US" altLang="en-US" sz="2400" i="1" baseline="-25000" dirty="0">
                <a:solidFill>
                  <a:schemeClr val="bg1"/>
                </a:solidFill>
                <a:latin typeface="Times New Roman" pitchFamily="18" charset="0"/>
              </a:rPr>
              <a:t> </a:t>
            </a:r>
            <a:r>
              <a:rPr lang="en-US" altLang="en-US" sz="2400" dirty="0">
                <a:solidFill>
                  <a:schemeClr val="bg1"/>
                </a:solidFill>
                <a:latin typeface="Times New Roman" pitchFamily="18" charset="0"/>
              </a:rPr>
              <a:t>= 1</a:t>
            </a:r>
          </a:p>
        </p:txBody>
      </p:sp>
      <p:sp>
        <p:nvSpPr>
          <p:cNvPr id="3" name="TextBox 2"/>
          <p:cNvSpPr txBox="1"/>
          <p:nvPr/>
        </p:nvSpPr>
        <p:spPr>
          <a:xfrm>
            <a:off x="2112963" y="1941514"/>
            <a:ext cx="8140700"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dirty="0">
                <a:solidFill>
                  <a:schemeClr val="bg1"/>
                </a:solidFill>
              </a:rPr>
              <a:t>Plots of </a:t>
            </a:r>
            <a:r>
              <a:rPr lang="en-US" dirty="0">
                <a:solidFill>
                  <a:schemeClr val="bg1"/>
                </a:solidFill>
                <a:sym typeface="Symbol" pitchFamily="18" charset="2"/>
              </a:rPr>
              <a:t></a:t>
            </a:r>
            <a:r>
              <a:rPr lang="en-US" i="1" dirty="0" err="1">
                <a:solidFill>
                  <a:schemeClr val="bg1"/>
                </a:solidFill>
              </a:rPr>
              <a:t>M</a:t>
            </a:r>
            <a:r>
              <a:rPr lang="en-US" i="1" baseline="-25000" dirty="0" err="1">
                <a:solidFill>
                  <a:schemeClr val="bg1"/>
                </a:solidFill>
              </a:rPr>
              <a:t>n</a:t>
            </a:r>
            <a:r>
              <a:rPr lang="en-US" dirty="0">
                <a:solidFill>
                  <a:schemeClr val="bg1"/>
                </a:solidFill>
              </a:rPr>
              <a:t> versus </a:t>
            </a:r>
            <a:r>
              <a:rPr lang="en-US" i="1" dirty="0" err="1">
                <a:solidFill>
                  <a:schemeClr val="bg1"/>
                </a:solidFill>
              </a:rPr>
              <a:t>L</a:t>
            </a:r>
            <a:r>
              <a:rPr lang="en-US" i="1" baseline="-25000" dirty="0" err="1">
                <a:solidFill>
                  <a:schemeClr val="bg1"/>
                </a:solidFill>
              </a:rPr>
              <a:t>b</a:t>
            </a:r>
            <a:r>
              <a:rPr lang="en-US" dirty="0">
                <a:solidFill>
                  <a:schemeClr val="bg1"/>
                </a:solidFill>
              </a:rPr>
              <a:t> for </a:t>
            </a:r>
            <a:r>
              <a:rPr lang="en-US" i="1" dirty="0" err="1">
                <a:solidFill>
                  <a:schemeClr val="bg1"/>
                </a:solidFill>
              </a:rPr>
              <a:t>C</a:t>
            </a:r>
            <a:r>
              <a:rPr lang="en-US" i="1" baseline="-25000" dirty="0" err="1">
                <a:solidFill>
                  <a:schemeClr val="bg1"/>
                </a:solidFill>
              </a:rPr>
              <a:t>b</a:t>
            </a:r>
            <a:r>
              <a:rPr lang="en-US" i="1" baseline="-25000" dirty="0">
                <a:solidFill>
                  <a:schemeClr val="bg1"/>
                </a:solidFill>
              </a:rPr>
              <a:t> </a:t>
            </a:r>
            <a:r>
              <a:rPr lang="en-US" dirty="0">
                <a:solidFill>
                  <a:schemeClr val="bg1"/>
                </a:solidFill>
              </a:rPr>
              <a:t>= 1.0 are tabulated,</a:t>
            </a:r>
          </a:p>
          <a:p>
            <a:pPr eaLnBrk="0" hangingPunct="0">
              <a:defRPr/>
            </a:pPr>
            <a:r>
              <a:rPr lang="en-US" dirty="0">
                <a:solidFill>
                  <a:schemeClr val="bg1"/>
                </a:solidFill>
              </a:rPr>
              <a:t>Table 3-10</a:t>
            </a:r>
          </a:p>
        </p:txBody>
      </p:sp>
      <p:sp>
        <p:nvSpPr>
          <p:cNvPr id="4" name="Slide Number Placeholder 3"/>
          <p:cNvSpPr>
            <a:spLocks noGrp="1"/>
          </p:cNvSpPr>
          <p:nvPr>
            <p:ph type="sldNum" sz="quarter" idx="11"/>
          </p:nvPr>
        </p:nvSpPr>
        <p:spPr/>
        <p:txBody>
          <a:bodyPr/>
          <a:lstStyle/>
          <a:p>
            <a:pPr>
              <a:defRPr/>
            </a:pPr>
            <a:fld id="{71275B04-99CD-41A6-95CC-4CCBCF164927}" type="slidenum">
              <a:rPr lang="en-US" smtClean="0"/>
              <a:pPr>
                <a:defRPr/>
              </a:pPr>
              <a:t>16</a:t>
            </a:fld>
            <a:endParaRPr lang="en-US" dirty="0"/>
          </a:p>
        </p:txBody>
      </p:sp>
      <p:sp>
        <p:nvSpPr>
          <p:cNvPr id="2" name="TextBox 2"/>
          <p:cNvSpPr txBox="1"/>
          <p:nvPr/>
        </p:nvSpPr>
        <p:spPr>
          <a:xfrm>
            <a:off x="2130425" y="318007"/>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a:solidFill>
                  <a:schemeClr val="bg1"/>
                </a:solidFill>
              </a:rPr>
              <a:t>Flexural Strength</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20483" name="TextBox 28"/>
          <p:cNvSpPr txBox="1">
            <a:spLocks noChangeArrowheads="1"/>
          </p:cNvSpPr>
          <p:nvPr/>
        </p:nvSpPr>
        <p:spPr bwMode="auto">
          <a:xfrm>
            <a:off x="2152651" y="1190625"/>
            <a:ext cx="8016875" cy="2101850"/>
          </a:xfrm>
          <a:prstGeom prst="rect">
            <a:avLst/>
          </a:prstGeom>
          <a:solidFill>
            <a:srgbClr val="F2F2F2">
              <a:alpha val="61960"/>
            </a:srgbClr>
          </a:solidFill>
          <a:ln w="38100">
            <a:solidFill>
              <a:schemeClr val="bg1"/>
            </a:solidFill>
            <a:bevel/>
            <a:headEnd/>
            <a:tailEnd/>
          </a:ln>
        </p:spPr>
        <p:txBody>
          <a:bodyPr anchor="ctr" anchorCtr="1"/>
          <a:lstStyle>
            <a:lvl1pPr eaLnBrk="0" hangingPunct="0">
              <a:spcBef>
                <a:spcPct val="20000"/>
              </a:spcBef>
              <a:buClr>
                <a:srgbClr val="F9F9F9"/>
              </a:buClr>
              <a:buSzPct val="65000"/>
              <a:buFont typeface="Wingdings 2" pitchFamily="18" charset="2"/>
              <a:buChar char=""/>
              <a:tabLst>
                <a:tab pos="977900" algn="l"/>
                <a:tab pos="1092200" algn="l"/>
                <a:tab pos="1549400" algn="l"/>
                <a:tab pos="1828800" algn="l"/>
                <a:tab pos="3429000" algn="l"/>
                <a:tab pos="3721100" algn="l"/>
                <a:tab pos="3835400" algn="l"/>
              </a:tabLst>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tabLst>
                <a:tab pos="977900" algn="l"/>
                <a:tab pos="1092200" algn="l"/>
                <a:tab pos="1549400" algn="l"/>
                <a:tab pos="1828800" algn="l"/>
                <a:tab pos="3429000" algn="l"/>
                <a:tab pos="3721100" algn="l"/>
                <a:tab pos="3835400" algn="l"/>
              </a:tabLst>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tabLst>
                <a:tab pos="977900" algn="l"/>
                <a:tab pos="1092200" algn="l"/>
                <a:tab pos="1549400" algn="l"/>
                <a:tab pos="1828800" algn="l"/>
                <a:tab pos="3429000" algn="l"/>
                <a:tab pos="3721100" algn="l"/>
                <a:tab pos="3835400" algn="l"/>
              </a:tabLst>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tabLst>
                <a:tab pos="977900" algn="l"/>
                <a:tab pos="1092200" algn="l"/>
                <a:tab pos="1549400" algn="l"/>
                <a:tab pos="1828800" algn="l"/>
                <a:tab pos="3429000" algn="l"/>
                <a:tab pos="3721100" algn="l"/>
                <a:tab pos="3835400" algn="l"/>
              </a:tabLst>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tabLst>
                <a:tab pos="977900" algn="l"/>
                <a:tab pos="1092200" algn="l"/>
                <a:tab pos="1549400" algn="l"/>
                <a:tab pos="1828800" algn="l"/>
                <a:tab pos="3429000" algn="l"/>
                <a:tab pos="3721100" algn="l"/>
                <a:tab pos="3835400" algn="l"/>
              </a:tabLst>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tabLst>
                <a:tab pos="977900" algn="l"/>
                <a:tab pos="1092200" algn="l"/>
                <a:tab pos="1549400" algn="l"/>
                <a:tab pos="1828800" algn="l"/>
                <a:tab pos="3429000" algn="l"/>
                <a:tab pos="3721100" algn="l"/>
                <a:tab pos="3835400" algn="l"/>
              </a:tabLst>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tabLst>
                <a:tab pos="977900" algn="l"/>
                <a:tab pos="1092200" algn="l"/>
                <a:tab pos="1549400" algn="l"/>
                <a:tab pos="1828800" algn="l"/>
                <a:tab pos="3429000" algn="l"/>
                <a:tab pos="3721100" algn="l"/>
                <a:tab pos="3835400" algn="l"/>
              </a:tabLst>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tabLst>
                <a:tab pos="977900" algn="l"/>
                <a:tab pos="1092200" algn="l"/>
                <a:tab pos="1549400" algn="l"/>
                <a:tab pos="1828800" algn="l"/>
                <a:tab pos="3429000" algn="l"/>
                <a:tab pos="3721100" algn="l"/>
                <a:tab pos="3835400" algn="l"/>
              </a:tabLst>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tabLst>
                <a:tab pos="977900" algn="l"/>
                <a:tab pos="1092200" algn="l"/>
                <a:tab pos="1549400" algn="l"/>
                <a:tab pos="1828800" algn="l"/>
                <a:tab pos="3429000" algn="l"/>
                <a:tab pos="3721100" algn="l"/>
                <a:tab pos="3835400" algn="l"/>
              </a:tabLst>
              <a:defRPr sz="2000">
                <a:solidFill>
                  <a:schemeClr val="tx1"/>
                </a:solidFill>
                <a:latin typeface="Book Antiqua" pitchFamily="18" charset="0"/>
              </a:defRPr>
            </a:lvl9pPr>
          </a:lstStyle>
          <a:p>
            <a:pPr>
              <a:spcBef>
                <a:spcPct val="0"/>
              </a:spcBef>
              <a:buClrTx/>
              <a:buSzTx/>
              <a:buFontTx/>
              <a:buNone/>
            </a:pPr>
            <a:r>
              <a:rPr lang="en-US" altLang="en-US" sz="2400">
                <a:solidFill>
                  <a:schemeClr val="bg1"/>
                </a:solidFill>
                <a:latin typeface="Times New Roman" pitchFamily="18" charset="0"/>
              </a:rPr>
              <a:t>To compute </a:t>
            </a: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n</a:t>
            </a:r>
            <a:r>
              <a:rPr lang="en-US" altLang="en-US" sz="2400">
                <a:solidFill>
                  <a:schemeClr val="bg1"/>
                </a:solidFill>
                <a:latin typeface="Times New Roman" pitchFamily="18" charset="0"/>
              </a:rPr>
              <a:t> for any moment diagram,</a:t>
            </a:r>
          </a:p>
          <a:p>
            <a:pPr>
              <a:spcBef>
                <a:spcPct val="50000"/>
              </a:spcBef>
              <a:buClrTx/>
              <a:buSzTx/>
              <a:buFontTx/>
              <a:buNone/>
            </a:pPr>
            <a:r>
              <a:rPr lang="en-US" altLang="en-US" sz="2400">
                <a:solidFill>
                  <a:schemeClr val="bg1"/>
                </a:solidFill>
                <a:latin typeface="Times New Roman" pitchFamily="18" charset="0"/>
              </a:rPr>
              <a:t>		</a:t>
            </a: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n	</a:t>
            </a:r>
            <a:r>
              <a:rPr lang="en-US" altLang="en-US" sz="2400">
                <a:solidFill>
                  <a:schemeClr val="bg1"/>
                </a:solidFill>
                <a:latin typeface="Times New Roman" pitchFamily="18" charset="0"/>
              </a:rPr>
              <a:t>=	</a:t>
            </a: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r>
              <a:rPr lang="en-US" altLang="en-US" sz="2400">
                <a:solidFill>
                  <a:schemeClr val="bg1"/>
                </a:solidFill>
                <a:latin typeface="Times New Roman" pitchFamily="18" charset="0"/>
              </a:rPr>
              <a:t>(</a:t>
            </a: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n</a:t>
            </a:r>
            <a:r>
              <a:rPr lang="en-US" altLang="en-US" sz="2400" baseline="-25000">
                <a:solidFill>
                  <a:schemeClr val="bg1"/>
                </a:solidFill>
                <a:latin typeface="Times New Roman" pitchFamily="18" charset="0"/>
              </a:rPr>
              <a:t>(</a:t>
            </a:r>
            <a:r>
              <a:rPr lang="en-US" altLang="en-US" sz="2400" i="1" baseline="-25000">
                <a:solidFill>
                  <a:schemeClr val="bg1"/>
                </a:solidFill>
                <a:latin typeface="Times New Roman" pitchFamily="18" charset="0"/>
              </a:rPr>
              <a:t>Cb1</a:t>
            </a:r>
            <a:r>
              <a:rPr lang="en-US" altLang="en-US" sz="2400" baseline="-25000">
                <a:solidFill>
                  <a:schemeClr val="bg1"/>
                </a:solidFill>
                <a:latin typeface="Times New Roman" pitchFamily="18" charset="0"/>
              </a:rPr>
              <a:t>)</a:t>
            </a:r>
            <a:r>
              <a:rPr lang="en-US" altLang="en-US" sz="2400">
                <a:solidFill>
                  <a:schemeClr val="bg1"/>
                </a:solidFill>
                <a:latin typeface="Times New Roman" pitchFamily="18" charset="0"/>
              </a:rPr>
              <a:t>)	</a:t>
            </a:r>
            <a:r>
              <a:rPr lang="en-US" altLang="en-US" sz="2400">
                <a:solidFill>
                  <a:schemeClr val="bg1"/>
                </a:solidFill>
                <a:latin typeface="Times New Roman" pitchFamily="18" charset="0"/>
                <a:sym typeface="Symbol" pitchFamily="18" charset="2"/>
              </a:rPr>
              <a:t>		</a:t>
            </a: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p</a:t>
            </a:r>
            <a:endParaRPr lang="en-US" altLang="en-US" sz="2400" i="1">
              <a:solidFill>
                <a:schemeClr val="bg1"/>
              </a:solidFill>
              <a:latin typeface="Times New Roman" pitchFamily="18" charset="0"/>
            </a:endParaRPr>
          </a:p>
          <a:p>
            <a:pPr>
              <a:spcBef>
                <a:spcPct val="0"/>
              </a:spcBef>
              <a:buClrTx/>
              <a:buSzTx/>
              <a:buFontTx/>
              <a:buNone/>
            </a:pPr>
            <a:r>
              <a:rPr lang="en-US" altLang="en-US" sz="2400">
                <a:solidFill>
                  <a:schemeClr val="bg1"/>
                </a:solidFill>
                <a:latin typeface="Times New Roman" pitchFamily="18" charset="0"/>
                <a:sym typeface="Symbol" pitchFamily="18" charset="2"/>
              </a:rPr>
              <a:t>	</a:t>
            </a: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n	</a:t>
            </a:r>
            <a:r>
              <a:rPr lang="en-US" altLang="en-US" sz="2400">
                <a:solidFill>
                  <a:schemeClr val="bg1"/>
                </a:solidFill>
                <a:latin typeface="Times New Roman" pitchFamily="18" charset="0"/>
              </a:rPr>
              <a:t>=	</a:t>
            </a: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r>
              <a:rPr lang="en-US" altLang="en-US" sz="2400">
                <a:solidFill>
                  <a:schemeClr val="bg1"/>
                </a:solidFill>
                <a:latin typeface="Times New Roman" pitchFamily="18" charset="0"/>
              </a:rPr>
              <a:t>(</a:t>
            </a:r>
            <a:r>
              <a:rPr lang="en-US" altLang="en-US" sz="2400">
                <a:solidFill>
                  <a:schemeClr val="bg1"/>
                </a:solidFill>
                <a:latin typeface="Times New Roman" pitchFamily="18" charset="0"/>
                <a:sym typeface="Symbol" pitchFamily="18" charset="2"/>
              </a:rPr>
              <a:t></a:t>
            </a: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n</a:t>
            </a:r>
            <a:r>
              <a:rPr lang="en-US" altLang="en-US" sz="2400" baseline="-25000">
                <a:solidFill>
                  <a:schemeClr val="bg1"/>
                </a:solidFill>
                <a:latin typeface="Times New Roman" pitchFamily="18" charset="0"/>
              </a:rPr>
              <a:t>(</a:t>
            </a:r>
            <a:r>
              <a:rPr lang="en-US" altLang="en-US" sz="2400" i="1" baseline="-25000">
                <a:solidFill>
                  <a:schemeClr val="bg1"/>
                </a:solidFill>
                <a:latin typeface="Times New Roman" pitchFamily="18" charset="0"/>
              </a:rPr>
              <a:t>Cb1</a:t>
            </a:r>
            <a:r>
              <a:rPr lang="en-US" altLang="en-US" sz="2400" baseline="-25000">
                <a:solidFill>
                  <a:schemeClr val="bg1"/>
                </a:solidFill>
                <a:latin typeface="Times New Roman" pitchFamily="18" charset="0"/>
              </a:rPr>
              <a:t>)</a:t>
            </a:r>
            <a:r>
              <a:rPr lang="en-US" altLang="en-US" sz="2400">
                <a:solidFill>
                  <a:schemeClr val="bg1"/>
                </a:solidFill>
                <a:latin typeface="Times New Roman" pitchFamily="18" charset="0"/>
              </a:rPr>
              <a:t>)	</a:t>
            </a:r>
            <a:r>
              <a:rPr lang="en-US" altLang="en-US" sz="2400">
                <a:solidFill>
                  <a:schemeClr val="bg1"/>
                </a:solidFill>
                <a:latin typeface="Times New Roman" pitchFamily="18" charset="0"/>
                <a:sym typeface="Symbol" pitchFamily="18" charset="2"/>
              </a:rPr>
              <a:t> </a:t>
            </a: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p</a:t>
            </a:r>
            <a:endParaRPr lang="en-US" altLang="en-US" sz="2400">
              <a:solidFill>
                <a:schemeClr val="bg1"/>
              </a:solidFill>
              <a:latin typeface="Times New Roman" pitchFamily="18" charset="0"/>
            </a:endParaRPr>
          </a:p>
          <a:p>
            <a:pPr>
              <a:spcBef>
                <a:spcPct val="50000"/>
              </a:spcBef>
              <a:buClrTx/>
              <a:buSzTx/>
              <a:buFontTx/>
              <a:buNone/>
            </a:pPr>
            <a:r>
              <a:rPr lang="en-US" altLang="en-US" sz="2400">
                <a:solidFill>
                  <a:schemeClr val="bg1"/>
                </a:solidFill>
                <a:latin typeface="Times New Roman" pitchFamily="18" charset="0"/>
              </a:rPr>
              <a:t>(</a:t>
            </a: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n</a:t>
            </a:r>
            <a:r>
              <a:rPr lang="en-US" altLang="en-US" sz="2400" baseline="-25000">
                <a:solidFill>
                  <a:schemeClr val="bg1"/>
                </a:solidFill>
                <a:latin typeface="Times New Roman" pitchFamily="18" charset="0"/>
              </a:rPr>
              <a:t>(</a:t>
            </a:r>
            <a:r>
              <a:rPr lang="en-US" altLang="en-US" sz="2400" i="1" baseline="-25000">
                <a:solidFill>
                  <a:schemeClr val="bg1"/>
                </a:solidFill>
                <a:latin typeface="Times New Roman" pitchFamily="18" charset="0"/>
              </a:rPr>
              <a:t>Cb1</a:t>
            </a:r>
            <a:r>
              <a:rPr lang="en-US" altLang="en-US" sz="2400" baseline="-25000">
                <a:solidFill>
                  <a:schemeClr val="bg1"/>
                </a:solidFill>
                <a:latin typeface="Times New Roman" pitchFamily="18" charset="0"/>
              </a:rPr>
              <a:t>)</a:t>
            </a:r>
            <a:r>
              <a:rPr lang="en-US" altLang="en-US" sz="2400">
                <a:solidFill>
                  <a:schemeClr val="bg1"/>
                </a:solidFill>
                <a:latin typeface="Times New Roman" pitchFamily="18" charset="0"/>
              </a:rPr>
              <a:t>) = </a:t>
            </a: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n</a:t>
            </a:r>
            <a:r>
              <a:rPr lang="en-US" altLang="en-US" sz="2400">
                <a:solidFill>
                  <a:schemeClr val="bg1"/>
                </a:solidFill>
                <a:latin typeface="Times New Roman" pitchFamily="18" charset="0"/>
              </a:rPr>
              <a:t>, assuming </a:t>
            </a: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 </a:t>
            </a:r>
            <a:r>
              <a:rPr lang="en-US" altLang="en-US" sz="2400">
                <a:solidFill>
                  <a:schemeClr val="bg1"/>
                </a:solidFill>
                <a:latin typeface="Times New Roman" pitchFamily="18" charset="0"/>
              </a:rPr>
              <a:t>= 1</a:t>
            </a:r>
          </a:p>
        </p:txBody>
      </p:sp>
      <p:sp>
        <p:nvSpPr>
          <p:cNvPr id="4" name="TextBox 3"/>
          <p:cNvSpPr txBox="1"/>
          <p:nvPr/>
        </p:nvSpPr>
        <p:spPr>
          <a:xfrm>
            <a:off x="2124075" y="3392489"/>
            <a:ext cx="8045450" cy="2078037"/>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i="1">
                <a:solidFill>
                  <a:schemeClr val="bg1"/>
                </a:solidFill>
              </a:rPr>
              <a:t>C</a:t>
            </a:r>
            <a:r>
              <a:rPr lang="en-US" i="1" baseline="-25000">
                <a:solidFill>
                  <a:schemeClr val="bg1"/>
                </a:solidFill>
              </a:rPr>
              <a:t>b</a:t>
            </a:r>
            <a:r>
              <a:rPr lang="en-US">
                <a:solidFill>
                  <a:schemeClr val="bg1"/>
                </a:solidFill>
              </a:rPr>
              <a:t>, Equation F1-1</a:t>
            </a:r>
          </a:p>
          <a:p>
            <a:pPr eaLnBrk="0" hangingPunct="0">
              <a:defRPr/>
            </a:pPr>
            <a:endParaRPr lang="en-US">
              <a:solidFill>
                <a:schemeClr val="bg1"/>
              </a:solidFill>
            </a:endParaRPr>
          </a:p>
          <a:p>
            <a:pPr eaLnBrk="0" hangingPunct="0">
              <a:defRPr/>
            </a:pPr>
            <a:endParaRPr lang="en-US">
              <a:solidFill>
                <a:schemeClr val="bg1"/>
              </a:solidFill>
            </a:endParaRPr>
          </a:p>
          <a:p>
            <a:pPr eaLnBrk="0" hangingPunct="0">
              <a:defRPr/>
            </a:pPr>
            <a:r>
              <a:rPr lang="en-US">
                <a:solidFill>
                  <a:schemeClr val="bg1"/>
                </a:solidFill>
              </a:rPr>
              <a:t> </a:t>
            </a:r>
          </a:p>
          <a:p>
            <a:pPr eaLnBrk="0" hangingPunct="0">
              <a:defRPr/>
            </a:pPr>
            <a:r>
              <a:rPr lang="en-US" sz="3200">
                <a:solidFill>
                  <a:schemeClr val="bg1"/>
                </a:solidFill>
              </a:rPr>
              <a:t>	</a:t>
            </a:r>
          </a:p>
        </p:txBody>
      </p:sp>
      <p:graphicFrame>
        <p:nvGraphicFramePr>
          <p:cNvPr id="20485" name="Object 40"/>
          <p:cNvGraphicFramePr>
            <a:graphicFrameLocks noChangeAspect="1"/>
          </p:cNvGraphicFramePr>
          <p:nvPr/>
        </p:nvGraphicFramePr>
        <p:xfrm>
          <a:off x="4391026" y="4287839"/>
          <a:ext cx="3941763" cy="784225"/>
        </p:xfrm>
        <a:graphic>
          <a:graphicData uri="http://schemas.openxmlformats.org/presentationml/2006/ole">
            <mc:AlternateContent xmlns:mc="http://schemas.openxmlformats.org/markup-compatibility/2006">
              <mc:Choice xmlns:v="urn:schemas-microsoft-com:vml" Requires="v">
                <p:oleObj name="Equation" r:id="rId3" imgW="1917700" imgH="381000" progId="Equation.DSMT4">
                  <p:embed/>
                </p:oleObj>
              </mc:Choice>
              <mc:Fallback>
                <p:oleObj name="Equation" r:id="rId3" imgW="1917700" imgH="381000" progId="Equation.DSMT4">
                  <p:embed/>
                  <p:pic>
                    <p:nvPicPr>
                      <p:cNvPr id="0" name="Object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1026" y="4287839"/>
                        <a:ext cx="3941763"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Slide Number Placeholder 4"/>
          <p:cNvSpPr>
            <a:spLocks noGrp="1"/>
          </p:cNvSpPr>
          <p:nvPr>
            <p:ph type="sldNum" sz="quarter" idx="11"/>
          </p:nvPr>
        </p:nvSpPr>
        <p:spPr/>
        <p:txBody>
          <a:bodyPr/>
          <a:lstStyle/>
          <a:p>
            <a:pPr>
              <a:defRPr/>
            </a:pPr>
            <a:fld id="{2FBAD3F8-0A12-48BD-BDBD-2DED3F8EFF98}" type="slidenum">
              <a:rPr lang="en-US" smtClean="0"/>
              <a:pPr>
                <a:defRPr/>
              </a:pPr>
              <a:t>17</a:t>
            </a:fld>
            <a:endParaRPr lang="en-US" dirty="0"/>
          </a:p>
        </p:txBody>
      </p:sp>
      <p:sp>
        <p:nvSpPr>
          <p:cNvPr id="2" name="TextBox 2"/>
          <p:cNvSpPr txBox="1"/>
          <p:nvPr/>
        </p:nvSpPr>
        <p:spPr>
          <a:xfrm>
            <a:off x="2130425" y="318007"/>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a:solidFill>
                  <a:schemeClr val="bg1"/>
                </a:solidFill>
              </a:rPr>
              <a:t>Flexural Strength</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43" name="Rectangle 42"/>
          <p:cNvSpPr/>
          <p:nvPr/>
        </p:nvSpPr>
        <p:spPr>
          <a:xfrm>
            <a:off x="2146300" y="1049338"/>
            <a:ext cx="7119938" cy="2201862"/>
          </a:xfrm>
          <a:prstGeom prst="rect">
            <a:avLst/>
          </a:prstGeom>
          <a:solidFill>
            <a:schemeClr val="tx1"/>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9" name="TextBox 28"/>
          <p:cNvSpPr txBox="1"/>
          <p:nvPr/>
        </p:nvSpPr>
        <p:spPr>
          <a:xfrm>
            <a:off x="1701800" y="3603626"/>
            <a:ext cx="8813800" cy="193992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tabLst>
                <a:tab pos="685800" algn="l"/>
                <a:tab pos="971550" algn="l"/>
              </a:tabLst>
              <a:defRPr/>
            </a:pPr>
            <a:r>
              <a:rPr lang="en-US" i="1" dirty="0" err="1">
                <a:solidFill>
                  <a:schemeClr val="bg1"/>
                </a:solidFill>
              </a:rPr>
              <a:t>M</a:t>
            </a:r>
            <a:r>
              <a:rPr lang="en-US" i="1" baseline="-25000" dirty="0" err="1">
                <a:solidFill>
                  <a:schemeClr val="bg1"/>
                </a:solidFill>
              </a:rPr>
              <a:t>max</a:t>
            </a:r>
            <a:r>
              <a:rPr lang="en-US" i="1" baseline="-25000" dirty="0">
                <a:solidFill>
                  <a:schemeClr val="bg1"/>
                </a:solidFill>
              </a:rPr>
              <a:t>	</a:t>
            </a:r>
            <a:r>
              <a:rPr lang="en-US" dirty="0">
                <a:solidFill>
                  <a:schemeClr val="bg1"/>
                </a:solidFill>
              </a:rPr>
              <a:t>=	absolute value of maximum moment in </a:t>
            </a:r>
            <a:r>
              <a:rPr lang="en-US" dirty="0" err="1">
                <a:solidFill>
                  <a:schemeClr val="bg1"/>
                </a:solidFill>
              </a:rPr>
              <a:t>unbraced</a:t>
            </a:r>
            <a:r>
              <a:rPr lang="en-US" dirty="0">
                <a:solidFill>
                  <a:schemeClr val="bg1"/>
                </a:solidFill>
              </a:rPr>
              <a:t> section</a:t>
            </a:r>
          </a:p>
          <a:p>
            <a:pPr eaLnBrk="0" hangingPunct="0">
              <a:tabLst>
                <a:tab pos="685800" algn="l"/>
                <a:tab pos="971550" algn="l"/>
              </a:tabLst>
              <a:defRPr/>
            </a:pPr>
            <a:r>
              <a:rPr lang="en-US" i="1" dirty="0">
                <a:solidFill>
                  <a:schemeClr val="bg1"/>
                </a:solidFill>
              </a:rPr>
              <a:t>M</a:t>
            </a:r>
            <a:r>
              <a:rPr lang="en-US" i="1" baseline="-25000" dirty="0">
                <a:solidFill>
                  <a:schemeClr val="bg1"/>
                </a:solidFill>
              </a:rPr>
              <a:t>A	</a:t>
            </a:r>
            <a:r>
              <a:rPr lang="en-US" dirty="0">
                <a:solidFill>
                  <a:schemeClr val="bg1"/>
                </a:solidFill>
              </a:rPr>
              <a:t>=	absolute value of moment at quarter point of </a:t>
            </a:r>
            <a:r>
              <a:rPr lang="en-US" dirty="0" err="1">
                <a:solidFill>
                  <a:schemeClr val="bg1"/>
                </a:solidFill>
              </a:rPr>
              <a:t>unbraced</a:t>
            </a:r>
            <a:r>
              <a:rPr lang="en-US" dirty="0">
                <a:solidFill>
                  <a:schemeClr val="bg1"/>
                </a:solidFill>
              </a:rPr>
              <a:t> section</a:t>
            </a:r>
          </a:p>
          <a:p>
            <a:pPr eaLnBrk="0" hangingPunct="0">
              <a:tabLst>
                <a:tab pos="685800" algn="l"/>
                <a:tab pos="971550" algn="l"/>
              </a:tabLst>
              <a:defRPr/>
            </a:pPr>
            <a:r>
              <a:rPr lang="en-US" i="1" dirty="0">
                <a:solidFill>
                  <a:schemeClr val="bg1"/>
                </a:solidFill>
              </a:rPr>
              <a:t>M</a:t>
            </a:r>
            <a:r>
              <a:rPr lang="en-US" i="1" baseline="-25000" dirty="0">
                <a:solidFill>
                  <a:schemeClr val="bg1"/>
                </a:solidFill>
              </a:rPr>
              <a:t>B	</a:t>
            </a:r>
            <a:r>
              <a:rPr lang="en-US" dirty="0">
                <a:solidFill>
                  <a:schemeClr val="bg1"/>
                </a:solidFill>
              </a:rPr>
              <a:t>=	absolute value of moment at centerline of </a:t>
            </a:r>
            <a:r>
              <a:rPr lang="en-US" dirty="0" err="1">
                <a:solidFill>
                  <a:schemeClr val="bg1"/>
                </a:solidFill>
              </a:rPr>
              <a:t>unbraced</a:t>
            </a:r>
            <a:r>
              <a:rPr lang="en-US" dirty="0">
                <a:solidFill>
                  <a:schemeClr val="bg1"/>
                </a:solidFill>
              </a:rPr>
              <a:t> section</a:t>
            </a:r>
          </a:p>
          <a:p>
            <a:pPr eaLnBrk="0" hangingPunct="0">
              <a:tabLst>
                <a:tab pos="685800" algn="l"/>
                <a:tab pos="971550" algn="l"/>
              </a:tabLst>
              <a:defRPr/>
            </a:pPr>
            <a:r>
              <a:rPr lang="en-US" i="1" dirty="0">
                <a:solidFill>
                  <a:schemeClr val="bg1"/>
                </a:solidFill>
              </a:rPr>
              <a:t>M</a:t>
            </a:r>
            <a:r>
              <a:rPr lang="en-US" i="1" baseline="-25000" dirty="0">
                <a:solidFill>
                  <a:schemeClr val="bg1"/>
                </a:solidFill>
              </a:rPr>
              <a:t>C	</a:t>
            </a:r>
            <a:r>
              <a:rPr lang="en-US" dirty="0">
                <a:solidFill>
                  <a:schemeClr val="bg1"/>
                </a:solidFill>
              </a:rPr>
              <a:t>= absolute value of moment at three-quarter point of </a:t>
            </a:r>
            <a:r>
              <a:rPr lang="en-US" dirty="0" err="1">
                <a:solidFill>
                  <a:schemeClr val="bg1"/>
                </a:solidFill>
              </a:rPr>
              <a:t>unbraced</a:t>
            </a:r>
            <a:r>
              <a:rPr lang="en-US" dirty="0">
                <a:solidFill>
                  <a:schemeClr val="bg1"/>
                </a:solidFill>
              </a:rPr>
              <a:t> 		section</a:t>
            </a:r>
          </a:p>
        </p:txBody>
      </p:sp>
      <p:sp>
        <p:nvSpPr>
          <p:cNvPr id="21509" name="Text Box 22"/>
          <p:cNvSpPr txBox="1">
            <a:spLocks noChangeArrowheads="1"/>
          </p:cNvSpPr>
          <p:nvPr/>
        </p:nvSpPr>
        <p:spPr bwMode="auto">
          <a:xfrm>
            <a:off x="5272088" y="1508125"/>
            <a:ext cx="412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a:solidFill>
                  <a:schemeClr val="bg1"/>
                </a:solidFill>
                <a:latin typeface="Times New Roman" pitchFamily="18" charset="0"/>
              </a:rPr>
              <a:t>X</a:t>
            </a:r>
          </a:p>
        </p:txBody>
      </p:sp>
      <p:sp>
        <p:nvSpPr>
          <p:cNvPr id="21510" name="Text Box 23"/>
          <p:cNvSpPr txBox="1">
            <a:spLocks noChangeArrowheads="1"/>
          </p:cNvSpPr>
          <p:nvPr/>
        </p:nvSpPr>
        <p:spPr bwMode="auto">
          <a:xfrm>
            <a:off x="2433638" y="1517650"/>
            <a:ext cx="412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a:solidFill>
                  <a:schemeClr val="bg1"/>
                </a:solidFill>
                <a:latin typeface="Times New Roman" pitchFamily="18" charset="0"/>
              </a:rPr>
              <a:t>X</a:t>
            </a:r>
          </a:p>
        </p:txBody>
      </p:sp>
      <p:sp>
        <p:nvSpPr>
          <p:cNvPr id="21511" name="Text Box 35"/>
          <p:cNvSpPr txBox="1">
            <a:spLocks noChangeArrowheads="1"/>
          </p:cNvSpPr>
          <p:nvPr/>
        </p:nvSpPr>
        <p:spPr bwMode="auto">
          <a:xfrm>
            <a:off x="2682876" y="1787526"/>
            <a:ext cx="619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000" i="1">
                <a:solidFill>
                  <a:schemeClr val="bg1"/>
                </a:solidFill>
                <a:latin typeface="Times New Roman" pitchFamily="18" charset="0"/>
              </a:rPr>
              <a:t>M</a:t>
            </a:r>
            <a:r>
              <a:rPr lang="en-US" altLang="en-US" sz="2000" i="1" baseline="-25000">
                <a:solidFill>
                  <a:schemeClr val="bg1"/>
                </a:solidFill>
                <a:latin typeface="Times New Roman" pitchFamily="18" charset="0"/>
              </a:rPr>
              <a:t>A</a:t>
            </a:r>
            <a:endParaRPr lang="en-US" altLang="en-US" sz="2000" i="1">
              <a:solidFill>
                <a:schemeClr val="bg1"/>
              </a:solidFill>
              <a:latin typeface="Times New Roman" pitchFamily="18" charset="0"/>
            </a:endParaRPr>
          </a:p>
        </p:txBody>
      </p:sp>
      <p:sp>
        <p:nvSpPr>
          <p:cNvPr id="21512" name="Text Box 36"/>
          <p:cNvSpPr txBox="1">
            <a:spLocks noChangeArrowheads="1"/>
          </p:cNvSpPr>
          <p:nvPr/>
        </p:nvSpPr>
        <p:spPr bwMode="auto">
          <a:xfrm>
            <a:off x="4264025" y="2206626"/>
            <a:ext cx="7381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000" i="1">
                <a:solidFill>
                  <a:schemeClr val="bg1"/>
                </a:solidFill>
                <a:latin typeface="Times New Roman" pitchFamily="18" charset="0"/>
              </a:rPr>
              <a:t>M</a:t>
            </a:r>
            <a:r>
              <a:rPr lang="en-US" altLang="en-US" sz="2000" i="1" baseline="-25000">
                <a:solidFill>
                  <a:schemeClr val="bg1"/>
                </a:solidFill>
                <a:latin typeface="Times New Roman" pitchFamily="18" charset="0"/>
              </a:rPr>
              <a:t>B</a:t>
            </a:r>
            <a:endParaRPr lang="en-US" altLang="en-US" sz="2000" i="1">
              <a:solidFill>
                <a:schemeClr val="bg1"/>
              </a:solidFill>
              <a:latin typeface="Times New Roman" pitchFamily="18" charset="0"/>
            </a:endParaRPr>
          </a:p>
        </p:txBody>
      </p:sp>
      <p:sp>
        <p:nvSpPr>
          <p:cNvPr id="21513" name="Text Box 37"/>
          <p:cNvSpPr txBox="1">
            <a:spLocks noChangeArrowheads="1"/>
          </p:cNvSpPr>
          <p:nvPr/>
        </p:nvSpPr>
        <p:spPr bwMode="auto">
          <a:xfrm>
            <a:off x="4983164" y="1808164"/>
            <a:ext cx="5984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000" i="1">
                <a:solidFill>
                  <a:schemeClr val="bg1"/>
                </a:solidFill>
                <a:latin typeface="Times New Roman" pitchFamily="18" charset="0"/>
              </a:rPr>
              <a:t>M</a:t>
            </a:r>
            <a:r>
              <a:rPr lang="en-US" altLang="en-US" sz="2000" i="1" baseline="-25000">
                <a:solidFill>
                  <a:schemeClr val="bg1"/>
                </a:solidFill>
                <a:latin typeface="Times New Roman" pitchFamily="18" charset="0"/>
              </a:rPr>
              <a:t>C</a:t>
            </a:r>
            <a:endParaRPr lang="en-US" altLang="en-US" sz="2000" i="1">
              <a:solidFill>
                <a:schemeClr val="bg1"/>
              </a:solidFill>
              <a:latin typeface="Times New Roman" pitchFamily="18" charset="0"/>
            </a:endParaRPr>
          </a:p>
        </p:txBody>
      </p:sp>
      <p:sp>
        <p:nvSpPr>
          <p:cNvPr id="21514" name="Text Box 38"/>
          <p:cNvSpPr txBox="1">
            <a:spLocks noChangeArrowheads="1"/>
          </p:cNvSpPr>
          <p:nvPr/>
        </p:nvSpPr>
        <p:spPr bwMode="auto">
          <a:xfrm>
            <a:off x="3503614" y="1811339"/>
            <a:ext cx="7016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000" i="1">
                <a:solidFill>
                  <a:schemeClr val="bg1"/>
                </a:solidFill>
                <a:latin typeface="Times New Roman" pitchFamily="18" charset="0"/>
              </a:rPr>
              <a:t>M</a:t>
            </a:r>
            <a:r>
              <a:rPr lang="en-US" altLang="en-US" sz="2000" i="1" baseline="-25000">
                <a:solidFill>
                  <a:schemeClr val="bg1"/>
                </a:solidFill>
                <a:latin typeface="Times New Roman" pitchFamily="18" charset="0"/>
              </a:rPr>
              <a:t>max</a:t>
            </a:r>
            <a:endParaRPr lang="en-US" altLang="en-US" sz="2000" i="1">
              <a:solidFill>
                <a:schemeClr val="bg1"/>
              </a:solidFill>
              <a:latin typeface="Times New Roman" pitchFamily="18" charset="0"/>
            </a:endParaRPr>
          </a:p>
        </p:txBody>
      </p:sp>
      <p:sp>
        <p:nvSpPr>
          <p:cNvPr id="21515" name="Text Box 34"/>
          <p:cNvSpPr txBox="1">
            <a:spLocks noChangeArrowheads="1"/>
          </p:cNvSpPr>
          <p:nvPr/>
        </p:nvSpPr>
        <p:spPr bwMode="auto">
          <a:xfrm>
            <a:off x="6194426" y="1522414"/>
            <a:ext cx="31273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a:solidFill>
                  <a:schemeClr val="bg1"/>
                </a:solidFill>
                <a:latin typeface="Times New Roman" pitchFamily="18" charset="0"/>
              </a:rPr>
              <a:t>Shown is the section of the moment diagram between lateral braces.</a:t>
            </a:r>
          </a:p>
        </p:txBody>
      </p:sp>
      <p:sp>
        <p:nvSpPr>
          <p:cNvPr id="31" name="Slide Number Placeholder 30"/>
          <p:cNvSpPr>
            <a:spLocks noGrp="1"/>
          </p:cNvSpPr>
          <p:nvPr>
            <p:ph type="sldNum" sz="quarter" idx="11"/>
          </p:nvPr>
        </p:nvSpPr>
        <p:spPr/>
        <p:txBody>
          <a:bodyPr/>
          <a:lstStyle/>
          <a:p>
            <a:pPr>
              <a:defRPr/>
            </a:pPr>
            <a:fld id="{6156AF52-9B2F-4EE4-8D42-D6532DC9DCAE}" type="slidenum">
              <a:rPr lang="en-US" smtClean="0"/>
              <a:pPr>
                <a:defRPr/>
              </a:pPr>
              <a:t>18</a:t>
            </a:fld>
            <a:endParaRPr lang="en-US" dirty="0"/>
          </a:p>
        </p:txBody>
      </p:sp>
      <p:sp>
        <p:nvSpPr>
          <p:cNvPr id="21517" name="Line 35"/>
          <p:cNvSpPr>
            <a:spLocks noChangeShapeType="1"/>
          </p:cNvSpPr>
          <p:nvPr/>
        </p:nvSpPr>
        <p:spPr bwMode="auto">
          <a:xfrm>
            <a:off x="2233613" y="1744663"/>
            <a:ext cx="375285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8" name="Line 38"/>
          <p:cNvSpPr>
            <a:spLocks noChangeShapeType="1"/>
          </p:cNvSpPr>
          <p:nvPr/>
        </p:nvSpPr>
        <p:spPr bwMode="auto">
          <a:xfrm>
            <a:off x="2619375" y="1949450"/>
            <a:ext cx="0" cy="9144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9" name="Line 41"/>
          <p:cNvSpPr>
            <a:spLocks noChangeShapeType="1"/>
          </p:cNvSpPr>
          <p:nvPr/>
        </p:nvSpPr>
        <p:spPr bwMode="auto">
          <a:xfrm>
            <a:off x="5472113" y="1949450"/>
            <a:ext cx="0" cy="91440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0" name="Line 42"/>
          <p:cNvSpPr>
            <a:spLocks noChangeShapeType="1"/>
          </p:cNvSpPr>
          <p:nvPr/>
        </p:nvSpPr>
        <p:spPr bwMode="auto">
          <a:xfrm>
            <a:off x="3338513" y="2192338"/>
            <a:ext cx="0" cy="6667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1" name="Line 44"/>
          <p:cNvSpPr>
            <a:spLocks noChangeShapeType="1"/>
          </p:cNvSpPr>
          <p:nvPr/>
        </p:nvSpPr>
        <p:spPr bwMode="auto">
          <a:xfrm>
            <a:off x="4062413" y="2192339"/>
            <a:ext cx="0" cy="67627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2" name="Line 45"/>
          <p:cNvSpPr>
            <a:spLocks noChangeShapeType="1"/>
          </p:cNvSpPr>
          <p:nvPr/>
        </p:nvSpPr>
        <p:spPr bwMode="auto">
          <a:xfrm>
            <a:off x="4800600" y="1887538"/>
            <a:ext cx="0" cy="976312"/>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3" name="Line 47"/>
          <p:cNvSpPr>
            <a:spLocks noChangeShapeType="1"/>
          </p:cNvSpPr>
          <p:nvPr/>
        </p:nvSpPr>
        <p:spPr bwMode="auto">
          <a:xfrm>
            <a:off x="2619376" y="2601913"/>
            <a:ext cx="714375" cy="0"/>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1524" name="Line 49"/>
          <p:cNvSpPr>
            <a:spLocks noChangeShapeType="1"/>
          </p:cNvSpPr>
          <p:nvPr/>
        </p:nvSpPr>
        <p:spPr bwMode="auto">
          <a:xfrm>
            <a:off x="3333750" y="2601913"/>
            <a:ext cx="723900" cy="0"/>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1525" name="Line 50"/>
          <p:cNvSpPr>
            <a:spLocks noChangeShapeType="1"/>
          </p:cNvSpPr>
          <p:nvPr/>
        </p:nvSpPr>
        <p:spPr bwMode="auto">
          <a:xfrm>
            <a:off x="4057650" y="2601913"/>
            <a:ext cx="742950" cy="0"/>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sp>
        <p:nvSpPr>
          <p:cNvPr id="21526" name="Line 51"/>
          <p:cNvSpPr>
            <a:spLocks noChangeShapeType="1"/>
          </p:cNvSpPr>
          <p:nvPr/>
        </p:nvSpPr>
        <p:spPr bwMode="auto">
          <a:xfrm>
            <a:off x="4800600" y="2601913"/>
            <a:ext cx="666750" cy="0"/>
          </a:xfrm>
          <a:prstGeom prst="line">
            <a:avLst/>
          </a:prstGeom>
          <a:noFill/>
          <a:ln w="19050">
            <a:solidFill>
              <a:schemeClr val="bg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en-US"/>
          </a:p>
        </p:txBody>
      </p:sp>
      <p:graphicFrame>
        <p:nvGraphicFramePr>
          <p:cNvPr id="21527" name="Object 52"/>
          <p:cNvGraphicFramePr>
            <a:graphicFrameLocks noChangeAspect="1"/>
          </p:cNvGraphicFramePr>
          <p:nvPr/>
        </p:nvGraphicFramePr>
        <p:xfrm>
          <a:off x="2852739" y="2611438"/>
          <a:ext cx="300037" cy="544512"/>
        </p:xfrm>
        <a:graphic>
          <a:graphicData uri="http://schemas.openxmlformats.org/presentationml/2006/ole">
            <mc:AlternateContent xmlns:mc="http://schemas.openxmlformats.org/markup-compatibility/2006">
              <mc:Choice xmlns:v="urn:schemas-microsoft-com:vml" Requires="v">
                <p:oleObj name="Equation" r:id="rId3" imgW="215713" imgH="393359" progId="Equation.DSMT4">
                  <p:embed/>
                </p:oleObj>
              </mc:Choice>
              <mc:Fallback>
                <p:oleObj name="Equation" r:id="rId3" imgW="215713" imgH="393359" progId="Equation.DSMT4">
                  <p:embed/>
                  <p:pic>
                    <p:nvPicPr>
                      <p:cNvPr id="0" name="Object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2739" y="2611438"/>
                        <a:ext cx="300037" cy="544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28" name="Object 53"/>
          <p:cNvGraphicFramePr>
            <a:graphicFrameLocks noChangeAspect="1"/>
          </p:cNvGraphicFramePr>
          <p:nvPr/>
        </p:nvGraphicFramePr>
        <p:xfrm>
          <a:off x="3567114" y="2616201"/>
          <a:ext cx="300037" cy="544513"/>
        </p:xfrm>
        <a:graphic>
          <a:graphicData uri="http://schemas.openxmlformats.org/presentationml/2006/ole">
            <mc:AlternateContent xmlns:mc="http://schemas.openxmlformats.org/markup-compatibility/2006">
              <mc:Choice xmlns:v="urn:schemas-microsoft-com:vml" Requires="v">
                <p:oleObj name="Equation" r:id="rId5" imgW="215713" imgH="393359" progId="Equation.DSMT4">
                  <p:embed/>
                </p:oleObj>
              </mc:Choice>
              <mc:Fallback>
                <p:oleObj name="Equation" r:id="rId5" imgW="215713" imgH="393359" progId="Equation.DSMT4">
                  <p:embed/>
                  <p:pic>
                    <p:nvPicPr>
                      <p:cNvPr id="0" name="Object 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7114" y="2616201"/>
                        <a:ext cx="300037" cy="544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29" name="Object 54"/>
          <p:cNvGraphicFramePr>
            <a:graphicFrameLocks noChangeAspect="1"/>
          </p:cNvGraphicFramePr>
          <p:nvPr/>
        </p:nvGraphicFramePr>
        <p:xfrm>
          <a:off x="4295775" y="2616201"/>
          <a:ext cx="300038" cy="544513"/>
        </p:xfrm>
        <a:graphic>
          <a:graphicData uri="http://schemas.openxmlformats.org/presentationml/2006/ole">
            <mc:AlternateContent xmlns:mc="http://schemas.openxmlformats.org/markup-compatibility/2006">
              <mc:Choice xmlns:v="urn:schemas-microsoft-com:vml" Requires="v">
                <p:oleObj name="Equation" r:id="rId7" imgW="215713" imgH="393359" progId="Equation.DSMT4">
                  <p:embed/>
                </p:oleObj>
              </mc:Choice>
              <mc:Fallback>
                <p:oleObj name="Equation" r:id="rId7" imgW="215713" imgH="393359" progId="Equation.DSMT4">
                  <p:embed/>
                  <p:pic>
                    <p:nvPicPr>
                      <p:cNvPr id="0" name="Object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95775" y="2616201"/>
                        <a:ext cx="300038" cy="544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30" name="Object 55"/>
          <p:cNvGraphicFramePr>
            <a:graphicFrameLocks noChangeAspect="1"/>
          </p:cNvGraphicFramePr>
          <p:nvPr/>
        </p:nvGraphicFramePr>
        <p:xfrm>
          <a:off x="4986339" y="2616201"/>
          <a:ext cx="300037" cy="544513"/>
        </p:xfrm>
        <a:graphic>
          <a:graphicData uri="http://schemas.openxmlformats.org/presentationml/2006/ole">
            <mc:AlternateContent xmlns:mc="http://schemas.openxmlformats.org/markup-compatibility/2006">
              <mc:Choice xmlns:v="urn:schemas-microsoft-com:vml" Requires="v">
                <p:oleObj name="Equation" r:id="rId8" imgW="215713" imgH="393359" progId="Equation.DSMT4">
                  <p:embed/>
                </p:oleObj>
              </mc:Choice>
              <mc:Fallback>
                <p:oleObj name="Equation" r:id="rId8" imgW="215713" imgH="393359" progId="Equation.DSMT4">
                  <p:embed/>
                  <p:pic>
                    <p:nvPicPr>
                      <p:cNvPr id="0" name="Object 5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86339" y="2616201"/>
                        <a:ext cx="300037" cy="544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31" name="Oval 56"/>
          <p:cNvSpPr>
            <a:spLocks noChangeArrowheads="1"/>
          </p:cNvSpPr>
          <p:nvPr/>
        </p:nvSpPr>
        <p:spPr bwMode="auto">
          <a:xfrm>
            <a:off x="3290888" y="2368550"/>
            <a:ext cx="88900" cy="88900"/>
          </a:xfrm>
          <a:prstGeom prst="ellipse">
            <a:avLst/>
          </a:prstGeom>
          <a:solidFill>
            <a:schemeClr val="bg1"/>
          </a:solidFill>
          <a:ln w="9525">
            <a:solidFill>
              <a:schemeClr val="bg1"/>
            </a:solidFill>
            <a:round/>
            <a:headEnd/>
            <a:tailEnd/>
          </a:ln>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endParaRPr lang="en-US" altLang="en-US" sz="2400">
              <a:latin typeface="Times New Roman" pitchFamily="18" charset="0"/>
            </a:endParaRPr>
          </a:p>
        </p:txBody>
      </p:sp>
      <p:sp>
        <p:nvSpPr>
          <p:cNvPr id="21532" name="Oval 57"/>
          <p:cNvSpPr>
            <a:spLocks noChangeArrowheads="1"/>
          </p:cNvSpPr>
          <p:nvPr/>
        </p:nvSpPr>
        <p:spPr bwMode="auto">
          <a:xfrm>
            <a:off x="4019550" y="2354263"/>
            <a:ext cx="88900" cy="88900"/>
          </a:xfrm>
          <a:prstGeom prst="ellipse">
            <a:avLst/>
          </a:prstGeom>
          <a:solidFill>
            <a:schemeClr val="bg1"/>
          </a:solidFill>
          <a:ln w="9525">
            <a:solidFill>
              <a:schemeClr val="bg1"/>
            </a:solidFill>
            <a:round/>
            <a:headEnd/>
            <a:tailEnd/>
          </a:ln>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endParaRPr lang="en-US" altLang="en-US" sz="2400">
              <a:latin typeface="Times New Roman" pitchFamily="18" charset="0"/>
            </a:endParaRPr>
          </a:p>
        </p:txBody>
      </p:sp>
      <p:sp>
        <p:nvSpPr>
          <p:cNvPr id="21533" name="Oval 58"/>
          <p:cNvSpPr>
            <a:spLocks noChangeArrowheads="1"/>
          </p:cNvSpPr>
          <p:nvPr/>
        </p:nvSpPr>
        <p:spPr bwMode="auto">
          <a:xfrm>
            <a:off x="4752975" y="1978025"/>
            <a:ext cx="88900" cy="88900"/>
          </a:xfrm>
          <a:prstGeom prst="ellipse">
            <a:avLst/>
          </a:prstGeom>
          <a:solidFill>
            <a:schemeClr val="bg1"/>
          </a:solidFill>
          <a:ln w="9525">
            <a:solidFill>
              <a:schemeClr val="bg1"/>
            </a:solidFill>
            <a:round/>
            <a:headEnd/>
            <a:tailEnd/>
          </a:ln>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endParaRPr lang="en-US" altLang="en-US" sz="2400">
              <a:latin typeface="Times New Roman" pitchFamily="18" charset="0"/>
            </a:endParaRPr>
          </a:p>
        </p:txBody>
      </p:sp>
      <p:sp>
        <p:nvSpPr>
          <p:cNvPr id="21534" name="Oval 59"/>
          <p:cNvSpPr>
            <a:spLocks noChangeArrowheads="1"/>
          </p:cNvSpPr>
          <p:nvPr/>
        </p:nvSpPr>
        <p:spPr bwMode="auto">
          <a:xfrm>
            <a:off x="3662363" y="2411413"/>
            <a:ext cx="88900" cy="88900"/>
          </a:xfrm>
          <a:prstGeom prst="ellipse">
            <a:avLst/>
          </a:prstGeom>
          <a:solidFill>
            <a:schemeClr val="bg1"/>
          </a:solidFill>
          <a:ln w="9525">
            <a:solidFill>
              <a:schemeClr val="bg1"/>
            </a:solidFill>
            <a:round/>
            <a:headEnd/>
            <a:tailEnd/>
          </a:ln>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endParaRPr lang="en-US" altLang="en-US" sz="2400">
              <a:latin typeface="Times New Roman" pitchFamily="18" charset="0"/>
            </a:endParaRPr>
          </a:p>
        </p:txBody>
      </p:sp>
      <p:sp>
        <p:nvSpPr>
          <p:cNvPr id="21535" name="Freeform 60"/>
          <p:cNvSpPr>
            <a:spLocks/>
          </p:cNvSpPr>
          <p:nvPr/>
        </p:nvSpPr>
        <p:spPr bwMode="auto">
          <a:xfrm>
            <a:off x="3114675" y="1952626"/>
            <a:ext cx="209550" cy="430213"/>
          </a:xfrm>
          <a:custGeom>
            <a:avLst/>
            <a:gdLst>
              <a:gd name="T0" fmla="*/ 0 w 132"/>
              <a:gd name="T1" fmla="*/ 2147483647 h 271"/>
              <a:gd name="T2" fmla="*/ 2147483647 w 132"/>
              <a:gd name="T3" fmla="*/ 2147483647 h 271"/>
              <a:gd name="T4" fmla="*/ 2147483647 w 132"/>
              <a:gd name="T5" fmla="*/ 2147483647 h 271"/>
              <a:gd name="T6" fmla="*/ 2147483647 w 132"/>
              <a:gd name="T7" fmla="*/ 2147483647 h 271"/>
              <a:gd name="T8" fmla="*/ 0 60000 65536"/>
              <a:gd name="T9" fmla="*/ 0 60000 65536"/>
              <a:gd name="T10" fmla="*/ 0 60000 65536"/>
              <a:gd name="T11" fmla="*/ 0 60000 65536"/>
              <a:gd name="T12" fmla="*/ 0 w 132"/>
              <a:gd name="T13" fmla="*/ 0 h 271"/>
              <a:gd name="T14" fmla="*/ 132 w 132"/>
              <a:gd name="T15" fmla="*/ 271 h 271"/>
            </a:gdLst>
            <a:ahLst/>
            <a:cxnLst>
              <a:cxn ang="T8">
                <a:pos x="T0" y="T1"/>
              </a:cxn>
              <a:cxn ang="T9">
                <a:pos x="T2" y="T3"/>
              </a:cxn>
              <a:cxn ang="T10">
                <a:pos x="T4" y="T5"/>
              </a:cxn>
              <a:cxn ang="T11">
                <a:pos x="T6" y="T7"/>
              </a:cxn>
            </a:cxnLst>
            <a:rect l="T12" t="T13" r="T14" b="T15"/>
            <a:pathLst>
              <a:path w="132" h="271">
                <a:moveTo>
                  <a:pt x="0" y="40"/>
                </a:moveTo>
                <a:cubicBezTo>
                  <a:pt x="33" y="20"/>
                  <a:pt x="67" y="0"/>
                  <a:pt x="81" y="28"/>
                </a:cubicBezTo>
                <a:cubicBezTo>
                  <a:pt x="95" y="56"/>
                  <a:pt x="73" y="165"/>
                  <a:pt x="81" y="205"/>
                </a:cubicBezTo>
                <a:cubicBezTo>
                  <a:pt x="89" y="245"/>
                  <a:pt x="110" y="258"/>
                  <a:pt x="132" y="271"/>
                </a:cubicBezTo>
              </a:path>
            </a:pathLst>
          </a:custGeom>
          <a:noFill/>
          <a:ln w="19050" cmpd="sng">
            <a:solidFill>
              <a:schemeClr val="bg1"/>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36" name="Freeform 61"/>
          <p:cNvSpPr>
            <a:spLocks/>
          </p:cNvSpPr>
          <p:nvPr/>
        </p:nvSpPr>
        <p:spPr bwMode="auto">
          <a:xfrm>
            <a:off x="3470276" y="1900239"/>
            <a:ext cx="225425" cy="549275"/>
          </a:xfrm>
          <a:custGeom>
            <a:avLst/>
            <a:gdLst>
              <a:gd name="T0" fmla="*/ 2147483647 w 142"/>
              <a:gd name="T1" fmla="*/ 2147483647 h 346"/>
              <a:gd name="T2" fmla="*/ 2147483647 w 142"/>
              <a:gd name="T3" fmla="*/ 2147483647 h 346"/>
              <a:gd name="T4" fmla="*/ 2147483647 w 142"/>
              <a:gd name="T5" fmla="*/ 2147483647 h 346"/>
              <a:gd name="T6" fmla="*/ 0 60000 65536"/>
              <a:gd name="T7" fmla="*/ 0 60000 65536"/>
              <a:gd name="T8" fmla="*/ 0 60000 65536"/>
              <a:gd name="T9" fmla="*/ 0 w 142"/>
              <a:gd name="T10" fmla="*/ 0 h 346"/>
              <a:gd name="T11" fmla="*/ 142 w 142"/>
              <a:gd name="T12" fmla="*/ 346 h 346"/>
            </a:gdLst>
            <a:ahLst/>
            <a:cxnLst>
              <a:cxn ang="T6">
                <a:pos x="T0" y="T1"/>
              </a:cxn>
              <a:cxn ang="T7">
                <a:pos x="T2" y="T3"/>
              </a:cxn>
              <a:cxn ang="T8">
                <a:pos x="T4" y="T5"/>
              </a:cxn>
            </a:cxnLst>
            <a:rect l="T9" t="T10" r="T11" b="T12"/>
            <a:pathLst>
              <a:path w="142" h="346">
                <a:moveTo>
                  <a:pt x="85" y="70"/>
                </a:moveTo>
                <a:cubicBezTo>
                  <a:pt x="42" y="35"/>
                  <a:pt x="0" y="0"/>
                  <a:pt x="10" y="46"/>
                </a:cubicBezTo>
                <a:cubicBezTo>
                  <a:pt x="20" y="92"/>
                  <a:pt x="81" y="219"/>
                  <a:pt x="142" y="346"/>
                </a:cubicBezTo>
              </a:path>
            </a:pathLst>
          </a:custGeom>
          <a:noFill/>
          <a:ln w="1905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37" name="Line 63"/>
          <p:cNvSpPr>
            <a:spLocks noChangeShapeType="1"/>
          </p:cNvSpPr>
          <p:nvPr/>
        </p:nvSpPr>
        <p:spPr bwMode="auto">
          <a:xfrm flipH="1" flipV="1">
            <a:off x="4062414" y="2411414"/>
            <a:ext cx="280987" cy="95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38" name="Line 64"/>
          <p:cNvSpPr>
            <a:spLocks noChangeShapeType="1"/>
          </p:cNvSpPr>
          <p:nvPr/>
        </p:nvSpPr>
        <p:spPr bwMode="auto">
          <a:xfrm flipH="1">
            <a:off x="4795838" y="2001838"/>
            <a:ext cx="271462" cy="1905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39" name="Freeform 66"/>
          <p:cNvSpPr>
            <a:spLocks/>
          </p:cNvSpPr>
          <p:nvPr/>
        </p:nvSpPr>
        <p:spPr bwMode="auto">
          <a:xfrm>
            <a:off x="2324100" y="1123951"/>
            <a:ext cx="3676650" cy="1343025"/>
          </a:xfrm>
          <a:custGeom>
            <a:avLst/>
            <a:gdLst>
              <a:gd name="T0" fmla="*/ 0 w 2316"/>
              <a:gd name="T1" fmla="*/ 2147483647 h 846"/>
              <a:gd name="T2" fmla="*/ 2147483647 w 2316"/>
              <a:gd name="T3" fmla="*/ 2147483647 h 846"/>
              <a:gd name="T4" fmla="*/ 2147483647 w 2316"/>
              <a:gd name="T5" fmla="*/ 2147483647 h 846"/>
              <a:gd name="T6" fmla="*/ 2147483647 w 2316"/>
              <a:gd name="T7" fmla="*/ 2147483647 h 846"/>
              <a:gd name="T8" fmla="*/ 2147483647 w 2316"/>
              <a:gd name="T9" fmla="*/ 2147483647 h 846"/>
              <a:gd name="T10" fmla="*/ 2147483647 w 2316"/>
              <a:gd name="T11" fmla="*/ 2147483647 h 846"/>
              <a:gd name="T12" fmla="*/ 2147483647 w 2316"/>
              <a:gd name="T13" fmla="*/ 2147483647 h 846"/>
              <a:gd name="T14" fmla="*/ 2147483647 w 2316"/>
              <a:gd name="T15" fmla="*/ 2147483647 h 846"/>
              <a:gd name="T16" fmla="*/ 2147483647 w 2316"/>
              <a:gd name="T17" fmla="*/ 2147483647 h 846"/>
              <a:gd name="T18" fmla="*/ 2147483647 w 2316"/>
              <a:gd name="T19" fmla="*/ 2147483647 h 846"/>
              <a:gd name="T20" fmla="*/ 2147483647 w 2316"/>
              <a:gd name="T21" fmla="*/ 2147483647 h 846"/>
              <a:gd name="T22" fmla="*/ 2147483647 w 2316"/>
              <a:gd name="T23" fmla="*/ 2147483647 h 846"/>
              <a:gd name="T24" fmla="*/ 2147483647 w 2316"/>
              <a:gd name="T25" fmla="*/ 2147483647 h 846"/>
              <a:gd name="T26" fmla="*/ 2147483647 w 2316"/>
              <a:gd name="T27" fmla="*/ 2147483647 h 846"/>
              <a:gd name="T28" fmla="*/ 2147483647 w 2316"/>
              <a:gd name="T29" fmla="*/ 2147483647 h 846"/>
              <a:gd name="T30" fmla="*/ 2147483647 w 2316"/>
              <a:gd name="T31" fmla="*/ 0 h 8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16"/>
              <a:gd name="T49" fmla="*/ 0 h 846"/>
              <a:gd name="T50" fmla="*/ 2316 w 2316"/>
              <a:gd name="T51" fmla="*/ 846 h 84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16" h="846">
                <a:moveTo>
                  <a:pt x="0" y="393"/>
                </a:moveTo>
                <a:cubicBezTo>
                  <a:pt x="21" y="416"/>
                  <a:pt x="42" y="440"/>
                  <a:pt x="84" y="480"/>
                </a:cubicBezTo>
                <a:cubicBezTo>
                  <a:pt x="126" y="520"/>
                  <a:pt x="203" y="594"/>
                  <a:pt x="252" y="633"/>
                </a:cubicBezTo>
                <a:cubicBezTo>
                  <a:pt x="301" y="672"/>
                  <a:pt x="338" y="696"/>
                  <a:pt x="375" y="717"/>
                </a:cubicBezTo>
                <a:cubicBezTo>
                  <a:pt x="412" y="738"/>
                  <a:pt x="444" y="748"/>
                  <a:pt x="474" y="759"/>
                </a:cubicBezTo>
                <a:cubicBezTo>
                  <a:pt x="504" y="770"/>
                  <a:pt x="518" y="776"/>
                  <a:pt x="558" y="786"/>
                </a:cubicBezTo>
                <a:cubicBezTo>
                  <a:pt x="598" y="796"/>
                  <a:pt x="658" y="813"/>
                  <a:pt x="714" y="822"/>
                </a:cubicBezTo>
                <a:cubicBezTo>
                  <a:pt x="770" y="831"/>
                  <a:pt x="830" y="846"/>
                  <a:pt x="897" y="843"/>
                </a:cubicBezTo>
                <a:cubicBezTo>
                  <a:pt x="964" y="840"/>
                  <a:pt x="1051" y="821"/>
                  <a:pt x="1116" y="804"/>
                </a:cubicBezTo>
                <a:cubicBezTo>
                  <a:pt x="1181" y="787"/>
                  <a:pt x="1225" y="772"/>
                  <a:pt x="1290" y="741"/>
                </a:cubicBezTo>
                <a:cubicBezTo>
                  <a:pt x="1355" y="710"/>
                  <a:pt x="1444" y="662"/>
                  <a:pt x="1509" y="618"/>
                </a:cubicBezTo>
                <a:cubicBezTo>
                  <a:pt x="1574" y="574"/>
                  <a:pt x="1616" y="540"/>
                  <a:pt x="1677" y="480"/>
                </a:cubicBezTo>
                <a:cubicBezTo>
                  <a:pt x="1738" y="420"/>
                  <a:pt x="1821" y="314"/>
                  <a:pt x="1878" y="255"/>
                </a:cubicBezTo>
                <a:cubicBezTo>
                  <a:pt x="1935" y="196"/>
                  <a:pt x="1972" y="161"/>
                  <a:pt x="2016" y="129"/>
                </a:cubicBezTo>
                <a:cubicBezTo>
                  <a:pt x="2060" y="97"/>
                  <a:pt x="2092" y="81"/>
                  <a:pt x="2142" y="60"/>
                </a:cubicBezTo>
                <a:cubicBezTo>
                  <a:pt x="2192" y="39"/>
                  <a:pt x="2254" y="19"/>
                  <a:pt x="2316" y="0"/>
                </a:cubicBez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 name="TextBox 2"/>
          <p:cNvSpPr txBox="1"/>
          <p:nvPr/>
        </p:nvSpPr>
        <p:spPr>
          <a:xfrm>
            <a:off x="2130425" y="318007"/>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a:solidFill>
                  <a:schemeClr val="bg1"/>
                </a:solidFill>
              </a:rPr>
              <a:t>Flexural Strength</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44" name="Rectangle 43"/>
          <p:cNvSpPr/>
          <p:nvPr/>
        </p:nvSpPr>
        <p:spPr>
          <a:xfrm>
            <a:off x="5462588" y="4046539"/>
            <a:ext cx="5091112" cy="10953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49" name="Rectangle 48"/>
          <p:cNvSpPr/>
          <p:nvPr/>
        </p:nvSpPr>
        <p:spPr>
          <a:xfrm>
            <a:off x="5494339" y="1984376"/>
            <a:ext cx="5049837" cy="10953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
        <p:nvSpPr>
          <p:cNvPr id="22533" name="AutoShape 8"/>
          <p:cNvSpPr>
            <a:spLocks noChangeArrowheads="1"/>
          </p:cNvSpPr>
          <p:nvPr/>
        </p:nvSpPr>
        <p:spPr bwMode="auto">
          <a:xfrm>
            <a:off x="3341689" y="2254251"/>
            <a:ext cx="1882775" cy="430213"/>
          </a:xfrm>
          <a:prstGeom prst="triangle">
            <a:avLst>
              <a:gd name="adj" fmla="val 50000"/>
            </a:avLst>
          </a:prstGeom>
          <a:solidFill>
            <a:schemeClr val="accent1"/>
          </a:solidFill>
          <a:ln w="9525">
            <a:solidFill>
              <a:schemeClr val="tx1"/>
            </a:solidFill>
            <a:miter lim="800000"/>
            <a:headEnd/>
            <a:tailEnd/>
          </a:ln>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endParaRPr lang="en-US" altLang="en-US" sz="2400">
              <a:latin typeface="Times New Roman" pitchFamily="18" charset="0"/>
            </a:endParaRPr>
          </a:p>
        </p:txBody>
      </p:sp>
      <p:sp>
        <p:nvSpPr>
          <p:cNvPr id="22534" name="Text Box 10"/>
          <p:cNvSpPr txBox="1">
            <a:spLocks noChangeArrowheads="1"/>
          </p:cNvSpPr>
          <p:nvPr/>
        </p:nvSpPr>
        <p:spPr bwMode="auto">
          <a:xfrm>
            <a:off x="3135313" y="2457450"/>
            <a:ext cx="412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a:latin typeface="Times New Roman" pitchFamily="18" charset="0"/>
              </a:rPr>
              <a:t>X</a:t>
            </a:r>
          </a:p>
        </p:txBody>
      </p:sp>
      <p:sp>
        <p:nvSpPr>
          <p:cNvPr id="22535" name="Text Box 11"/>
          <p:cNvSpPr txBox="1">
            <a:spLocks noChangeArrowheads="1"/>
          </p:cNvSpPr>
          <p:nvPr/>
        </p:nvSpPr>
        <p:spPr bwMode="auto">
          <a:xfrm>
            <a:off x="5019675" y="2438400"/>
            <a:ext cx="412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a:latin typeface="Times New Roman" pitchFamily="18" charset="0"/>
              </a:rPr>
              <a:t>X</a:t>
            </a:r>
          </a:p>
        </p:txBody>
      </p:sp>
      <p:sp>
        <p:nvSpPr>
          <p:cNvPr id="22536" name="AutoShape 9"/>
          <p:cNvSpPr>
            <a:spLocks noChangeArrowheads="1"/>
          </p:cNvSpPr>
          <p:nvPr/>
        </p:nvSpPr>
        <p:spPr bwMode="auto">
          <a:xfrm>
            <a:off x="3335339" y="4287838"/>
            <a:ext cx="1882775" cy="430212"/>
          </a:xfrm>
          <a:prstGeom prst="triangle">
            <a:avLst>
              <a:gd name="adj" fmla="val 50000"/>
            </a:avLst>
          </a:prstGeom>
          <a:solidFill>
            <a:schemeClr val="accent1"/>
          </a:solidFill>
          <a:ln w="9525">
            <a:solidFill>
              <a:schemeClr val="tx1"/>
            </a:solidFill>
            <a:miter lim="800000"/>
            <a:headEnd/>
            <a:tailEnd/>
          </a:ln>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endParaRPr lang="en-US" altLang="en-US" sz="2400">
              <a:latin typeface="Times New Roman" pitchFamily="18" charset="0"/>
            </a:endParaRPr>
          </a:p>
        </p:txBody>
      </p:sp>
      <p:sp>
        <p:nvSpPr>
          <p:cNvPr id="22537" name="Text Box 12"/>
          <p:cNvSpPr txBox="1">
            <a:spLocks noChangeArrowheads="1"/>
          </p:cNvSpPr>
          <p:nvPr/>
        </p:nvSpPr>
        <p:spPr bwMode="auto">
          <a:xfrm>
            <a:off x="5013325" y="4481513"/>
            <a:ext cx="412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a:latin typeface="Times New Roman" pitchFamily="18" charset="0"/>
              </a:rPr>
              <a:t>X</a:t>
            </a:r>
          </a:p>
        </p:txBody>
      </p:sp>
      <p:sp>
        <p:nvSpPr>
          <p:cNvPr id="22538" name="Text Box 13"/>
          <p:cNvSpPr txBox="1">
            <a:spLocks noChangeArrowheads="1"/>
          </p:cNvSpPr>
          <p:nvPr/>
        </p:nvSpPr>
        <p:spPr bwMode="auto">
          <a:xfrm>
            <a:off x="4075113" y="4487863"/>
            <a:ext cx="412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a:latin typeface="Times New Roman" pitchFamily="18" charset="0"/>
              </a:rPr>
              <a:t>X</a:t>
            </a:r>
          </a:p>
        </p:txBody>
      </p:sp>
      <p:sp>
        <p:nvSpPr>
          <p:cNvPr id="22539" name="Text Box 14"/>
          <p:cNvSpPr txBox="1">
            <a:spLocks noChangeArrowheads="1"/>
          </p:cNvSpPr>
          <p:nvPr/>
        </p:nvSpPr>
        <p:spPr bwMode="auto">
          <a:xfrm>
            <a:off x="3157538" y="4491038"/>
            <a:ext cx="412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a:latin typeface="Times New Roman" pitchFamily="18" charset="0"/>
              </a:rPr>
              <a:t>X</a:t>
            </a:r>
          </a:p>
        </p:txBody>
      </p:sp>
      <p:graphicFrame>
        <p:nvGraphicFramePr>
          <p:cNvPr id="22540" name="Object 2"/>
          <p:cNvGraphicFramePr>
            <a:graphicFrameLocks noChangeAspect="1"/>
          </p:cNvGraphicFramePr>
          <p:nvPr/>
        </p:nvGraphicFramePr>
        <p:xfrm>
          <a:off x="5534026" y="2119314"/>
          <a:ext cx="4754563" cy="782637"/>
        </p:xfrm>
        <a:graphic>
          <a:graphicData uri="http://schemas.openxmlformats.org/presentationml/2006/ole">
            <mc:AlternateContent xmlns:mc="http://schemas.openxmlformats.org/markup-compatibility/2006">
              <mc:Choice xmlns:v="urn:schemas-microsoft-com:vml" Requires="v">
                <p:oleObj name="Equation" r:id="rId3" imgW="3086100" imgH="508000" progId="Equation.DSMT4">
                  <p:embed/>
                </p:oleObj>
              </mc:Choice>
              <mc:Fallback>
                <p:oleObj name="Equation" r:id="rId3" imgW="3086100" imgH="50800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4026" y="2119314"/>
                        <a:ext cx="4754563"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541" name="Object 3"/>
          <p:cNvGraphicFramePr>
            <a:graphicFrameLocks noChangeAspect="1"/>
          </p:cNvGraphicFramePr>
          <p:nvPr/>
        </p:nvGraphicFramePr>
        <p:xfrm>
          <a:off x="5453063" y="4283076"/>
          <a:ext cx="5084762" cy="777875"/>
        </p:xfrm>
        <a:graphic>
          <a:graphicData uri="http://schemas.openxmlformats.org/presentationml/2006/ole">
            <mc:AlternateContent xmlns:mc="http://schemas.openxmlformats.org/markup-compatibility/2006">
              <mc:Choice xmlns:v="urn:schemas-microsoft-com:vml" Requires="v">
                <p:oleObj name="Equation" r:id="rId5" imgW="3403600" imgH="520700" progId="Equation.DSMT4">
                  <p:embed/>
                </p:oleObj>
              </mc:Choice>
              <mc:Fallback>
                <p:oleObj name="Equation" r:id="rId5" imgW="3403600" imgH="5207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53063" y="4283076"/>
                        <a:ext cx="50847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542" name="Line 4"/>
          <p:cNvSpPr>
            <a:spLocks noChangeShapeType="1"/>
          </p:cNvSpPr>
          <p:nvPr/>
        </p:nvSpPr>
        <p:spPr bwMode="auto">
          <a:xfrm>
            <a:off x="1738313" y="3457575"/>
            <a:ext cx="1847850" cy="0"/>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3" name="AutoShape 5"/>
          <p:cNvSpPr>
            <a:spLocks noChangeArrowheads="1"/>
          </p:cNvSpPr>
          <p:nvPr/>
        </p:nvSpPr>
        <p:spPr bwMode="auto">
          <a:xfrm>
            <a:off x="1643063" y="3475039"/>
            <a:ext cx="215900" cy="269875"/>
          </a:xfrm>
          <a:prstGeom prst="triangle">
            <a:avLst>
              <a:gd name="adj" fmla="val 50000"/>
            </a:avLst>
          </a:prstGeom>
          <a:solidFill>
            <a:schemeClr val="accent1"/>
          </a:solidFill>
          <a:ln w="9525">
            <a:solidFill>
              <a:schemeClr val="tx1"/>
            </a:solidFill>
            <a:miter lim="800000"/>
            <a:headEnd/>
            <a:tailEnd/>
          </a:ln>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endParaRPr lang="en-US" altLang="en-US" sz="2400">
              <a:latin typeface="Times New Roman" pitchFamily="18" charset="0"/>
            </a:endParaRPr>
          </a:p>
        </p:txBody>
      </p:sp>
      <p:sp>
        <p:nvSpPr>
          <p:cNvPr id="22544" name="AutoShape 6"/>
          <p:cNvSpPr>
            <a:spLocks noChangeArrowheads="1"/>
          </p:cNvSpPr>
          <p:nvPr/>
        </p:nvSpPr>
        <p:spPr bwMode="auto">
          <a:xfrm>
            <a:off x="3471863" y="3489326"/>
            <a:ext cx="215900" cy="269875"/>
          </a:xfrm>
          <a:prstGeom prst="triangle">
            <a:avLst>
              <a:gd name="adj" fmla="val 50000"/>
            </a:avLst>
          </a:prstGeom>
          <a:solidFill>
            <a:schemeClr val="accent1"/>
          </a:solidFill>
          <a:ln w="9525">
            <a:solidFill>
              <a:schemeClr val="tx1"/>
            </a:solidFill>
            <a:miter lim="800000"/>
            <a:headEnd/>
            <a:tailEnd/>
          </a:ln>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endParaRPr lang="en-US" altLang="en-US" sz="2400">
              <a:latin typeface="Times New Roman" pitchFamily="18" charset="0"/>
            </a:endParaRPr>
          </a:p>
        </p:txBody>
      </p:sp>
      <p:sp>
        <p:nvSpPr>
          <p:cNvPr id="22545" name="Line 7"/>
          <p:cNvSpPr>
            <a:spLocks noChangeShapeType="1"/>
          </p:cNvSpPr>
          <p:nvPr/>
        </p:nvSpPr>
        <p:spPr bwMode="auto">
          <a:xfrm>
            <a:off x="2682875" y="2854325"/>
            <a:ext cx="0" cy="5730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546" name="TextBox 47"/>
          <p:cNvSpPr txBox="1">
            <a:spLocks noChangeArrowheads="1"/>
          </p:cNvSpPr>
          <p:nvPr/>
        </p:nvSpPr>
        <p:spPr bwMode="auto">
          <a:xfrm>
            <a:off x="1687514" y="2444750"/>
            <a:ext cx="12652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latin typeface="Times New Roman" pitchFamily="18" charset="0"/>
              </a:rPr>
              <a:t>Example</a:t>
            </a:r>
          </a:p>
        </p:txBody>
      </p:sp>
      <p:sp>
        <p:nvSpPr>
          <p:cNvPr id="48" name="TextBox 47"/>
          <p:cNvSpPr txBox="1"/>
          <p:nvPr/>
        </p:nvSpPr>
        <p:spPr>
          <a:xfrm>
            <a:off x="2128838" y="1224906"/>
            <a:ext cx="8026400" cy="46166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Consider a simple beam with differing lateral brace locations.</a:t>
            </a:r>
          </a:p>
        </p:txBody>
      </p:sp>
      <p:sp>
        <p:nvSpPr>
          <p:cNvPr id="50" name="TextBox 49"/>
          <p:cNvSpPr txBox="1"/>
          <p:nvPr/>
        </p:nvSpPr>
        <p:spPr>
          <a:xfrm>
            <a:off x="5507039" y="5410201"/>
            <a:ext cx="4752975" cy="860425"/>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Note that the moment diagram is unchanged by lateral brace locations.</a:t>
            </a:r>
          </a:p>
        </p:txBody>
      </p:sp>
      <p:sp>
        <p:nvSpPr>
          <p:cNvPr id="24" name="Slide Number Placeholder 23"/>
          <p:cNvSpPr>
            <a:spLocks noGrp="1"/>
          </p:cNvSpPr>
          <p:nvPr>
            <p:ph type="sldNum" sz="quarter" idx="11"/>
          </p:nvPr>
        </p:nvSpPr>
        <p:spPr/>
        <p:txBody>
          <a:bodyPr/>
          <a:lstStyle/>
          <a:p>
            <a:pPr>
              <a:defRPr/>
            </a:pPr>
            <a:fld id="{F6906896-B5E6-4C99-9393-9D6D392B8C43}" type="slidenum">
              <a:rPr lang="en-US" smtClean="0"/>
              <a:pPr>
                <a:defRPr/>
              </a:pPr>
              <a:t>19</a:t>
            </a:fld>
            <a:endParaRPr lang="en-US" dirty="0"/>
          </a:p>
        </p:txBody>
      </p:sp>
      <p:sp>
        <p:nvSpPr>
          <p:cNvPr id="22550" name="Text Box 27"/>
          <p:cNvSpPr txBox="1">
            <a:spLocks noChangeArrowheads="1"/>
          </p:cNvSpPr>
          <p:nvPr/>
        </p:nvSpPr>
        <p:spPr bwMode="auto">
          <a:xfrm>
            <a:off x="4257675" y="1889125"/>
            <a:ext cx="514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50000"/>
              </a:spcBef>
              <a:buClrTx/>
              <a:buSzTx/>
              <a:buFontTx/>
              <a:buNone/>
            </a:pPr>
            <a:r>
              <a:rPr lang="en-US" altLang="en-US" sz="2400" i="1">
                <a:latin typeface="Times New Roman" pitchFamily="18" charset="0"/>
              </a:rPr>
              <a:t>M</a:t>
            </a:r>
          </a:p>
        </p:txBody>
      </p:sp>
      <p:sp>
        <p:nvSpPr>
          <p:cNvPr id="22551" name="Text Box 28"/>
          <p:cNvSpPr txBox="1">
            <a:spLocks noChangeArrowheads="1"/>
          </p:cNvSpPr>
          <p:nvPr/>
        </p:nvSpPr>
        <p:spPr bwMode="auto">
          <a:xfrm>
            <a:off x="4241800" y="3943350"/>
            <a:ext cx="514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50000"/>
              </a:spcBef>
              <a:buClrTx/>
              <a:buSzTx/>
              <a:buFontTx/>
              <a:buNone/>
            </a:pPr>
            <a:r>
              <a:rPr lang="en-US" altLang="en-US" sz="2400" i="1">
                <a:latin typeface="Times New Roman" pitchFamily="18" charset="0"/>
              </a:rPr>
              <a:t>M</a:t>
            </a:r>
          </a:p>
        </p:txBody>
      </p:sp>
      <p:sp>
        <p:nvSpPr>
          <p:cNvPr id="22552" name="Text Box 14"/>
          <p:cNvSpPr txBox="1">
            <a:spLocks noChangeArrowheads="1"/>
          </p:cNvSpPr>
          <p:nvPr/>
        </p:nvSpPr>
        <p:spPr bwMode="auto">
          <a:xfrm>
            <a:off x="1804989" y="5214938"/>
            <a:ext cx="3146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a:latin typeface="Times New Roman" pitchFamily="18" charset="0"/>
              </a:rPr>
              <a:t>X – </a:t>
            </a:r>
            <a:r>
              <a:rPr lang="en-US" altLang="en-US" sz="2000" b="1">
                <a:latin typeface="Times New Roman" pitchFamily="18" charset="0"/>
              </a:rPr>
              <a:t>lateral brace location</a:t>
            </a:r>
          </a:p>
        </p:txBody>
      </p:sp>
      <p:sp>
        <p:nvSpPr>
          <p:cNvPr id="2" name="TextBox 2"/>
          <p:cNvSpPr txBox="1"/>
          <p:nvPr/>
        </p:nvSpPr>
        <p:spPr>
          <a:xfrm>
            <a:off x="2130425" y="318007"/>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a:solidFill>
                  <a:schemeClr val="bg1"/>
                </a:solidFill>
              </a:rPr>
              <a:t>Flexural Strength</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3" name="Content Placeholder 2"/>
          <p:cNvSpPr>
            <a:spLocks noGrp="1"/>
          </p:cNvSpPr>
          <p:nvPr>
            <p:ph idx="1"/>
          </p:nvPr>
        </p:nvSpPr>
        <p:spPr>
          <a:xfrm>
            <a:off x="1981200" y="1017495"/>
            <a:ext cx="8229600" cy="3773488"/>
          </a:xfrm>
          <a:solidFill>
            <a:schemeClr val="accent1">
              <a:lumMod val="20000"/>
              <a:lumOff val="80000"/>
            </a:schemeClr>
          </a:solidFill>
        </p:spPr>
        <p:txBody>
          <a:bodyPr>
            <a:spAutoFit/>
          </a:bodyPr>
          <a:lstStyle/>
          <a:p>
            <a:pPr>
              <a:tabLst>
                <a:tab pos="2455863" algn="l"/>
              </a:tabLst>
              <a:defRPr/>
            </a:pPr>
            <a:endParaRPr lang="en-US" dirty="0">
              <a:solidFill>
                <a:schemeClr val="bg1"/>
              </a:solidFill>
            </a:endParaRPr>
          </a:p>
          <a:p>
            <a:pPr>
              <a:tabLst>
                <a:tab pos="2455863" algn="l"/>
              </a:tabLst>
              <a:defRPr/>
            </a:pPr>
            <a:r>
              <a:rPr lang="en-US" b="1" dirty="0">
                <a:solidFill>
                  <a:schemeClr val="bg1"/>
                </a:solidFill>
              </a:rPr>
              <a:t>Beam Members: </a:t>
            </a:r>
          </a:p>
          <a:p>
            <a:pPr lvl="1">
              <a:tabLst>
                <a:tab pos="2455863" algn="l"/>
              </a:tabLst>
              <a:defRPr/>
            </a:pPr>
            <a:r>
              <a:rPr lang="en-US" dirty="0">
                <a:solidFill>
                  <a:schemeClr val="bg1"/>
                </a:solidFill>
              </a:rPr>
              <a:t>Chapter F:	Design of Members for Flexure</a:t>
            </a:r>
          </a:p>
          <a:p>
            <a:pPr lvl="1">
              <a:tabLst>
                <a:tab pos="2455863" algn="l"/>
              </a:tabLst>
              <a:defRPr/>
            </a:pPr>
            <a:r>
              <a:rPr lang="en-US" dirty="0">
                <a:solidFill>
                  <a:schemeClr val="bg1"/>
                </a:solidFill>
              </a:rPr>
              <a:t>Chapter G:	Design of Members for Shear</a:t>
            </a:r>
          </a:p>
          <a:p>
            <a:pPr lvl="1">
              <a:tabLst>
                <a:tab pos="2455863" algn="l"/>
              </a:tabLst>
              <a:defRPr/>
            </a:pPr>
            <a:r>
              <a:rPr lang="en-US" dirty="0">
                <a:solidFill>
                  <a:schemeClr val="bg1"/>
                </a:solidFill>
              </a:rPr>
              <a:t>Chapter I:	Design of Composite Members</a:t>
            </a:r>
          </a:p>
          <a:p>
            <a:pPr lvl="1">
              <a:tabLst>
                <a:tab pos="2455863" algn="l"/>
              </a:tabLst>
              <a:defRPr/>
            </a:pPr>
            <a:r>
              <a:rPr lang="en-US" dirty="0">
                <a:solidFill>
                  <a:schemeClr val="bg1"/>
                </a:solidFill>
              </a:rPr>
              <a:t>Part 3:	Design Charts and Tables</a:t>
            </a:r>
          </a:p>
          <a:p>
            <a:pPr lvl="1">
              <a:tabLst>
                <a:tab pos="2455863" algn="l"/>
              </a:tabLst>
              <a:defRPr/>
            </a:pPr>
            <a:r>
              <a:rPr lang="en-US" dirty="0">
                <a:solidFill>
                  <a:schemeClr val="bg1"/>
                </a:solidFill>
              </a:rPr>
              <a:t>Chapter B:	Local Buckling Classification</a:t>
            </a:r>
          </a:p>
          <a:p>
            <a:pPr>
              <a:buNone/>
              <a:tabLst>
                <a:tab pos="2455863" algn="l"/>
              </a:tabLst>
              <a:defRPr/>
            </a:pPr>
            <a:endParaRPr lang="en-US" dirty="0">
              <a:solidFill>
                <a:schemeClr val="bg1"/>
              </a:solidFill>
            </a:endParaRPr>
          </a:p>
        </p:txBody>
      </p:sp>
      <p:sp>
        <p:nvSpPr>
          <p:cNvPr id="4" name="Slide Number Placeholder 3"/>
          <p:cNvSpPr>
            <a:spLocks noGrp="1"/>
          </p:cNvSpPr>
          <p:nvPr>
            <p:ph type="sldNum" sz="quarter" idx="11"/>
          </p:nvPr>
        </p:nvSpPr>
        <p:spPr/>
        <p:txBody>
          <a:bodyPr/>
          <a:lstStyle/>
          <a:p>
            <a:pPr>
              <a:defRPr/>
            </a:pPr>
            <a:fld id="{B8E0C6BE-3500-4540-B64A-FB6399B4FC4D}" type="slidenum">
              <a:rPr lang="en-US" smtClean="0"/>
              <a:pPr>
                <a:defRPr/>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dirty="0">
                <a:solidFill>
                  <a:srgbClr val="BCBCBC"/>
                </a:solidFill>
                <a:latin typeface="Times New Roman" pitchFamily="18" charset="0"/>
              </a:rPr>
              <a:t>Beam – AISC Manual 16th Ed &amp; ANSI/AISC 360-22</a:t>
            </a:r>
          </a:p>
        </p:txBody>
      </p:sp>
      <p:sp>
        <p:nvSpPr>
          <p:cNvPr id="28" name="TextBox 27"/>
          <p:cNvSpPr txBox="1"/>
          <p:nvPr/>
        </p:nvSpPr>
        <p:spPr>
          <a:xfrm>
            <a:off x="6169026" y="1119189"/>
            <a:ext cx="4221163" cy="4630737"/>
          </a:xfrm>
          <a:prstGeom prst="rect">
            <a:avLst/>
          </a:prstGeom>
          <a:solidFill>
            <a:schemeClr val="tx1">
              <a:lumMod val="95000"/>
              <a:alpha val="62000"/>
            </a:schemeClr>
          </a:solidFill>
          <a:ln w="38100" cap="flat">
            <a:solidFill>
              <a:schemeClr val="bg1"/>
            </a:solidFill>
            <a:bevel/>
          </a:ln>
        </p:spPr>
        <p:txBody>
          <a:bodyPr anchor="b" anchorCtr="1"/>
          <a:lstStyle/>
          <a:p>
            <a:pPr eaLnBrk="0" hangingPunct="0">
              <a:defRPr/>
            </a:pPr>
            <a:r>
              <a:rPr lang="en-US" i="1">
                <a:solidFill>
                  <a:schemeClr val="bg1"/>
                </a:solidFill>
              </a:rPr>
              <a:t>C</a:t>
            </a:r>
            <a:r>
              <a:rPr lang="en-US" i="1" baseline="-25000">
                <a:solidFill>
                  <a:schemeClr val="bg1"/>
                </a:solidFill>
              </a:rPr>
              <a:t>b</a:t>
            </a:r>
            <a:r>
              <a:rPr lang="en-US">
                <a:solidFill>
                  <a:schemeClr val="bg1"/>
                </a:solidFill>
              </a:rPr>
              <a:t> approximates an equivalent beam of constant moment.</a:t>
            </a:r>
          </a:p>
        </p:txBody>
      </p:sp>
      <p:sp>
        <p:nvSpPr>
          <p:cNvPr id="29" name="TextBox 28"/>
          <p:cNvSpPr txBox="1"/>
          <p:nvPr/>
        </p:nvSpPr>
        <p:spPr>
          <a:xfrm>
            <a:off x="2105025" y="1131889"/>
            <a:ext cx="3900488" cy="4618037"/>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dirty="0">
                <a:solidFill>
                  <a:schemeClr val="bg1"/>
                </a:solidFill>
                <a:cs typeface="+mn-cs"/>
              </a:rPr>
              <a:t>	</a:t>
            </a:r>
          </a:p>
        </p:txBody>
      </p:sp>
      <p:sp>
        <p:nvSpPr>
          <p:cNvPr id="23557" name="Line 33"/>
          <p:cNvSpPr>
            <a:spLocks noChangeShapeType="1"/>
          </p:cNvSpPr>
          <p:nvPr/>
        </p:nvSpPr>
        <p:spPr bwMode="auto">
          <a:xfrm rot="5400000">
            <a:off x="7904163" y="2814638"/>
            <a:ext cx="574675" cy="0"/>
          </a:xfrm>
          <a:prstGeom prst="line">
            <a:avLst/>
          </a:prstGeom>
          <a:noFill/>
          <a:ln w="635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23558" name="Group 30"/>
          <p:cNvGrpSpPr>
            <a:grpSpLocks/>
          </p:cNvGrpSpPr>
          <p:nvPr/>
        </p:nvGrpSpPr>
        <p:grpSpPr bwMode="auto">
          <a:xfrm>
            <a:off x="7073901" y="1584326"/>
            <a:ext cx="2982912" cy="1058519"/>
            <a:chOff x="3344719" y="3051031"/>
            <a:chExt cx="2982912" cy="1058234"/>
          </a:xfrm>
        </p:grpSpPr>
        <p:sp>
          <p:nvSpPr>
            <p:cNvPr id="23580" name="Freeform 28"/>
            <p:cNvSpPr>
              <a:spLocks/>
            </p:cNvSpPr>
            <p:nvPr/>
          </p:nvSpPr>
          <p:spPr bwMode="auto">
            <a:xfrm>
              <a:off x="3493943" y="3284393"/>
              <a:ext cx="1919288" cy="574675"/>
            </a:xfrm>
            <a:custGeom>
              <a:avLst/>
              <a:gdLst>
                <a:gd name="T0" fmla="*/ 2147483647 w 1209"/>
                <a:gd name="T1" fmla="*/ 2147483647 h 362"/>
                <a:gd name="T2" fmla="*/ 2147483647 w 1209"/>
                <a:gd name="T3" fmla="*/ 2147483647 h 362"/>
                <a:gd name="T4" fmla="*/ 2147483647 w 1209"/>
                <a:gd name="T5" fmla="*/ 0 h 362"/>
                <a:gd name="T6" fmla="*/ 0 w 1209"/>
                <a:gd name="T7" fmla="*/ 2147483647 h 362"/>
                <a:gd name="T8" fmla="*/ 2147483647 w 1209"/>
                <a:gd name="T9" fmla="*/ 2147483647 h 362"/>
                <a:gd name="T10" fmla="*/ 0 60000 65536"/>
                <a:gd name="T11" fmla="*/ 0 60000 65536"/>
                <a:gd name="T12" fmla="*/ 0 60000 65536"/>
                <a:gd name="T13" fmla="*/ 0 60000 65536"/>
                <a:gd name="T14" fmla="*/ 0 60000 65536"/>
                <a:gd name="T15" fmla="*/ 0 w 1209"/>
                <a:gd name="T16" fmla="*/ 0 h 362"/>
                <a:gd name="T17" fmla="*/ 1209 w 1209"/>
                <a:gd name="T18" fmla="*/ 362 h 362"/>
              </a:gdLst>
              <a:ahLst/>
              <a:cxnLst>
                <a:cxn ang="T10">
                  <a:pos x="T0" y="T1"/>
                </a:cxn>
                <a:cxn ang="T11">
                  <a:pos x="T2" y="T3"/>
                </a:cxn>
                <a:cxn ang="T12">
                  <a:pos x="T4" y="T5"/>
                </a:cxn>
                <a:cxn ang="T13">
                  <a:pos x="T6" y="T7"/>
                </a:cxn>
                <a:cxn ang="T14">
                  <a:pos x="T8" y="T9"/>
                </a:cxn>
              </a:cxnLst>
              <a:rect l="T15" t="T16" r="T17" b="T18"/>
              <a:pathLst>
                <a:path w="1209" h="362">
                  <a:moveTo>
                    <a:pt x="12" y="362"/>
                  </a:moveTo>
                  <a:lnTo>
                    <a:pt x="1209" y="362"/>
                  </a:lnTo>
                  <a:lnTo>
                    <a:pt x="1209" y="0"/>
                  </a:lnTo>
                  <a:lnTo>
                    <a:pt x="0" y="181"/>
                  </a:lnTo>
                  <a:lnTo>
                    <a:pt x="12" y="362"/>
                  </a:lnTo>
                  <a:close/>
                </a:path>
              </a:pathLst>
            </a:custGeom>
            <a:solidFill>
              <a:schemeClr val="accent1"/>
            </a:solidFill>
            <a:ln w="9525">
              <a:solidFill>
                <a:schemeClr val="bg1"/>
              </a:solidFill>
              <a:round/>
              <a:headEnd/>
              <a:tailEnd/>
            </a:ln>
          </p:spPr>
          <p:txBody>
            <a:bodyPr/>
            <a:lstStyle/>
            <a:p>
              <a:endParaRPr lang="en-US"/>
            </a:p>
          </p:txBody>
        </p:sp>
        <p:sp>
          <p:nvSpPr>
            <p:cNvPr id="23581" name="Text Box 26"/>
            <p:cNvSpPr txBox="1">
              <a:spLocks noChangeArrowheads="1"/>
            </p:cNvSpPr>
            <p:nvPr/>
          </p:nvSpPr>
          <p:spPr bwMode="auto">
            <a:xfrm>
              <a:off x="3344719" y="3652188"/>
              <a:ext cx="412750" cy="4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dirty="0">
                  <a:solidFill>
                    <a:schemeClr val="bg1"/>
                  </a:solidFill>
                  <a:latin typeface="Times New Roman" pitchFamily="18" charset="0"/>
                </a:rPr>
                <a:t>X</a:t>
              </a:r>
            </a:p>
          </p:txBody>
        </p:sp>
        <p:sp>
          <p:nvSpPr>
            <p:cNvPr id="23582" name="Text Box 27"/>
            <p:cNvSpPr txBox="1">
              <a:spLocks noChangeArrowheads="1"/>
            </p:cNvSpPr>
            <p:nvPr/>
          </p:nvSpPr>
          <p:spPr bwMode="auto">
            <a:xfrm>
              <a:off x="5206856" y="3624074"/>
              <a:ext cx="412750" cy="4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dirty="0">
                  <a:solidFill>
                    <a:schemeClr val="bg1"/>
                  </a:solidFill>
                  <a:latin typeface="Times New Roman" pitchFamily="18" charset="0"/>
                </a:rPr>
                <a:t>X</a:t>
              </a:r>
            </a:p>
          </p:txBody>
        </p:sp>
        <p:sp>
          <p:nvSpPr>
            <p:cNvPr id="23583" name="Text Box 34"/>
            <p:cNvSpPr txBox="1">
              <a:spLocks noChangeArrowheads="1"/>
            </p:cNvSpPr>
            <p:nvPr/>
          </p:nvSpPr>
          <p:spPr bwMode="auto">
            <a:xfrm>
              <a:off x="5376718" y="3051031"/>
              <a:ext cx="950913" cy="4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max</a:t>
              </a:r>
            </a:p>
          </p:txBody>
        </p:sp>
      </p:grpSp>
      <p:grpSp>
        <p:nvGrpSpPr>
          <p:cNvPr id="23559" name="Group 31"/>
          <p:cNvGrpSpPr>
            <a:grpSpLocks/>
          </p:cNvGrpSpPr>
          <p:nvPr/>
        </p:nvGrpSpPr>
        <p:grpSpPr bwMode="auto">
          <a:xfrm>
            <a:off x="7141404" y="3065465"/>
            <a:ext cx="2234372" cy="1079017"/>
            <a:chOff x="6128435" y="3020868"/>
            <a:chExt cx="2234371" cy="1080280"/>
          </a:xfrm>
        </p:grpSpPr>
        <p:sp>
          <p:nvSpPr>
            <p:cNvPr id="23576" name="Rectangle 32"/>
            <p:cNvSpPr>
              <a:spLocks noChangeArrowheads="1"/>
            </p:cNvSpPr>
            <p:nvPr/>
          </p:nvSpPr>
          <p:spPr bwMode="auto">
            <a:xfrm>
              <a:off x="6291118" y="3500293"/>
              <a:ext cx="1865313" cy="358775"/>
            </a:xfrm>
            <a:prstGeom prst="rect">
              <a:avLst/>
            </a:prstGeom>
            <a:solidFill>
              <a:schemeClr val="accent1"/>
            </a:solidFill>
            <a:ln w="9525">
              <a:solidFill>
                <a:schemeClr val="bg1"/>
              </a:solidFill>
              <a:miter lim="800000"/>
              <a:headEnd/>
              <a:tailEnd/>
            </a:ln>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endParaRPr lang="en-US" altLang="en-US" sz="2400">
                <a:latin typeface="Times New Roman" pitchFamily="18" charset="0"/>
              </a:endParaRPr>
            </a:p>
          </p:txBody>
        </p:sp>
        <p:sp>
          <p:nvSpPr>
            <p:cNvPr id="23577" name="Text Box 30"/>
            <p:cNvSpPr txBox="1">
              <a:spLocks noChangeArrowheads="1"/>
            </p:cNvSpPr>
            <p:nvPr/>
          </p:nvSpPr>
          <p:spPr bwMode="auto">
            <a:xfrm>
              <a:off x="6128435" y="3643413"/>
              <a:ext cx="412750" cy="45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dirty="0">
                  <a:solidFill>
                    <a:schemeClr val="bg1"/>
                  </a:solidFill>
                  <a:latin typeface="Times New Roman" pitchFamily="18" charset="0"/>
                </a:rPr>
                <a:t>X</a:t>
              </a:r>
            </a:p>
          </p:txBody>
        </p:sp>
        <p:sp>
          <p:nvSpPr>
            <p:cNvPr id="23578" name="Text Box 31"/>
            <p:cNvSpPr txBox="1">
              <a:spLocks noChangeArrowheads="1"/>
            </p:cNvSpPr>
            <p:nvPr/>
          </p:nvSpPr>
          <p:spPr bwMode="auto">
            <a:xfrm>
              <a:off x="7950056" y="3623233"/>
              <a:ext cx="412750" cy="45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b="1" dirty="0">
                  <a:solidFill>
                    <a:schemeClr val="bg1"/>
                  </a:solidFill>
                  <a:latin typeface="Times New Roman" pitchFamily="18" charset="0"/>
                </a:rPr>
                <a:t>X</a:t>
              </a:r>
            </a:p>
          </p:txBody>
        </p:sp>
        <p:sp>
          <p:nvSpPr>
            <p:cNvPr id="23579" name="Text Box 35"/>
            <p:cNvSpPr txBox="1">
              <a:spLocks noChangeArrowheads="1"/>
            </p:cNvSpPr>
            <p:nvPr/>
          </p:nvSpPr>
          <p:spPr bwMode="auto">
            <a:xfrm>
              <a:off x="6637193" y="3020868"/>
              <a:ext cx="1366838" cy="45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max</a:t>
              </a:r>
              <a:r>
                <a:rPr lang="en-US" altLang="en-US" sz="2400">
                  <a:solidFill>
                    <a:schemeClr val="bg1"/>
                  </a:solidFill>
                  <a:latin typeface="Times New Roman" pitchFamily="18" charset="0"/>
                </a:rPr>
                <a:t>/</a:t>
              </a: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p>
          </p:txBody>
        </p:sp>
      </p:grpSp>
      <p:sp>
        <p:nvSpPr>
          <p:cNvPr id="23560" name="Rectangle 4"/>
          <p:cNvSpPr>
            <a:spLocks noChangeArrowheads="1"/>
          </p:cNvSpPr>
          <p:nvPr/>
        </p:nvSpPr>
        <p:spPr bwMode="auto">
          <a:xfrm>
            <a:off x="2700338" y="1527175"/>
            <a:ext cx="1846262" cy="395288"/>
          </a:xfrm>
          <a:prstGeom prst="rect">
            <a:avLst/>
          </a:prstGeom>
          <a:solidFill>
            <a:schemeClr val="accent1"/>
          </a:solidFill>
          <a:ln w="9525">
            <a:solidFill>
              <a:schemeClr val="bg1"/>
            </a:solidFill>
            <a:miter lim="800000"/>
            <a:headEnd/>
            <a:tailEnd/>
          </a:ln>
        </p:spPr>
        <p:txBody>
          <a:bodyPr wrap="none" anchor="ct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endParaRPr lang="en-US" altLang="en-US" sz="2400">
              <a:solidFill>
                <a:schemeClr val="bg1"/>
              </a:solidFill>
              <a:latin typeface="Times New Roman" pitchFamily="18" charset="0"/>
            </a:endParaRPr>
          </a:p>
        </p:txBody>
      </p:sp>
      <p:sp>
        <p:nvSpPr>
          <p:cNvPr id="23561" name="Freeform 5"/>
          <p:cNvSpPr>
            <a:spLocks/>
          </p:cNvSpPr>
          <p:nvPr/>
        </p:nvSpPr>
        <p:spPr bwMode="auto">
          <a:xfrm>
            <a:off x="2700338" y="2538414"/>
            <a:ext cx="1847850" cy="447675"/>
          </a:xfrm>
          <a:custGeom>
            <a:avLst/>
            <a:gdLst>
              <a:gd name="T0" fmla="*/ 0 w 1164"/>
              <a:gd name="T1" fmla="*/ 2147483647 h 282"/>
              <a:gd name="T2" fmla="*/ 2147483647 w 1164"/>
              <a:gd name="T3" fmla="*/ 2147483647 h 282"/>
              <a:gd name="T4" fmla="*/ 2147483647 w 1164"/>
              <a:gd name="T5" fmla="*/ 0 h 282"/>
              <a:gd name="T6" fmla="*/ 2147483647 w 1164"/>
              <a:gd name="T7" fmla="*/ 2147483647 h 282"/>
              <a:gd name="T8" fmla="*/ 0 w 1164"/>
              <a:gd name="T9" fmla="*/ 2147483647 h 282"/>
              <a:gd name="T10" fmla="*/ 0 60000 65536"/>
              <a:gd name="T11" fmla="*/ 0 60000 65536"/>
              <a:gd name="T12" fmla="*/ 0 60000 65536"/>
              <a:gd name="T13" fmla="*/ 0 60000 65536"/>
              <a:gd name="T14" fmla="*/ 0 60000 65536"/>
              <a:gd name="T15" fmla="*/ 0 w 1164"/>
              <a:gd name="T16" fmla="*/ 0 h 282"/>
              <a:gd name="T17" fmla="*/ 1164 w 1164"/>
              <a:gd name="T18" fmla="*/ 282 h 282"/>
            </a:gdLst>
            <a:ahLst/>
            <a:cxnLst>
              <a:cxn ang="T10">
                <a:pos x="T0" y="T1"/>
              </a:cxn>
              <a:cxn ang="T11">
                <a:pos x="T2" y="T3"/>
              </a:cxn>
              <a:cxn ang="T12">
                <a:pos x="T4" y="T5"/>
              </a:cxn>
              <a:cxn ang="T13">
                <a:pos x="T6" y="T7"/>
              </a:cxn>
              <a:cxn ang="T14">
                <a:pos x="T8" y="T9"/>
              </a:cxn>
            </a:cxnLst>
            <a:rect l="T15" t="T16" r="T17" b="T18"/>
            <a:pathLst>
              <a:path w="1164" h="282">
                <a:moveTo>
                  <a:pt x="0" y="282"/>
                </a:moveTo>
                <a:lnTo>
                  <a:pt x="1164" y="282"/>
                </a:lnTo>
                <a:lnTo>
                  <a:pt x="1164" y="0"/>
                </a:lnTo>
                <a:lnTo>
                  <a:pt x="12" y="147"/>
                </a:lnTo>
                <a:lnTo>
                  <a:pt x="0" y="282"/>
                </a:lnTo>
                <a:close/>
              </a:path>
            </a:pathLst>
          </a:custGeom>
          <a:solidFill>
            <a:schemeClr val="accent1"/>
          </a:solidFill>
          <a:ln w="9525">
            <a:solidFill>
              <a:schemeClr val="bg1"/>
            </a:solidFill>
            <a:round/>
            <a:headEnd/>
            <a:tailEnd/>
          </a:ln>
        </p:spPr>
        <p:txBody>
          <a:bodyPr/>
          <a:lstStyle/>
          <a:p>
            <a:endParaRPr lang="en-US"/>
          </a:p>
        </p:txBody>
      </p:sp>
      <p:sp>
        <p:nvSpPr>
          <p:cNvPr id="23562" name="Freeform 6"/>
          <p:cNvSpPr>
            <a:spLocks/>
          </p:cNvSpPr>
          <p:nvPr/>
        </p:nvSpPr>
        <p:spPr bwMode="auto">
          <a:xfrm>
            <a:off x="2682875" y="3454401"/>
            <a:ext cx="1855788" cy="447675"/>
          </a:xfrm>
          <a:custGeom>
            <a:avLst/>
            <a:gdLst>
              <a:gd name="T0" fmla="*/ 2147483647 w 1169"/>
              <a:gd name="T1" fmla="*/ 2147483647 h 282"/>
              <a:gd name="T2" fmla="*/ 2147483647 w 1169"/>
              <a:gd name="T3" fmla="*/ 2147483647 h 282"/>
              <a:gd name="T4" fmla="*/ 2147483647 w 1169"/>
              <a:gd name="T5" fmla="*/ 0 h 282"/>
              <a:gd name="T6" fmla="*/ 0 w 1169"/>
              <a:gd name="T7" fmla="*/ 2147483647 h 282"/>
              <a:gd name="T8" fmla="*/ 2147483647 w 1169"/>
              <a:gd name="T9" fmla="*/ 2147483647 h 282"/>
              <a:gd name="T10" fmla="*/ 0 60000 65536"/>
              <a:gd name="T11" fmla="*/ 0 60000 65536"/>
              <a:gd name="T12" fmla="*/ 0 60000 65536"/>
              <a:gd name="T13" fmla="*/ 0 60000 65536"/>
              <a:gd name="T14" fmla="*/ 0 60000 65536"/>
              <a:gd name="T15" fmla="*/ 0 w 1169"/>
              <a:gd name="T16" fmla="*/ 0 h 282"/>
              <a:gd name="T17" fmla="*/ 1169 w 1169"/>
              <a:gd name="T18" fmla="*/ 282 h 282"/>
            </a:gdLst>
            <a:ahLst/>
            <a:cxnLst>
              <a:cxn ang="T10">
                <a:pos x="T0" y="T1"/>
              </a:cxn>
              <a:cxn ang="T11">
                <a:pos x="T2" y="T3"/>
              </a:cxn>
              <a:cxn ang="T12">
                <a:pos x="T4" y="T5"/>
              </a:cxn>
              <a:cxn ang="T13">
                <a:pos x="T6" y="T7"/>
              </a:cxn>
              <a:cxn ang="T14">
                <a:pos x="T8" y="T9"/>
              </a:cxn>
            </a:cxnLst>
            <a:rect l="T15" t="T16" r="T17" b="T18"/>
            <a:pathLst>
              <a:path w="1169" h="282">
                <a:moveTo>
                  <a:pt x="5" y="282"/>
                </a:moveTo>
                <a:lnTo>
                  <a:pt x="1169" y="282"/>
                </a:lnTo>
                <a:lnTo>
                  <a:pt x="1169" y="0"/>
                </a:lnTo>
                <a:lnTo>
                  <a:pt x="0" y="276"/>
                </a:lnTo>
                <a:lnTo>
                  <a:pt x="5" y="282"/>
                </a:lnTo>
                <a:close/>
              </a:path>
            </a:pathLst>
          </a:custGeom>
          <a:solidFill>
            <a:schemeClr val="accent1"/>
          </a:solidFill>
          <a:ln w="9525">
            <a:solidFill>
              <a:schemeClr val="bg1"/>
            </a:solidFill>
            <a:round/>
            <a:headEnd/>
            <a:tailEnd/>
          </a:ln>
        </p:spPr>
        <p:txBody>
          <a:bodyPr/>
          <a:lstStyle/>
          <a:p>
            <a:endParaRPr lang="en-US"/>
          </a:p>
        </p:txBody>
      </p:sp>
      <p:sp>
        <p:nvSpPr>
          <p:cNvPr id="23563" name="Freeform 7"/>
          <p:cNvSpPr>
            <a:spLocks/>
          </p:cNvSpPr>
          <p:nvPr/>
        </p:nvSpPr>
        <p:spPr bwMode="auto">
          <a:xfrm>
            <a:off x="2692400" y="4403726"/>
            <a:ext cx="1847850" cy="842963"/>
          </a:xfrm>
          <a:custGeom>
            <a:avLst/>
            <a:gdLst>
              <a:gd name="T0" fmla="*/ 0 w 1164"/>
              <a:gd name="T1" fmla="*/ 2147483647 h 531"/>
              <a:gd name="T2" fmla="*/ 2147483647 w 1164"/>
              <a:gd name="T3" fmla="*/ 2147483647 h 531"/>
              <a:gd name="T4" fmla="*/ 2147483647 w 1164"/>
              <a:gd name="T5" fmla="*/ 0 h 531"/>
              <a:gd name="T6" fmla="*/ 2147483647 w 1164"/>
              <a:gd name="T7" fmla="*/ 2147483647 h 531"/>
              <a:gd name="T8" fmla="*/ 0 w 1164"/>
              <a:gd name="T9" fmla="*/ 2147483647 h 531"/>
              <a:gd name="T10" fmla="*/ 0 60000 65536"/>
              <a:gd name="T11" fmla="*/ 0 60000 65536"/>
              <a:gd name="T12" fmla="*/ 0 60000 65536"/>
              <a:gd name="T13" fmla="*/ 0 60000 65536"/>
              <a:gd name="T14" fmla="*/ 0 60000 65536"/>
              <a:gd name="T15" fmla="*/ 0 w 1164"/>
              <a:gd name="T16" fmla="*/ 0 h 531"/>
              <a:gd name="T17" fmla="*/ 1164 w 1164"/>
              <a:gd name="T18" fmla="*/ 531 h 531"/>
            </a:gdLst>
            <a:ahLst/>
            <a:cxnLst>
              <a:cxn ang="T10">
                <a:pos x="T0" y="T1"/>
              </a:cxn>
              <a:cxn ang="T11">
                <a:pos x="T2" y="T3"/>
              </a:cxn>
              <a:cxn ang="T12">
                <a:pos x="T4" y="T5"/>
              </a:cxn>
              <a:cxn ang="T13">
                <a:pos x="T6" y="T7"/>
              </a:cxn>
              <a:cxn ang="T14">
                <a:pos x="T8" y="T9"/>
              </a:cxn>
            </a:cxnLst>
            <a:rect l="T15" t="T16" r="T17" b="T18"/>
            <a:pathLst>
              <a:path w="1164" h="531">
                <a:moveTo>
                  <a:pt x="0" y="282"/>
                </a:moveTo>
                <a:lnTo>
                  <a:pt x="1164" y="282"/>
                </a:lnTo>
                <a:lnTo>
                  <a:pt x="1164" y="0"/>
                </a:lnTo>
                <a:lnTo>
                  <a:pt x="1" y="531"/>
                </a:lnTo>
                <a:lnTo>
                  <a:pt x="0" y="282"/>
                </a:lnTo>
                <a:close/>
              </a:path>
            </a:pathLst>
          </a:custGeom>
          <a:solidFill>
            <a:schemeClr val="accent1"/>
          </a:solidFill>
          <a:ln w="9525">
            <a:solidFill>
              <a:schemeClr val="bg1"/>
            </a:solidFill>
            <a:round/>
            <a:headEnd/>
            <a:tailEnd/>
          </a:ln>
        </p:spPr>
        <p:txBody>
          <a:bodyPr/>
          <a:lstStyle/>
          <a:p>
            <a:endParaRPr lang="en-US"/>
          </a:p>
        </p:txBody>
      </p:sp>
      <p:sp>
        <p:nvSpPr>
          <p:cNvPr id="23564" name="Text Box 8"/>
          <p:cNvSpPr txBox="1">
            <a:spLocks noChangeArrowheads="1"/>
          </p:cNvSpPr>
          <p:nvPr/>
        </p:nvSpPr>
        <p:spPr bwMode="auto">
          <a:xfrm>
            <a:off x="3471864" y="1162050"/>
            <a:ext cx="44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i="1">
                <a:solidFill>
                  <a:schemeClr val="bg1"/>
                </a:solidFill>
                <a:latin typeface="Times New Roman" pitchFamily="18" charset="0"/>
              </a:rPr>
              <a:t>M</a:t>
            </a:r>
          </a:p>
        </p:txBody>
      </p:sp>
      <p:sp>
        <p:nvSpPr>
          <p:cNvPr id="23565" name="Text Box 11"/>
          <p:cNvSpPr txBox="1">
            <a:spLocks noChangeArrowheads="1"/>
          </p:cNvSpPr>
          <p:nvPr/>
        </p:nvSpPr>
        <p:spPr bwMode="auto">
          <a:xfrm>
            <a:off x="2278064" y="2395538"/>
            <a:ext cx="700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i="1">
                <a:solidFill>
                  <a:schemeClr val="bg1"/>
                </a:solidFill>
                <a:latin typeface="Times New Roman" pitchFamily="18" charset="0"/>
              </a:rPr>
              <a:t>M</a:t>
            </a:r>
            <a:r>
              <a:rPr lang="en-US" altLang="en-US" sz="2400">
                <a:solidFill>
                  <a:schemeClr val="bg1"/>
                </a:solidFill>
                <a:latin typeface="Times New Roman" pitchFamily="18" charset="0"/>
              </a:rPr>
              <a:t>/2</a:t>
            </a:r>
          </a:p>
        </p:txBody>
      </p:sp>
      <p:sp>
        <p:nvSpPr>
          <p:cNvPr id="23566" name="Text Box 12"/>
          <p:cNvSpPr txBox="1">
            <a:spLocks noChangeArrowheads="1"/>
          </p:cNvSpPr>
          <p:nvPr/>
        </p:nvSpPr>
        <p:spPr bwMode="auto">
          <a:xfrm>
            <a:off x="4513264" y="3189288"/>
            <a:ext cx="44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i="1">
                <a:solidFill>
                  <a:schemeClr val="bg1"/>
                </a:solidFill>
                <a:latin typeface="Times New Roman" pitchFamily="18" charset="0"/>
              </a:rPr>
              <a:t>M</a:t>
            </a:r>
          </a:p>
        </p:txBody>
      </p:sp>
      <p:sp>
        <p:nvSpPr>
          <p:cNvPr id="23567" name="Text Box 13"/>
          <p:cNvSpPr txBox="1">
            <a:spLocks noChangeArrowheads="1"/>
          </p:cNvSpPr>
          <p:nvPr/>
        </p:nvSpPr>
        <p:spPr bwMode="auto">
          <a:xfrm>
            <a:off x="4527551" y="4102100"/>
            <a:ext cx="44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i="1">
                <a:solidFill>
                  <a:schemeClr val="bg1"/>
                </a:solidFill>
                <a:latin typeface="Times New Roman" pitchFamily="18" charset="0"/>
              </a:rPr>
              <a:t>M</a:t>
            </a:r>
          </a:p>
        </p:txBody>
      </p:sp>
      <p:sp>
        <p:nvSpPr>
          <p:cNvPr id="23568" name="Text Box 14"/>
          <p:cNvSpPr txBox="1">
            <a:spLocks noChangeArrowheads="1"/>
          </p:cNvSpPr>
          <p:nvPr/>
        </p:nvSpPr>
        <p:spPr bwMode="auto">
          <a:xfrm>
            <a:off x="2306639" y="5089525"/>
            <a:ext cx="44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i="1">
                <a:solidFill>
                  <a:schemeClr val="bg1"/>
                </a:solidFill>
                <a:latin typeface="Times New Roman" pitchFamily="18" charset="0"/>
              </a:rPr>
              <a:t>M</a:t>
            </a:r>
          </a:p>
        </p:txBody>
      </p:sp>
      <p:sp>
        <p:nvSpPr>
          <p:cNvPr id="23569" name="Text Box 20"/>
          <p:cNvSpPr txBox="1">
            <a:spLocks noChangeArrowheads="1"/>
          </p:cNvSpPr>
          <p:nvPr/>
        </p:nvSpPr>
        <p:spPr bwMode="auto">
          <a:xfrm>
            <a:off x="4527550" y="1500188"/>
            <a:ext cx="1041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r>
              <a:rPr lang="en-US" altLang="en-US" sz="2400">
                <a:solidFill>
                  <a:schemeClr val="bg1"/>
                </a:solidFill>
                <a:latin typeface="Times New Roman" pitchFamily="18" charset="0"/>
              </a:rPr>
              <a:t>=1.0</a:t>
            </a:r>
          </a:p>
        </p:txBody>
      </p:sp>
      <p:sp>
        <p:nvSpPr>
          <p:cNvPr id="23570" name="Text Box 21"/>
          <p:cNvSpPr txBox="1">
            <a:spLocks noChangeArrowheads="1"/>
          </p:cNvSpPr>
          <p:nvPr/>
        </p:nvSpPr>
        <p:spPr bwMode="auto">
          <a:xfrm>
            <a:off x="4541838" y="2574925"/>
            <a:ext cx="119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r>
              <a:rPr lang="en-US" altLang="en-US" sz="2400">
                <a:solidFill>
                  <a:schemeClr val="bg1"/>
                </a:solidFill>
                <a:latin typeface="Times New Roman" pitchFamily="18" charset="0"/>
              </a:rPr>
              <a:t>=1.25</a:t>
            </a:r>
          </a:p>
        </p:txBody>
      </p:sp>
      <p:sp>
        <p:nvSpPr>
          <p:cNvPr id="23571" name="Text Box 22"/>
          <p:cNvSpPr txBox="1">
            <a:spLocks noChangeArrowheads="1"/>
          </p:cNvSpPr>
          <p:nvPr/>
        </p:nvSpPr>
        <p:spPr bwMode="auto">
          <a:xfrm>
            <a:off x="4540250" y="3494088"/>
            <a:ext cx="119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r>
              <a:rPr lang="en-US" altLang="en-US" sz="2400">
                <a:solidFill>
                  <a:schemeClr val="bg1"/>
                </a:solidFill>
                <a:latin typeface="Times New Roman" pitchFamily="18" charset="0"/>
              </a:rPr>
              <a:t>=1.67</a:t>
            </a:r>
          </a:p>
        </p:txBody>
      </p:sp>
      <p:sp>
        <p:nvSpPr>
          <p:cNvPr id="23572" name="Text Box 23"/>
          <p:cNvSpPr txBox="1">
            <a:spLocks noChangeArrowheads="1"/>
          </p:cNvSpPr>
          <p:nvPr/>
        </p:nvSpPr>
        <p:spPr bwMode="auto">
          <a:xfrm>
            <a:off x="4572000" y="4418013"/>
            <a:ext cx="1041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r>
              <a:rPr lang="en-US" altLang="en-US" sz="2400">
                <a:solidFill>
                  <a:schemeClr val="bg1"/>
                </a:solidFill>
                <a:latin typeface="Times New Roman" pitchFamily="18" charset="0"/>
              </a:rPr>
              <a:t>=2.3</a:t>
            </a:r>
          </a:p>
        </p:txBody>
      </p:sp>
      <p:sp>
        <p:nvSpPr>
          <p:cNvPr id="23573" name="Text Box 11"/>
          <p:cNvSpPr txBox="1">
            <a:spLocks noChangeArrowheads="1"/>
          </p:cNvSpPr>
          <p:nvPr/>
        </p:nvSpPr>
        <p:spPr bwMode="auto">
          <a:xfrm>
            <a:off x="4459289" y="2171700"/>
            <a:ext cx="701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2400" i="1">
                <a:solidFill>
                  <a:schemeClr val="bg1"/>
                </a:solidFill>
                <a:latin typeface="Times New Roman" pitchFamily="18" charset="0"/>
              </a:rPr>
              <a:t>M</a:t>
            </a:r>
          </a:p>
        </p:txBody>
      </p:sp>
      <p:sp>
        <p:nvSpPr>
          <p:cNvPr id="31" name="Slide Number Placeholder 30"/>
          <p:cNvSpPr>
            <a:spLocks noGrp="1"/>
          </p:cNvSpPr>
          <p:nvPr>
            <p:ph type="sldNum" sz="quarter" idx="11"/>
          </p:nvPr>
        </p:nvSpPr>
        <p:spPr/>
        <p:txBody>
          <a:bodyPr/>
          <a:lstStyle/>
          <a:p>
            <a:pPr>
              <a:defRPr/>
            </a:pPr>
            <a:fld id="{4201D941-50E5-4635-AC40-2C68F6B2DA21}" type="slidenum">
              <a:rPr lang="en-US" smtClean="0"/>
              <a:pPr>
                <a:defRPr/>
              </a:pPr>
              <a:t>20</a:t>
            </a:fld>
            <a:endParaRPr lang="en-US" dirty="0"/>
          </a:p>
        </p:txBody>
      </p:sp>
      <p:sp>
        <p:nvSpPr>
          <p:cNvPr id="2" name="TextBox 2"/>
          <p:cNvSpPr txBox="1"/>
          <p:nvPr/>
        </p:nvSpPr>
        <p:spPr>
          <a:xfrm>
            <a:off x="2130425" y="318007"/>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a:solidFill>
                  <a:schemeClr val="bg1"/>
                </a:solidFill>
              </a:rPr>
              <a:t>Flexural Strength</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5111750" y="5227638"/>
            <a:ext cx="5360988"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Lateral Torsional Buckling </a:t>
            </a:r>
          </a:p>
          <a:p>
            <a:pPr eaLnBrk="0" hangingPunct="0">
              <a:defRPr/>
            </a:pPr>
            <a:r>
              <a:rPr lang="en-US">
                <a:solidFill>
                  <a:schemeClr val="bg1"/>
                </a:solidFill>
              </a:rPr>
              <a:t>Strength for Compact W-Shape Sections</a:t>
            </a:r>
          </a:p>
          <a:p>
            <a:pPr eaLnBrk="0" hangingPunct="0">
              <a:defRPr/>
            </a:pPr>
            <a:r>
              <a:rPr lang="en-US">
                <a:solidFill>
                  <a:schemeClr val="bg1"/>
                </a:solidFill>
              </a:rPr>
              <a:t>Effect of </a:t>
            </a:r>
            <a:r>
              <a:rPr lang="en-US" i="1">
                <a:solidFill>
                  <a:schemeClr val="bg1"/>
                </a:solidFill>
              </a:rPr>
              <a:t>C</a:t>
            </a:r>
            <a:r>
              <a:rPr lang="en-US" i="1" baseline="-25000">
                <a:solidFill>
                  <a:schemeClr val="bg1"/>
                </a:solidFill>
              </a:rPr>
              <a:t>b</a:t>
            </a:r>
          </a:p>
        </p:txBody>
      </p:sp>
      <p:sp>
        <p:nvSpPr>
          <p:cNvPr id="40" name="Rectangle 39"/>
          <p:cNvSpPr/>
          <p:nvPr/>
        </p:nvSpPr>
        <p:spPr>
          <a:xfrm>
            <a:off x="1701800" y="860426"/>
            <a:ext cx="8769350" cy="4475163"/>
          </a:xfrm>
          <a:prstGeom prst="rect">
            <a:avLst/>
          </a:prstGeom>
          <a:solidFill>
            <a:schemeClr val="tx1"/>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grpSp>
        <p:nvGrpSpPr>
          <p:cNvPr id="24581" name="Group 67"/>
          <p:cNvGrpSpPr>
            <a:grpSpLocks/>
          </p:cNvGrpSpPr>
          <p:nvPr/>
        </p:nvGrpSpPr>
        <p:grpSpPr bwMode="auto">
          <a:xfrm>
            <a:off x="4383088" y="1758951"/>
            <a:ext cx="5491162" cy="2379663"/>
            <a:chOff x="3056371" y="2978295"/>
            <a:chExt cx="5491163" cy="2379663"/>
          </a:xfrm>
        </p:grpSpPr>
        <p:sp>
          <p:nvSpPr>
            <p:cNvPr id="24599" name="Line 13"/>
            <p:cNvSpPr>
              <a:spLocks noChangeShapeType="1"/>
            </p:cNvSpPr>
            <p:nvPr/>
          </p:nvSpPr>
          <p:spPr bwMode="auto">
            <a:xfrm>
              <a:off x="3056371" y="2978295"/>
              <a:ext cx="1524000" cy="99060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4600" name="Freeform 15"/>
            <p:cNvSpPr>
              <a:spLocks/>
            </p:cNvSpPr>
            <p:nvPr/>
          </p:nvSpPr>
          <p:spPr bwMode="auto">
            <a:xfrm>
              <a:off x="4732771" y="4121295"/>
              <a:ext cx="3814763" cy="1236663"/>
            </a:xfrm>
            <a:custGeom>
              <a:avLst/>
              <a:gdLst>
                <a:gd name="T0" fmla="*/ 0 w 2403"/>
                <a:gd name="T1" fmla="*/ 0 h 779"/>
                <a:gd name="T2" fmla="*/ 2147483647 w 2403"/>
                <a:gd name="T3" fmla="*/ 2147483647 h 779"/>
                <a:gd name="T4" fmla="*/ 2147483647 w 2403"/>
                <a:gd name="T5" fmla="*/ 2147483647 h 779"/>
                <a:gd name="T6" fmla="*/ 2147483647 w 2403"/>
                <a:gd name="T7" fmla="*/ 2147483647 h 779"/>
                <a:gd name="T8" fmla="*/ 2147483647 w 2403"/>
                <a:gd name="T9" fmla="*/ 2147483647 h 779"/>
                <a:gd name="T10" fmla="*/ 2147483647 w 2403"/>
                <a:gd name="T11" fmla="*/ 2147483647 h 779"/>
                <a:gd name="T12" fmla="*/ 0 60000 65536"/>
                <a:gd name="T13" fmla="*/ 0 60000 65536"/>
                <a:gd name="T14" fmla="*/ 0 60000 65536"/>
                <a:gd name="T15" fmla="*/ 0 60000 65536"/>
                <a:gd name="T16" fmla="*/ 0 60000 65536"/>
                <a:gd name="T17" fmla="*/ 0 60000 65536"/>
                <a:gd name="T18" fmla="*/ 0 w 2403"/>
                <a:gd name="T19" fmla="*/ 0 h 779"/>
                <a:gd name="T20" fmla="*/ 2403 w 2403"/>
                <a:gd name="T21" fmla="*/ 779 h 779"/>
              </a:gdLst>
              <a:ahLst/>
              <a:cxnLst>
                <a:cxn ang="T12">
                  <a:pos x="T0" y="T1"/>
                </a:cxn>
                <a:cxn ang="T13">
                  <a:pos x="T2" y="T3"/>
                </a:cxn>
                <a:cxn ang="T14">
                  <a:pos x="T4" y="T5"/>
                </a:cxn>
                <a:cxn ang="T15">
                  <a:pos x="T6" y="T7"/>
                </a:cxn>
                <a:cxn ang="T16">
                  <a:pos x="T8" y="T9"/>
                </a:cxn>
                <a:cxn ang="T17">
                  <a:pos x="T10" y="T11"/>
                </a:cxn>
              </a:cxnLst>
              <a:rect l="T18" t="T19" r="T20" b="T21"/>
              <a:pathLst>
                <a:path w="2403" h="779">
                  <a:moveTo>
                    <a:pt x="0" y="0"/>
                  </a:moveTo>
                  <a:cubicBezTo>
                    <a:pt x="72" y="64"/>
                    <a:pt x="126" y="119"/>
                    <a:pt x="240" y="192"/>
                  </a:cubicBezTo>
                  <a:cubicBezTo>
                    <a:pt x="354" y="265"/>
                    <a:pt x="510" y="368"/>
                    <a:pt x="686" y="440"/>
                  </a:cubicBezTo>
                  <a:cubicBezTo>
                    <a:pt x="862" y="512"/>
                    <a:pt x="1100" y="575"/>
                    <a:pt x="1296" y="624"/>
                  </a:cubicBezTo>
                  <a:cubicBezTo>
                    <a:pt x="1492" y="673"/>
                    <a:pt x="1676" y="708"/>
                    <a:pt x="1861" y="734"/>
                  </a:cubicBezTo>
                  <a:cubicBezTo>
                    <a:pt x="2046" y="760"/>
                    <a:pt x="2290" y="770"/>
                    <a:pt x="2403" y="779"/>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4582" name="Line 9"/>
          <p:cNvSpPr>
            <a:spLocks noChangeShapeType="1"/>
          </p:cNvSpPr>
          <p:nvPr/>
        </p:nvSpPr>
        <p:spPr bwMode="auto">
          <a:xfrm>
            <a:off x="2992438" y="1673225"/>
            <a:ext cx="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3" name="Text Box 10"/>
          <p:cNvSpPr txBox="1">
            <a:spLocks noChangeArrowheads="1"/>
          </p:cNvSpPr>
          <p:nvPr/>
        </p:nvSpPr>
        <p:spPr bwMode="auto">
          <a:xfrm>
            <a:off x="1952626" y="2528888"/>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r</a:t>
            </a:r>
          </a:p>
        </p:txBody>
      </p:sp>
      <p:sp>
        <p:nvSpPr>
          <p:cNvPr id="24584" name="Text Box 11"/>
          <p:cNvSpPr txBox="1">
            <a:spLocks noChangeArrowheads="1"/>
          </p:cNvSpPr>
          <p:nvPr/>
        </p:nvSpPr>
        <p:spPr bwMode="auto">
          <a:xfrm>
            <a:off x="1917700" y="1614488"/>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p</a:t>
            </a:r>
          </a:p>
        </p:txBody>
      </p:sp>
      <p:sp>
        <p:nvSpPr>
          <p:cNvPr id="24585" name="Text Box 12"/>
          <p:cNvSpPr txBox="1">
            <a:spLocks noChangeArrowheads="1"/>
          </p:cNvSpPr>
          <p:nvPr/>
        </p:nvSpPr>
        <p:spPr bwMode="auto">
          <a:xfrm>
            <a:off x="1751013" y="3348039"/>
            <a:ext cx="8509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3200" b="1" i="1">
                <a:solidFill>
                  <a:schemeClr val="bg1"/>
                </a:solidFill>
                <a:latin typeface="Times New Roman" pitchFamily="18" charset="0"/>
              </a:rPr>
              <a:t>M</a:t>
            </a:r>
            <a:r>
              <a:rPr lang="en-US" altLang="en-US" sz="3200" b="1" i="1" baseline="-25000">
                <a:solidFill>
                  <a:schemeClr val="bg1"/>
                </a:solidFill>
                <a:latin typeface="Times New Roman" pitchFamily="18" charset="0"/>
              </a:rPr>
              <a:t>n</a:t>
            </a:r>
          </a:p>
        </p:txBody>
      </p:sp>
      <p:sp>
        <p:nvSpPr>
          <p:cNvPr id="24586" name="Text Box 21"/>
          <p:cNvSpPr txBox="1">
            <a:spLocks noChangeArrowheads="1"/>
          </p:cNvSpPr>
          <p:nvPr/>
        </p:nvSpPr>
        <p:spPr bwMode="auto">
          <a:xfrm>
            <a:off x="7637464" y="4537075"/>
            <a:ext cx="12715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3200" b="1" i="1">
                <a:solidFill>
                  <a:schemeClr val="bg1"/>
                </a:solidFill>
                <a:latin typeface="Times New Roman" pitchFamily="18" charset="0"/>
              </a:rPr>
              <a:t>L</a:t>
            </a:r>
            <a:r>
              <a:rPr lang="en-US" altLang="en-US" sz="3200" b="1" i="1" baseline="-25000">
                <a:solidFill>
                  <a:schemeClr val="bg1"/>
                </a:solidFill>
                <a:latin typeface="Times New Roman" pitchFamily="18" charset="0"/>
              </a:rPr>
              <a:t>b</a:t>
            </a:r>
          </a:p>
        </p:txBody>
      </p:sp>
      <p:sp>
        <p:nvSpPr>
          <p:cNvPr id="24587" name="Text Box 28"/>
          <p:cNvSpPr txBox="1">
            <a:spLocks noChangeArrowheads="1"/>
          </p:cNvSpPr>
          <p:nvPr/>
        </p:nvSpPr>
        <p:spPr bwMode="auto">
          <a:xfrm>
            <a:off x="4167188" y="4545013"/>
            <a:ext cx="455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L</a:t>
            </a:r>
            <a:r>
              <a:rPr lang="en-US" altLang="en-US" sz="2400" i="1" baseline="-25000">
                <a:solidFill>
                  <a:schemeClr val="bg1"/>
                </a:solidFill>
                <a:latin typeface="Times New Roman" pitchFamily="18" charset="0"/>
              </a:rPr>
              <a:t>p</a:t>
            </a:r>
            <a:endParaRPr lang="en-US" altLang="en-US" sz="2400" i="1">
              <a:solidFill>
                <a:schemeClr val="bg1"/>
              </a:solidFill>
              <a:latin typeface="Times New Roman" pitchFamily="18" charset="0"/>
            </a:endParaRPr>
          </a:p>
        </p:txBody>
      </p:sp>
      <p:sp>
        <p:nvSpPr>
          <p:cNvPr id="24588" name="Text Box 29"/>
          <p:cNvSpPr txBox="1">
            <a:spLocks noChangeArrowheads="1"/>
          </p:cNvSpPr>
          <p:nvPr/>
        </p:nvSpPr>
        <p:spPr bwMode="auto">
          <a:xfrm>
            <a:off x="5735639" y="4535488"/>
            <a:ext cx="43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L</a:t>
            </a:r>
            <a:r>
              <a:rPr lang="en-US" altLang="en-US" sz="2400" i="1" baseline="-25000">
                <a:solidFill>
                  <a:schemeClr val="bg1"/>
                </a:solidFill>
                <a:latin typeface="Times New Roman" pitchFamily="18" charset="0"/>
              </a:rPr>
              <a:t>r</a:t>
            </a:r>
            <a:endParaRPr lang="en-US" altLang="en-US" sz="2400" i="1">
              <a:solidFill>
                <a:schemeClr val="bg1"/>
              </a:solidFill>
              <a:latin typeface="Times New Roman" pitchFamily="18" charset="0"/>
            </a:endParaRPr>
          </a:p>
        </p:txBody>
      </p:sp>
      <p:sp>
        <p:nvSpPr>
          <p:cNvPr id="24589" name="Text Box 41"/>
          <p:cNvSpPr txBox="1">
            <a:spLocks noChangeArrowheads="1"/>
          </p:cNvSpPr>
          <p:nvPr/>
        </p:nvSpPr>
        <p:spPr bwMode="auto">
          <a:xfrm>
            <a:off x="6037263" y="3625850"/>
            <a:ext cx="81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r>
              <a:rPr lang="en-US" altLang="en-US" sz="2400">
                <a:solidFill>
                  <a:schemeClr val="bg1"/>
                </a:solidFill>
                <a:latin typeface="Times New Roman" pitchFamily="18" charset="0"/>
              </a:rPr>
              <a:t>=1</a:t>
            </a:r>
          </a:p>
        </p:txBody>
      </p:sp>
      <p:sp>
        <p:nvSpPr>
          <p:cNvPr id="41" name="Slide Number Placeholder 40"/>
          <p:cNvSpPr txBox="1">
            <a:spLocks noGrp="1"/>
          </p:cNvSpPr>
          <p:nvPr/>
        </p:nvSpPr>
        <p:spPr>
          <a:xfrm>
            <a:off x="9448800" y="6416676"/>
            <a:ext cx="762000" cy="365125"/>
          </a:xfrm>
          <a:prstGeom prst="rect">
            <a:avLst/>
          </a:prstGeom>
          <a:noFill/>
        </p:spPr>
        <p:txBody>
          <a:bodyPr lIns="0" rIns="0" anchor="b"/>
          <a:lstStyle/>
          <a:p>
            <a:pPr algn="r">
              <a:defRPr/>
            </a:pPr>
            <a:endParaRPr lang="en-US" sz="1200" dirty="0">
              <a:solidFill>
                <a:schemeClr val="tx1">
                  <a:shade val="50000"/>
                </a:schemeClr>
              </a:solidFill>
              <a:cs typeface="+mn-cs"/>
            </a:endParaRPr>
          </a:p>
        </p:txBody>
      </p:sp>
      <p:sp>
        <p:nvSpPr>
          <p:cNvPr id="24591" name="Line 4"/>
          <p:cNvSpPr>
            <a:spLocks noChangeShapeType="1"/>
          </p:cNvSpPr>
          <p:nvPr/>
        </p:nvSpPr>
        <p:spPr bwMode="auto">
          <a:xfrm>
            <a:off x="2452688" y="1758950"/>
            <a:ext cx="2457450" cy="158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4592" name="Line 13"/>
          <p:cNvSpPr>
            <a:spLocks noChangeShapeType="1"/>
          </p:cNvSpPr>
          <p:nvPr/>
        </p:nvSpPr>
        <p:spPr bwMode="auto">
          <a:xfrm>
            <a:off x="2459038" y="2762250"/>
            <a:ext cx="3429000" cy="158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4593" name="Line 14"/>
          <p:cNvSpPr>
            <a:spLocks noChangeShapeType="1"/>
          </p:cNvSpPr>
          <p:nvPr/>
        </p:nvSpPr>
        <p:spPr bwMode="auto">
          <a:xfrm rot="5400000" flipH="1">
            <a:off x="3038476" y="3113088"/>
            <a:ext cx="2638425" cy="1270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4594" name="Line 16"/>
          <p:cNvSpPr>
            <a:spLocks noChangeShapeType="1"/>
          </p:cNvSpPr>
          <p:nvPr/>
        </p:nvSpPr>
        <p:spPr bwMode="auto">
          <a:xfrm rot="5400000" flipH="1">
            <a:off x="5044282" y="3596482"/>
            <a:ext cx="1674813" cy="1270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4595" name="Freeform 26"/>
          <p:cNvSpPr>
            <a:spLocks/>
          </p:cNvSpPr>
          <p:nvPr/>
        </p:nvSpPr>
        <p:spPr bwMode="auto">
          <a:xfrm>
            <a:off x="2435226" y="949326"/>
            <a:ext cx="7553325" cy="3533775"/>
          </a:xfrm>
          <a:custGeom>
            <a:avLst/>
            <a:gdLst>
              <a:gd name="T0" fmla="*/ 0 w 4758"/>
              <a:gd name="T1" fmla="*/ 0 h 2226"/>
              <a:gd name="T2" fmla="*/ 0 w 4758"/>
              <a:gd name="T3" fmla="*/ 2147483647 h 2226"/>
              <a:gd name="T4" fmla="*/ 2147483647 w 4758"/>
              <a:gd name="T5" fmla="*/ 2147483647 h 2226"/>
              <a:gd name="T6" fmla="*/ 0 60000 65536"/>
              <a:gd name="T7" fmla="*/ 0 60000 65536"/>
              <a:gd name="T8" fmla="*/ 0 60000 65536"/>
              <a:gd name="T9" fmla="*/ 0 w 4758"/>
              <a:gd name="T10" fmla="*/ 0 h 2226"/>
              <a:gd name="T11" fmla="*/ 4758 w 4758"/>
              <a:gd name="T12" fmla="*/ 2226 h 2226"/>
            </a:gdLst>
            <a:ahLst/>
            <a:cxnLst>
              <a:cxn ang="T6">
                <a:pos x="T0" y="T1"/>
              </a:cxn>
              <a:cxn ang="T7">
                <a:pos x="T2" y="T3"/>
              </a:cxn>
              <a:cxn ang="T8">
                <a:pos x="T4" y="T5"/>
              </a:cxn>
            </a:cxnLst>
            <a:rect l="T9" t="T10" r="T11" b="T12"/>
            <a:pathLst>
              <a:path w="4758" h="2226">
                <a:moveTo>
                  <a:pt x="0" y="0"/>
                </a:moveTo>
                <a:lnTo>
                  <a:pt x="0" y="2226"/>
                </a:lnTo>
                <a:lnTo>
                  <a:pt x="4758" y="2226"/>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596" name="Line 28"/>
          <p:cNvSpPr>
            <a:spLocks noChangeShapeType="1"/>
          </p:cNvSpPr>
          <p:nvPr/>
        </p:nvSpPr>
        <p:spPr bwMode="auto">
          <a:xfrm flipV="1">
            <a:off x="6731001" y="3625850"/>
            <a:ext cx="485775" cy="266700"/>
          </a:xfrm>
          <a:prstGeom prst="line">
            <a:avLst/>
          </a:prstGeom>
          <a:noFill/>
          <a:ln w="19050">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2" name="TextBox 2"/>
          <p:cNvSpPr txBox="1"/>
          <p:nvPr/>
        </p:nvSpPr>
        <p:spPr>
          <a:xfrm>
            <a:off x="2130425" y="178307"/>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a:solidFill>
                  <a:schemeClr val="bg1"/>
                </a:solidFill>
              </a:rPr>
              <a:t>Flexural Strength</a:t>
            </a:r>
          </a:p>
        </p:txBody>
      </p:sp>
      <p:sp>
        <p:nvSpPr>
          <p:cNvPr id="3" name="Slide Number Placeholder 2"/>
          <p:cNvSpPr>
            <a:spLocks noGrp="1"/>
          </p:cNvSpPr>
          <p:nvPr>
            <p:ph type="sldNum" sz="quarter" idx="11"/>
          </p:nvPr>
        </p:nvSpPr>
        <p:spPr/>
        <p:txBody>
          <a:bodyPr/>
          <a:lstStyle/>
          <a:p>
            <a:pPr>
              <a:defRPr/>
            </a:pPr>
            <a:fld id="{21F5EE68-CBAC-480F-915D-8D82BC9D7155}" type="slidenum">
              <a:rPr lang="en-US" smtClean="0"/>
              <a:pPr>
                <a:defRPr/>
              </a:pPr>
              <a:t>21</a:t>
            </a:fld>
            <a:endParaRPr lang="en-US" dirty="0"/>
          </a:p>
        </p:txBody>
      </p:sp>
      <p:sp>
        <p:nvSpPr>
          <p:cNvPr id="4" name="Footer Placeholder 2">
            <a:extLst>
              <a:ext uri="{FF2B5EF4-FFF2-40B4-BE49-F238E27FC236}">
                <a16:creationId xmlns:a16="http://schemas.microsoft.com/office/drawing/2014/main" id="{407340EB-359E-FC61-5B61-DF20492203CE}"/>
              </a:ext>
            </a:extLst>
          </p:cNvPr>
          <p:cNvSpPr>
            <a:spLocks noGrp="1"/>
          </p:cNvSpPr>
          <p:nvPr>
            <p:ph type="ftr" sz="quarter" idx="10"/>
          </p:nvPr>
        </p:nvSpPr>
        <p:spPr bwMode="auto">
          <a:xfrm>
            <a:off x="4165600" y="6416676"/>
            <a:ext cx="3860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dirty="0">
                <a:solidFill>
                  <a:srgbClr val="BCBCBC"/>
                </a:solidFill>
                <a:latin typeface="Times New Roman" pitchFamily="18" charset="0"/>
              </a:rPr>
              <a:t>Beam – AISC Manual 16th Ed &amp; ANSI/AISC 360-22</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5111750" y="5227638"/>
            <a:ext cx="5360988"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Lateral Torsional Buckling </a:t>
            </a:r>
          </a:p>
          <a:p>
            <a:pPr eaLnBrk="0" hangingPunct="0">
              <a:defRPr/>
            </a:pPr>
            <a:r>
              <a:rPr lang="en-US">
                <a:solidFill>
                  <a:schemeClr val="bg1"/>
                </a:solidFill>
              </a:rPr>
              <a:t>Strength for Compact W-Shape Sections</a:t>
            </a:r>
          </a:p>
          <a:p>
            <a:pPr eaLnBrk="0" hangingPunct="0">
              <a:defRPr/>
            </a:pPr>
            <a:r>
              <a:rPr lang="en-US">
                <a:solidFill>
                  <a:schemeClr val="bg1"/>
                </a:solidFill>
              </a:rPr>
              <a:t>Effect of </a:t>
            </a:r>
            <a:r>
              <a:rPr lang="en-US" i="1">
                <a:solidFill>
                  <a:schemeClr val="bg1"/>
                </a:solidFill>
              </a:rPr>
              <a:t>C</a:t>
            </a:r>
            <a:r>
              <a:rPr lang="en-US" i="1" baseline="-25000">
                <a:solidFill>
                  <a:schemeClr val="bg1"/>
                </a:solidFill>
              </a:rPr>
              <a:t>b</a:t>
            </a:r>
          </a:p>
        </p:txBody>
      </p:sp>
      <p:sp>
        <p:nvSpPr>
          <p:cNvPr id="40" name="Rectangle 39"/>
          <p:cNvSpPr/>
          <p:nvPr/>
        </p:nvSpPr>
        <p:spPr>
          <a:xfrm>
            <a:off x="1701800" y="860426"/>
            <a:ext cx="8769350" cy="4475163"/>
          </a:xfrm>
          <a:prstGeom prst="rect">
            <a:avLst/>
          </a:prstGeom>
          <a:solidFill>
            <a:schemeClr val="tx1"/>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grpSp>
        <p:nvGrpSpPr>
          <p:cNvPr id="25605" name="Group 67"/>
          <p:cNvGrpSpPr>
            <a:grpSpLocks/>
          </p:cNvGrpSpPr>
          <p:nvPr/>
        </p:nvGrpSpPr>
        <p:grpSpPr bwMode="auto">
          <a:xfrm>
            <a:off x="4383088" y="1758951"/>
            <a:ext cx="5491162" cy="2379663"/>
            <a:chOff x="3056371" y="2978295"/>
            <a:chExt cx="5491163" cy="2379663"/>
          </a:xfrm>
        </p:grpSpPr>
        <p:sp>
          <p:nvSpPr>
            <p:cNvPr id="25628" name="Line 13"/>
            <p:cNvSpPr>
              <a:spLocks noChangeShapeType="1"/>
            </p:cNvSpPr>
            <p:nvPr/>
          </p:nvSpPr>
          <p:spPr bwMode="auto">
            <a:xfrm>
              <a:off x="3056371" y="2978295"/>
              <a:ext cx="1524000" cy="99060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5629" name="Freeform 15"/>
            <p:cNvSpPr>
              <a:spLocks/>
            </p:cNvSpPr>
            <p:nvPr/>
          </p:nvSpPr>
          <p:spPr bwMode="auto">
            <a:xfrm>
              <a:off x="4732771" y="4121295"/>
              <a:ext cx="3814763" cy="1236663"/>
            </a:xfrm>
            <a:custGeom>
              <a:avLst/>
              <a:gdLst>
                <a:gd name="T0" fmla="*/ 0 w 2403"/>
                <a:gd name="T1" fmla="*/ 0 h 779"/>
                <a:gd name="T2" fmla="*/ 2147483647 w 2403"/>
                <a:gd name="T3" fmla="*/ 2147483647 h 779"/>
                <a:gd name="T4" fmla="*/ 2147483647 w 2403"/>
                <a:gd name="T5" fmla="*/ 2147483647 h 779"/>
                <a:gd name="T6" fmla="*/ 2147483647 w 2403"/>
                <a:gd name="T7" fmla="*/ 2147483647 h 779"/>
                <a:gd name="T8" fmla="*/ 2147483647 w 2403"/>
                <a:gd name="T9" fmla="*/ 2147483647 h 779"/>
                <a:gd name="T10" fmla="*/ 2147483647 w 2403"/>
                <a:gd name="T11" fmla="*/ 2147483647 h 779"/>
                <a:gd name="T12" fmla="*/ 0 60000 65536"/>
                <a:gd name="T13" fmla="*/ 0 60000 65536"/>
                <a:gd name="T14" fmla="*/ 0 60000 65536"/>
                <a:gd name="T15" fmla="*/ 0 60000 65536"/>
                <a:gd name="T16" fmla="*/ 0 60000 65536"/>
                <a:gd name="T17" fmla="*/ 0 60000 65536"/>
                <a:gd name="T18" fmla="*/ 0 w 2403"/>
                <a:gd name="T19" fmla="*/ 0 h 779"/>
                <a:gd name="T20" fmla="*/ 2403 w 2403"/>
                <a:gd name="T21" fmla="*/ 779 h 779"/>
              </a:gdLst>
              <a:ahLst/>
              <a:cxnLst>
                <a:cxn ang="T12">
                  <a:pos x="T0" y="T1"/>
                </a:cxn>
                <a:cxn ang="T13">
                  <a:pos x="T2" y="T3"/>
                </a:cxn>
                <a:cxn ang="T14">
                  <a:pos x="T4" y="T5"/>
                </a:cxn>
                <a:cxn ang="T15">
                  <a:pos x="T6" y="T7"/>
                </a:cxn>
                <a:cxn ang="T16">
                  <a:pos x="T8" y="T9"/>
                </a:cxn>
                <a:cxn ang="T17">
                  <a:pos x="T10" y="T11"/>
                </a:cxn>
              </a:cxnLst>
              <a:rect l="T18" t="T19" r="T20" b="T21"/>
              <a:pathLst>
                <a:path w="2403" h="779">
                  <a:moveTo>
                    <a:pt x="0" y="0"/>
                  </a:moveTo>
                  <a:cubicBezTo>
                    <a:pt x="72" y="64"/>
                    <a:pt x="126" y="119"/>
                    <a:pt x="240" y="192"/>
                  </a:cubicBezTo>
                  <a:cubicBezTo>
                    <a:pt x="354" y="265"/>
                    <a:pt x="510" y="368"/>
                    <a:pt x="686" y="440"/>
                  </a:cubicBezTo>
                  <a:cubicBezTo>
                    <a:pt x="862" y="512"/>
                    <a:pt x="1100" y="575"/>
                    <a:pt x="1296" y="624"/>
                  </a:cubicBezTo>
                  <a:cubicBezTo>
                    <a:pt x="1492" y="673"/>
                    <a:pt x="1676" y="708"/>
                    <a:pt x="1861" y="734"/>
                  </a:cubicBezTo>
                  <a:cubicBezTo>
                    <a:pt x="2046" y="760"/>
                    <a:pt x="2290" y="770"/>
                    <a:pt x="2403" y="779"/>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5606" name="Line 9"/>
          <p:cNvSpPr>
            <a:spLocks noChangeShapeType="1"/>
          </p:cNvSpPr>
          <p:nvPr/>
        </p:nvSpPr>
        <p:spPr bwMode="auto">
          <a:xfrm>
            <a:off x="2992438" y="1673225"/>
            <a:ext cx="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07" name="Text Box 10"/>
          <p:cNvSpPr txBox="1">
            <a:spLocks noChangeArrowheads="1"/>
          </p:cNvSpPr>
          <p:nvPr/>
        </p:nvSpPr>
        <p:spPr bwMode="auto">
          <a:xfrm>
            <a:off x="1952626" y="2528888"/>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r</a:t>
            </a:r>
          </a:p>
        </p:txBody>
      </p:sp>
      <p:sp>
        <p:nvSpPr>
          <p:cNvPr id="25608" name="Text Box 11"/>
          <p:cNvSpPr txBox="1">
            <a:spLocks noChangeArrowheads="1"/>
          </p:cNvSpPr>
          <p:nvPr/>
        </p:nvSpPr>
        <p:spPr bwMode="auto">
          <a:xfrm>
            <a:off x="1917700" y="1614488"/>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p</a:t>
            </a:r>
          </a:p>
        </p:txBody>
      </p:sp>
      <p:sp>
        <p:nvSpPr>
          <p:cNvPr id="25609" name="Text Box 12"/>
          <p:cNvSpPr txBox="1">
            <a:spLocks noChangeArrowheads="1"/>
          </p:cNvSpPr>
          <p:nvPr/>
        </p:nvSpPr>
        <p:spPr bwMode="auto">
          <a:xfrm>
            <a:off x="1751013" y="3348039"/>
            <a:ext cx="8509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3200" b="1" i="1">
                <a:solidFill>
                  <a:schemeClr val="bg1"/>
                </a:solidFill>
                <a:latin typeface="Times New Roman" pitchFamily="18" charset="0"/>
              </a:rPr>
              <a:t>M</a:t>
            </a:r>
            <a:r>
              <a:rPr lang="en-US" altLang="en-US" sz="3200" b="1" i="1" baseline="-25000">
                <a:solidFill>
                  <a:schemeClr val="bg1"/>
                </a:solidFill>
                <a:latin typeface="Times New Roman" pitchFamily="18" charset="0"/>
              </a:rPr>
              <a:t>n</a:t>
            </a:r>
          </a:p>
        </p:txBody>
      </p:sp>
      <p:sp>
        <p:nvSpPr>
          <p:cNvPr id="25610" name="Text Box 21"/>
          <p:cNvSpPr txBox="1">
            <a:spLocks noChangeArrowheads="1"/>
          </p:cNvSpPr>
          <p:nvPr/>
        </p:nvSpPr>
        <p:spPr bwMode="auto">
          <a:xfrm>
            <a:off x="7637464" y="4537075"/>
            <a:ext cx="12715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3200" b="1" i="1">
                <a:solidFill>
                  <a:schemeClr val="bg1"/>
                </a:solidFill>
                <a:latin typeface="Times New Roman" pitchFamily="18" charset="0"/>
              </a:rPr>
              <a:t>L</a:t>
            </a:r>
            <a:r>
              <a:rPr lang="en-US" altLang="en-US" sz="3200" b="1" i="1" baseline="-25000">
                <a:solidFill>
                  <a:schemeClr val="bg1"/>
                </a:solidFill>
                <a:latin typeface="Times New Roman" pitchFamily="18" charset="0"/>
              </a:rPr>
              <a:t>b</a:t>
            </a:r>
          </a:p>
        </p:txBody>
      </p:sp>
      <p:sp>
        <p:nvSpPr>
          <p:cNvPr id="25611" name="Text Box 28"/>
          <p:cNvSpPr txBox="1">
            <a:spLocks noChangeArrowheads="1"/>
          </p:cNvSpPr>
          <p:nvPr/>
        </p:nvSpPr>
        <p:spPr bwMode="auto">
          <a:xfrm>
            <a:off x="4167188" y="4545013"/>
            <a:ext cx="455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L</a:t>
            </a:r>
            <a:r>
              <a:rPr lang="en-US" altLang="en-US" sz="2400" i="1" baseline="-25000">
                <a:solidFill>
                  <a:schemeClr val="bg1"/>
                </a:solidFill>
                <a:latin typeface="Times New Roman" pitchFamily="18" charset="0"/>
              </a:rPr>
              <a:t>p</a:t>
            </a:r>
            <a:endParaRPr lang="en-US" altLang="en-US" sz="2400" i="1">
              <a:solidFill>
                <a:schemeClr val="bg1"/>
              </a:solidFill>
              <a:latin typeface="Times New Roman" pitchFamily="18" charset="0"/>
            </a:endParaRPr>
          </a:p>
        </p:txBody>
      </p:sp>
      <p:sp>
        <p:nvSpPr>
          <p:cNvPr id="25612" name="Text Box 29"/>
          <p:cNvSpPr txBox="1">
            <a:spLocks noChangeArrowheads="1"/>
          </p:cNvSpPr>
          <p:nvPr/>
        </p:nvSpPr>
        <p:spPr bwMode="auto">
          <a:xfrm>
            <a:off x="5735639" y="4535488"/>
            <a:ext cx="43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L</a:t>
            </a:r>
            <a:r>
              <a:rPr lang="en-US" altLang="en-US" sz="2400" i="1" baseline="-25000">
                <a:solidFill>
                  <a:schemeClr val="bg1"/>
                </a:solidFill>
                <a:latin typeface="Times New Roman" pitchFamily="18" charset="0"/>
              </a:rPr>
              <a:t>r</a:t>
            </a:r>
            <a:endParaRPr lang="en-US" altLang="en-US" sz="2400" i="1">
              <a:solidFill>
                <a:schemeClr val="bg1"/>
              </a:solidFill>
              <a:latin typeface="Times New Roman" pitchFamily="18" charset="0"/>
            </a:endParaRPr>
          </a:p>
        </p:txBody>
      </p:sp>
      <p:sp>
        <p:nvSpPr>
          <p:cNvPr id="25613" name="Text Box 41"/>
          <p:cNvSpPr txBox="1">
            <a:spLocks noChangeArrowheads="1"/>
          </p:cNvSpPr>
          <p:nvPr/>
        </p:nvSpPr>
        <p:spPr bwMode="auto">
          <a:xfrm>
            <a:off x="6037263" y="3625850"/>
            <a:ext cx="81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r>
              <a:rPr lang="en-US" altLang="en-US" sz="2400">
                <a:solidFill>
                  <a:schemeClr val="bg1"/>
                </a:solidFill>
                <a:latin typeface="Times New Roman" pitchFamily="18" charset="0"/>
              </a:rPr>
              <a:t>=1</a:t>
            </a:r>
          </a:p>
        </p:txBody>
      </p:sp>
      <p:sp>
        <p:nvSpPr>
          <p:cNvPr id="41" name="Slide Number Placeholder 40"/>
          <p:cNvSpPr txBox="1">
            <a:spLocks noGrp="1"/>
          </p:cNvSpPr>
          <p:nvPr/>
        </p:nvSpPr>
        <p:spPr>
          <a:xfrm>
            <a:off x="9448800" y="6416676"/>
            <a:ext cx="762000" cy="365125"/>
          </a:xfrm>
          <a:prstGeom prst="rect">
            <a:avLst/>
          </a:prstGeom>
          <a:noFill/>
        </p:spPr>
        <p:txBody>
          <a:bodyPr lIns="0" rIns="0" anchor="b"/>
          <a:lstStyle/>
          <a:p>
            <a:pPr algn="r">
              <a:defRPr/>
            </a:pPr>
            <a:endParaRPr lang="en-US" sz="1200" dirty="0">
              <a:solidFill>
                <a:schemeClr val="tx1">
                  <a:shade val="50000"/>
                </a:schemeClr>
              </a:solidFill>
              <a:cs typeface="+mn-cs"/>
            </a:endParaRPr>
          </a:p>
        </p:txBody>
      </p:sp>
      <p:sp>
        <p:nvSpPr>
          <p:cNvPr id="25615" name="Line 13"/>
          <p:cNvSpPr>
            <a:spLocks noChangeShapeType="1"/>
          </p:cNvSpPr>
          <p:nvPr/>
        </p:nvSpPr>
        <p:spPr bwMode="auto">
          <a:xfrm>
            <a:off x="2459038" y="2762250"/>
            <a:ext cx="3429000" cy="158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5616" name="Line 14"/>
          <p:cNvSpPr>
            <a:spLocks noChangeShapeType="1"/>
          </p:cNvSpPr>
          <p:nvPr/>
        </p:nvSpPr>
        <p:spPr bwMode="auto">
          <a:xfrm rot="5400000" flipH="1">
            <a:off x="3038476" y="3113088"/>
            <a:ext cx="2638425" cy="1270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5617" name="Line 16"/>
          <p:cNvSpPr>
            <a:spLocks noChangeShapeType="1"/>
          </p:cNvSpPr>
          <p:nvPr/>
        </p:nvSpPr>
        <p:spPr bwMode="auto">
          <a:xfrm rot="5400000" flipH="1">
            <a:off x="5044282" y="3596482"/>
            <a:ext cx="1674813" cy="1270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5618" name="Freeform 26"/>
          <p:cNvSpPr>
            <a:spLocks/>
          </p:cNvSpPr>
          <p:nvPr/>
        </p:nvSpPr>
        <p:spPr bwMode="auto">
          <a:xfrm>
            <a:off x="2435226" y="949326"/>
            <a:ext cx="7553325" cy="3533775"/>
          </a:xfrm>
          <a:custGeom>
            <a:avLst/>
            <a:gdLst>
              <a:gd name="T0" fmla="*/ 0 w 4758"/>
              <a:gd name="T1" fmla="*/ 0 h 2226"/>
              <a:gd name="T2" fmla="*/ 0 w 4758"/>
              <a:gd name="T3" fmla="*/ 2147483647 h 2226"/>
              <a:gd name="T4" fmla="*/ 2147483647 w 4758"/>
              <a:gd name="T5" fmla="*/ 2147483647 h 2226"/>
              <a:gd name="T6" fmla="*/ 0 60000 65536"/>
              <a:gd name="T7" fmla="*/ 0 60000 65536"/>
              <a:gd name="T8" fmla="*/ 0 60000 65536"/>
              <a:gd name="T9" fmla="*/ 0 w 4758"/>
              <a:gd name="T10" fmla="*/ 0 h 2226"/>
              <a:gd name="T11" fmla="*/ 4758 w 4758"/>
              <a:gd name="T12" fmla="*/ 2226 h 2226"/>
            </a:gdLst>
            <a:ahLst/>
            <a:cxnLst>
              <a:cxn ang="T6">
                <a:pos x="T0" y="T1"/>
              </a:cxn>
              <a:cxn ang="T7">
                <a:pos x="T2" y="T3"/>
              </a:cxn>
              <a:cxn ang="T8">
                <a:pos x="T4" y="T5"/>
              </a:cxn>
            </a:cxnLst>
            <a:rect l="T9" t="T10" r="T11" b="T12"/>
            <a:pathLst>
              <a:path w="4758" h="2226">
                <a:moveTo>
                  <a:pt x="0" y="0"/>
                </a:moveTo>
                <a:lnTo>
                  <a:pt x="0" y="2226"/>
                </a:lnTo>
                <a:lnTo>
                  <a:pt x="4758" y="2226"/>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619" name="Line 28"/>
          <p:cNvSpPr>
            <a:spLocks noChangeShapeType="1"/>
          </p:cNvSpPr>
          <p:nvPr/>
        </p:nvSpPr>
        <p:spPr bwMode="auto">
          <a:xfrm flipV="1">
            <a:off x="6731001" y="3625850"/>
            <a:ext cx="485775" cy="266700"/>
          </a:xfrm>
          <a:prstGeom prst="line">
            <a:avLst/>
          </a:prstGeom>
          <a:noFill/>
          <a:ln w="19050">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2" name="TextBox 2"/>
          <p:cNvSpPr txBox="1"/>
          <p:nvPr/>
        </p:nvSpPr>
        <p:spPr>
          <a:xfrm>
            <a:off x="2130425" y="178307"/>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a:solidFill>
                  <a:schemeClr val="bg1"/>
                </a:solidFill>
              </a:rPr>
              <a:t>Flexural Strength</a:t>
            </a:r>
          </a:p>
        </p:txBody>
      </p:sp>
      <p:sp>
        <p:nvSpPr>
          <p:cNvPr id="25621" name="Line 4"/>
          <p:cNvSpPr>
            <a:spLocks noChangeShapeType="1"/>
          </p:cNvSpPr>
          <p:nvPr/>
        </p:nvSpPr>
        <p:spPr bwMode="auto">
          <a:xfrm>
            <a:off x="2354263" y="1733551"/>
            <a:ext cx="3733800" cy="317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5622" name="Freeform 15"/>
          <p:cNvSpPr>
            <a:spLocks/>
          </p:cNvSpPr>
          <p:nvPr/>
        </p:nvSpPr>
        <p:spPr bwMode="auto">
          <a:xfrm>
            <a:off x="6094414" y="2457450"/>
            <a:ext cx="3633787" cy="1436688"/>
          </a:xfrm>
          <a:custGeom>
            <a:avLst/>
            <a:gdLst>
              <a:gd name="T0" fmla="*/ 0 w 2403"/>
              <a:gd name="T1" fmla="*/ 0 h 779"/>
              <a:gd name="T2" fmla="*/ 2147483647 w 2403"/>
              <a:gd name="T3" fmla="*/ 2147483647 h 779"/>
              <a:gd name="T4" fmla="*/ 2147483647 w 2403"/>
              <a:gd name="T5" fmla="*/ 2147483647 h 779"/>
              <a:gd name="T6" fmla="*/ 2147483647 w 2403"/>
              <a:gd name="T7" fmla="*/ 2147483647 h 779"/>
              <a:gd name="T8" fmla="*/ 2147483647 w 2403"/>
              <a:gd name="T9" fmla="*/ 2147483647 h 779"/>
              <a:gd name="T10" fmla="*/ 2147483647 w 2403"/>
              <a:gd name="T11" fmla="*/ 2147483647 h 779"/>
              <a:gd name="T12" fmla="*/ 0 60000 65536"/>
              <a:gd name="T13" fmla="*/ 0 60000 65536"/>
              <a:gd name="T14" fmla="*/ 0 60000 65536"/>
              <a:gd name="T15" fmla="*/ 0 60000 65536"/>
              <a:gd name="T16" fmla="*/ 0 60000 65536"/>
              <a:gd name="T17" fmla="*/ 0 60000 65536"/>
              <a:gd name="T18" fmla="*/ 0 w 2403"/>
              <a:gd name="T19" fmla="*/ 0 h 779"/>
              <a:gd name="T20" fmla="*/ 2403 w 2403"/>
              <a:gd name="T21" fmla="*/ 779 h 779"/>
            </a:gdLst>
            <a:ahLst/>
            <a:cxnLst>
              <a:cxn ang="T12">
                <a:pos x="T0" y="T1"/>
              </a:cxn>
              <a:cxn ang="T13">
                <a:pos x="T2" y="T3"/>
              </a:cxn>
              <a:cxn ang="T14">
                <a:pos x="T4" y="T5"/>
              </a:cxn>
              <a:cxn ang="T15">
                <a:pos x="T6" y="T7"/>
              </a:cxn>
              <a:cxn ang="T16">
                <a:pos x="T8" y="T9"/>
              </a:cxn>
              <a:cxn ang="T17">
                <a:pos x="T10" y="T11"/>
              </a:cxn>
            </a:cxnLst>
            <a:rect l="T18" t="T19" r="T20" b="T21"/>
            <a:pathLst>
              <a:path w="2403" h="779">
                <a:moveTo>
                  <a:pt x="0" y="0"/>
                </a:moveTo>
                <a:cubicBezTo>
                  <a:pt x="72" y="64"/>
                  <a:pt x="126" y="119"/>
                  <a:pt x="240" y="192"/>
                </a:cubicBezTo>
                <a:cubicBezTo>
                  <a:pt x="354" y="265"/>
                  <a:pt x="510" y="368"/>
                  <a:pt x="686" y="440"/>
                </a:cubicBezTo>
                <a:cubicBezTo>
                  <a:pt x="862" y="512"/>
                  <a:pt x="1100" y="575"/>
                  <a:pt x="1296" y="624"/>
                </a:cubicBezTo>
                <a:cubicBezTo>
                  <a:pt x="1492" y="673"/>
                  <a:pt x="1676" y="708"/>
                  <a:pt x="1861" y="734"/>
                </a:cubicBezTo>
                <a:cubicBezTo>
                  <a:pt x="2046" y="760"/>
                  <a:pt x="2290" y="770"/>
                  <a:pt x="2403" y="779"/>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623" name="Freeform 21"/>
          <p:cNvSpPr>
            <a:spLocks/>
          </p:cNvSpPr>
          <p:nvPr/>
        </p:nvSpPr>
        <p:spPr bwMode="auto">
          <a:xfrm>
            <a:off x="4641851" y="1090614"/>
            <a:ext cx="1400175" cy="1323975"/>
          </a:xfrm>
          <a:custGeom>
            <a:avLst/>
            <a:gdLst>
              <a:gd name="T0" fmla="*/ 2147483647 w 882"/>
              <a:gd name="T1" fmla="*/ 2147483647 h 834"/>
              <a:gd name="T2" fmla="*/ 2147483647 w 882"/>
              <a:gd name="T3" fmla="*/ 2147483647 h 834"/>
              <a:gd name="T4" fmla="*/ 0 w 882"/>
              <a:gd name="T5" fmla="*/ 0 h 834"/>
              <a:gd name="T6" fmla="*/ 0 60000 65536"/>
              <a:gd name="T7" fmla="*/ 0 60000 65536"/>
              <a:gd name="T8" fmla="*/ 0 60000 65536"/>
              <a:gd name="T9" fmla="*/ 0 w 882"/>
              <a:gd name="T10" fmla="*/ 0 h 834"/>
              <a:gd name="T11" fmla="*/ 882 w 882"/>
              <a:gd name="T12" fmla="*/ 834 h 834"/>
            </a:gdLst>
            <a:ahLst/>
            <a:cxnLst>
              <a:cxn ang="T6">
                <a:pos x="T0" y="T1"/>
              </a:cxn>
              <a:cxn ang="T7">
                <a:pos x="T2" y="T3"/>
              </a:cxn>
              <a:cxn ang="T8">
                <a:pos x="T4" y="T5"/>
              </a:cxn>
            </a:cxnLst>
            <a:rect l="T9" t="T10" r="T11" b="T12"/>
            <a:pathLst>
              <a:path w="882" h="834">
                <a:moveTo>
                  <a:pt x="882" y="834"/>
                </a:moveTo>
                <a:cubicBezTo>
                  <a:pt x="793" y="729"/>
                  <a:pt x="705" y="625"/>
                  <a:pt x="558" y="486"/>
                </a:cubicBezTo>
                <a:cubicBezTo>
                  <a:pt x="411" y="347"/>
                  <a:pt x="205" y="173"/>
                  <a:pt x="0" y="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624" name="Text Box 42"/>
          <p:cNvSpPr txBox="1">
            <a:spLocks noChangeArrowheads="1"/>
          </p:cNvSpPr>
          <p:nvPr/>
        </p:nvSpPr>
        <p:spPr bwMode="auto">
          <a:xfrm>
            <a:off x="7366000" y="2855913"/>
            <a:ext cx="81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r>
              <a:rPr lang="en-US" altLang="en-US" sz="2400">
                <a:solidFill>
                  <a:schemeClr val="bg1"/>
                </a:solidFill>
                <a:latin typeface="Times New Roman" pitchFamily="18" charset="0"/>
              </a:rPr>
              <a:t>&gt;1</a:t>
            </a:r>
          </a:p>
        </p:txBody>
      </p:sp>
      <p:sp>
        <p:nvSpPr>
          <p:cNvPr id="25625" name="Line 37"/>
          <p:cNvSpPr>
            <a:spLocks noChangeShapeType="1"/>
          </p:cNvSpPr>
          <p:nvPr/>
        </p:nvSpPr>
        <p:spPr bwMode="auto">
          <a:xfrm flipH="1">
            <a:off x="6975475" y="3095626"/>
            <a:ext cx="419100" cy="85725"/>
          </a:xfrm>
          <a:prstGeom prst="line">
            <a:avLst/>
          </a:prstGeom>
          <a:noFill/>
          <a:ln w="19050">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4" name="Slide Number Placeholder 3"/>
          <p:cNvSpPr>
            <a:spLocks noGrp="1"/>
          </p:cNvSpPr>
          <p:nvPr>
            <p:ph type="sldNum" sz="quarter" idx="11"/>
          </p:nvPr>
        </p:nvSpPr>
        <p:spPr/>
        <p:txBody>
          <a:bodyPr/>
          <a:lstStyle/>
          <a:p>
            <a:pPr>
              <a:defRPr/>
            </a:pPr>
            <a:fld id="{0E012311-8C90-4A29-B2D3-1A46D43B8841}" type="slidenum">
              <a:rPr lang="en-US" smtClean="0"/>
              <a:pPr>
                <a:defRPr/>
              </a:pPr>
              <a:t>22</a:t>
            </a:fld>
            <a:endParaRPr lang="en-US" dirty="0"/>
          </a:p>
        </p:txBody>
      </p:sp>
      <p:sp>
        <p:nvSpPr>
          <p:cNvPr id="3" name="Footer Placeholder 2">
            <a:extLst>
              <a:ext uri="{FF2B5EF4-FFF2-40B4-BE49-F238E27FC236}">
                <a16:creationId xmlns:a16="http://schemas.microsoft.com/office/drawing/2014/main" id="{9492F06B-8D89-7E3D-DBB8-DE53834959A0}"/>
              </a:ext>
            </a:extLst>
          </p:cNvPr>
          <p:cNvSpPr>
            <a:spLocks noGrp="1"/>
          </p:cNvSpPr>
          <p:nvPr>
            <p:ph type="ftr" sz="quarter" idx="10"/>
          </p:nvPr>
        </p:nvSpPr>
        <p:spPr bwMode="auto">
          <a:xfrm>
            <a:off x="4165600" y="6416676"/>
            <a:ext cx="3860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dirty="0">
                <a:solidFill>
                  <a:srgbClr val="BCBCBC"/>
                </a:solidFill>
                <a:latin typeface="Times New Roman" pitchFamily="18" charset="0"/>
              </a:rPr>
              <a:t>Beam – AISC Manual 16th Ed &amp; ANSI/AISC 360-22</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5111750" y="5227638"/>
            <a:ext cx="5360988"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a:solidFill>
                  <a:schemeClr val="bg1"/>
                </a:solidFill>
              </a:rPr>
              <a:t>Lateral Torsional Buckling </a:t>
            </a:r>
          </a:p>
          <a:p>
            <a:pPr eaLnBrk="0" hangingPunct="0">
              <a:defRPr/>
            </a:pPr>
            <a:r>
              <a:rPr lang="en-US">
                <a:solidFill>
                  <a:schemeClr val="bg1"/>
                </a:solidFill>
              </a:rPr>
              <a:t>Strength for Compact W-Shape Sections</a:t>
            </a:r>
          </a:p>
          <a:p>
            <a:pPr eaLnBrk="0" hangingPunct="0">
              <a:defRPr/>
            </a:pPr>
            <a:r>
              <a:rPr lang="en-US">
                <a:solidFill>
                  <a:schemeClr val="bg1"/>
                </a:solidFill>
              </a:rPr>
              <a:t>Effect of </a:t>
            </a:r>
            <a:r>
              <a:rPr lang="en-US" i="1">
                <a:solidFill>
                  <a:schemeClr val="bg1"/>
                </a:solidFill>
              </a:rPr>
              <a:t>C</a:t>
            </a:r>
            <a:r>
              <a:rPr lang="en-US" i="1" baseline="-25000">
                <a:solidFill>
                  <a:schemeClr val="bg1"/>
                </a:solidFill>
              </a:rPr>
              <a:t>b</a:t>
            </a:r>
          </a:p>
        </p:txBody>
      </p:sp>
      <p:sp>
        <p:nvSpPr>
          <p:cNvPr id="40" name="Rectangle 39"/>
          <p:cNvSpPr/>
          <p:nvPr/>
        </p:nvSpPr>
        <p:spPr>
          <a:xfrm>
            <a:off x="1701800" y="860426"/>
            <a:ext cx="8769350" cy="4475163"/>
          </a:xfrm>
          <a:prstGeom prst="rect">
            <a:avLst/>
          </a:prstGeom>
          <a:solidFill>
            <a:schemeClr val="tx1"/>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grpSp>
        <p:nvGrpSpPr>
          <p:cNvPr id="26629" name="Group 67"/>
          <p:cNvGrpSpPr>
            <a:grpSpLocks/>
          </p:cNvGrpSpPr>
          <p:nvPr/>
        </p:nvGrpSpPr>
        <p:grpSpPr bwMode="auto">
          <a:xfrm>
            <a:off x="4383088" y="1758951"/>
            <a:ext cx="5491162" cy="2379663"/>
            <a:chOff x="3056371" y="2978295"/>
            <a:chExt cx="5491163" cy="2379663"/>
          </a:xfrm>
        </p:grpSpPr>
        <p:sp>
          <p:nvSpPr>
            <p:cNvPr id="26655" name="Line 13"/>
            <p:cNvSpPr>
              <a:spLocks noChangeShapeType="1"/>
            </p:cNvSpPr>
            <p:nvPr/>
          </p:nvSpPr>
          <p:spPr bwMode="auto">
            <a:xfrm>
              <a:off x="3056371" y="2978295"/>
              <a:ext cx="1524000" cy="990600"/>
            </a:xfrm>
            <a:prstGeom prst="line">
              <a:avLst/>
            </a:prstGeom>
            <a:noFill/>
            <a:ln w="3810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6656" name="Freeform 15"/>
            <p:cNvSpPr>
              <a:spLocks/>
            </p:cNvSpPr>
            <p:nvPr/>
          </p:nvSpPr>
          <p:spPr bwMode="auto">
            <a:xfrm>
              <a:off x="4732771" y="4121295"/>
              <a:ext cx="3814763" cy="1236663"/>
            </a:xfrm>
            <a:custGeom>
              <a:avLst/>
              <a:gdLst>
                <a:gd name="T0" fmla="*/ 0 w 2403"/>
                <a:gd name="T1" fmla="*/ 0 h 779"/>
                <a:gd name="T2" fmla="*/ 2147483647 w 2403"/>
                <a:gd name="T3" fmla="*/ 2147483647 h 779"/>
                <a:gd name="T4" fmla="*/ 2147483647 w 2403"/>
                <a:gd name="T5" fmla="*/ 2147483647 h 779"/>
                <a:gd name="T6" fmla="*/ 2147483647 w 2403"/>
                <a:gd name="T7" fmla="*/ 2147483647 h 779"/>
                <a:gd name="T8" fmla="*/ 2147483647 w 2403"/>
                <a:gd name="T9" fmla="*/ 2147483647 h 779"/>
                <a:gd name="T10" fmla="*/ 2147483647 w 2403"/>
                <a:gd name="T11" fmla="*/ 2147483647 h 779"/>
                <a:gd name="T12" fmla="*/ 0 60000 65536"/>
                <a:gd name="T13" fmla="*/ 0 60000 65536"/>
                <a:gd name="T14" fmla="*/ 0 60000 65536"/>
                <a:gd name="T15" fmla="*/ 0 60000 65536"/>
                <a:gd name="T16" fmla="*/ 0 60000 65536"/>
                <a:gd name="T17" fmla="*/ 0 60000 65536"/>
                <a:gd name="T18" fmla="*/ 0 w 2403"/>
                <a:gd name="T19" fmla="*/ 0 h 779"/>
                <a:gd name="T20" fmla="*/ 2403 w 2403"/>
                <a:gd name="T21" fmla="*/ 779 h 779"/>
              </a:gdLst>
              <a:ahLst/>
              <a:cxnLst>
                <a:cxn ang="T12">
                  <a:pos x="T0" y="T1"/>
                </a:cxn>
                <a:cxn ang="T13">
                  <a:pos x="T2" y="T3"/>
                </a:cxn>
                <a:cxn ang="T14">
                  <a:pos x="T4" y="T5"/>
                </a:cxn>
                <a:cxn ang="T15">
                  <a:pos x="T6" y="T7"/>
                </a:cxn>
                <a:cxn ang="T16">
                  <a:pos x="T8" y="T9"/>
                </a:cxn>
                <a:cxn ang="T17">
                  <a:pos x="T10" y="T11"/>
                </a:cxn>
              </a:cxnLst>
              <a:rect l="T18" t="T19" r="T20" b="T21"/>
              <a:pathLst>
                <a:path w="2403" h="779">
                  <a:moveTo>
                    <a:pt x="0" y="0"/>
                  </a:moveTo>
                  <a:cubicBezTo>
                    <a:pt x="72" y="64"/>
                    <a:pt x="126" y="119"/>
                    <a:pt x="240" y="192"/>
                  </a:cubicBezTo>
                  <a:cubicBezTo>
                    <a:pt x="354" y="265"/>
                    <a:pt x="510" y="368"/>
                    <a:pt x="686" y="440"/>
                  </a:cubicBezTo>
                  <a:cubicBezTo>
                    <a:pt x="862" y="512"/>
                    <a:pt x="1100" y="575"/>
                    <a:pt x="1296" y="624"/>
                  </a:cubicBezTo>
                  <a:cubicBezTo>
                    <a:pt x="1492" y="673"/>
                    <a:pt x="1676" y="708"/>
                    <a:pt x="1861" y="734"/>
                  </a:cubicBezTo>
                  <a:cubicBezTo>
                    <a:pt x="2046" y="760"/>
                    <a:pt x="2290" y="770"/>
                    <a:pt x="2403" y="779"/>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6630" name="Line 9"/>
          <p:cNvSpPr>
            <a:spLocks noChangeShapeType="1"/>
          </p:cNvSpPr>
          <p:nvPr/>
        </p:nvSpPr>
        <p:spPr bwMode="auto">
          <a:xfrm>
            <a:off x="2992438" y="1673225"/>
            <a:ext cx="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1" name="Text Box 10"/>
          <p:cNvSpPr txBox="1">
            <a:spLocks noChangeArrowheads="1"/>
          </p:cNvSpPr>
          <p:nvPr/>
        </p:nvSpPr>
        <p:spPr bwMode="auto">
          <a:xfrm>
            <a:off x="1952626" y="2528888"/>
            <a:ext cx="517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r</a:t>
            </a:r>
          </a:p>
        </p:txBody>
      </p:sp>
      <p:sp>
        <p:nvSpPr>
          <p:cNvPr id="26632" name="Text Box 11"/>
          <p:cNvSpPr txBox="1">
            <a:spLocks noChangeArrowheads="1"/>
          </p:cNvSpPr>
          <p:nvPr/>
        </p:nvSpPr>
        <p:spPr bwMode="auto">
          <a:xfrm>
            <a:off x="1917700" y="1614488"/>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p</a:t>
            </a:r>
          </a:p>
        </p:txBody>
      </p:sp>
      <p:sp>
        <p:nvSpPr>
          <p:cNvPr id="26633" name="Text Box 12"/>
          <p:cNvSpPr txBox="1">
            <a:spLocks noChangeArrowheads="1"/>
          </p:cNvSpPr>
          <p:nvPr/>
        </p:nvSpPr>
        <p:spPr bwMode="auto">
          <a:xfrm>
            <a:off x="1751013" y="3348039"/>
            <a:ext cx="8509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3200" b="1" i="1">
                <a:solidFill>
                  <a:schemeClr val="bg1"/>
                </a:solidFill>
                <a:latin typeface="Times New Roman" pitchFamily="18" charset="0"/>
              </a:rPr>
              <a:t>M</a:t>
            </a:r>
            <a:r>
              <a:rPr lang="en-US" altLang="en-US" sz="3200" b="1" i="1" baseline="-25000">
                <a:solidFill>
                  <a:schemeClr val="bg1"/>
                </a:solidFill>
                <a:latin typeface="Times New Roman" pitchFamily="18" charset="0"/>
              </a:rPr>
              <a:t>n</a:t>
            </a:r>
          </a:p>
        </p:txBody>
      </p:sp>
      <p:sp>
        <p:nvSpPr>
          <p:cNvPr id="26634" name="Text Box 21"/>
          <p:cNvSpPr txBox="1">
            <a:spLocks noChangeArrowheads="1"/>
          </p:cNvSpPr>
          <p:nvPr/>
        </p:nvSpPr>
        <p:spPr bwMode="auto">
          <a:xfrm>
            <a:off x="7637464" y="4537075"/>
            <a:ext cx="12715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50000"/>
              </a:spcBef>
              <a:buClrTx/>
              <a:buSzTx/>
              <a:buFontTx/>
              <a:buNone/>
            </a:pPr>
            <a:r>
              <a:rPr lang="en-US" altLang="en-US" sz="3200" b="1" i="1">
                <a:solidFill>
                  <a:schemeClr val="bg1"/>
                </a:solidFill>
                <a:latin typeface="Times New Roman" pitchFamily="18" charset="0"/>
              </a:rPr>
              <a:t>L</a:t>
            </a:r>
            <a:r>
              <a:rPr lang="en-US" altLang="en-US" sz="3200" b="1" i="1" baseline="-25000">
                <a:solidFill>
                  <a:schemeClr val="bg1"/>
                </a:solidFill>
                <a:latin typeface="Times New Roman" pitchFamily="18" charset="0"/>
              </a:rPr>
              <a:t>b</a:t>
            </a:r>
          </a:p>
        </p:txBody>
      </p:sp>
      <p:sp>
        <p:nvSpPr>
          <p:cNvPr id="26635" name="Text Box 28"/>
          <p:cNvSpPr txBox="1">
            <a:spLocks noChangeArrowheads="1"/>
          </p:cNvSpPr>
          <p:nvPr/>
        </p:nvSpPr>
        <p:spPr bwMode="auto">
          <a:xfrm>
            <a:off x="4167188" y="4545013"/>
            <a:ext cx="455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L</a:t>
            </a:r>
            <a:r>
              <a:rPr lang="en-US" altLang="en-US" sz="2400" i="1" baseline="-25000">
                <a:solidFill>
                  <a:schemeClr val="bg1"/>
                </a:solidFill>
                <a:latin typeface="Times New Roman" pitchFamily="18" charset="0"/>
              </a:rPr>
              <a:t>p</a:t>
            </a:r>
            <a:endParaRPr lang="en-US" altLang="en-US" sz="2400" i="1">
              <a:solidFill>
                <a:schemeClr val="bg1"/>
              </a:solidFill>
              <a:latin typeface="Times New Roman" pitchFamily="18" charset="0"/>
            </a:endParaRPr>
          </a:p>
        </p:txBody>
      </p:sp>
      <p:sp>
        <p:nvSpPr>
          <p:cNvPr id="26636" name="Text Box 29"/>
          <p:cNvSpPr txBox="1">
            <a:spLocks noChangeArrowheads="1"/>
          </p:cNvSpPr>
          <p:nvPr/>
        </p:nvSpPr>
        <p:spPr bwMode="auto">
          <a:xfrm>
            <a:off x="5735639" y="4535488"/>
            <a:ext cx="43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L</a:t>
            </a:r>
            <a:r>
              <a:rPr lang="en-US" altLang="en-US" sz="2400" i="1" baseline="-25000">
                <a:solidFill>
                  <a:schemeClr val="bg1"/>
                </a:solidFill>
                <a:latin typeface="Times New Roman" pitchFamily="18" charset="0"/>
              </a:rPr>
              <a:t>r</a:t>
            </a:r>
            <a:endParaRPr lang="en-US" altLang="en-US" sz="2400" i="1">
              <a:solidFill>
                <a:schemeClr val="bg1"/>
              </a:solidFill>
              <a:latin typeface="Times New Roman" pitchFamily="18" charset="0"/>
            </a:endParaRPr>
          </a:p>
        </p:txBody>
      </p:sp>
      <p:sp>
        <p:nvSpPr>
          <p:cNvPr id="26637" name="Text Box 41"/>
          <p:cNvSpPr txBox="1">
            <a:spLocks noChangeArrowheads="1"/>
          </p:cNvSpPr>
          <p:nvPr/>
        </p:nvSpPr>
        <p:spPr bwMode="auto">
          <a:xfrm>
            <a:off x="6037263" y="3625850"/>
            <a:ext cx="81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r>
              <a:rPr lang="en-US" altLang="en-US" sz="2400">
                <a:solidFill>
                  <a:schemeClr val="bg1"/>
                </a:solidFill>
                <a:latin typeface="Times New Roman" pitchFamily="18" charset="0"/>
              </a:rPr>
              <a:t>=1</a:t>
            </a:r>
          </a:p>
        </p:txBody>
      </p:sp>
      <p:sp>
        <p:nvSpPr>
          <p:cNvPr id="41" name="Slide Number Placeholder 40"/>
          <p:cNvSpPr txBox="1">
            <a:spLocks noGrp="1"/>
          </p:cNvSpPr>
          <p:nvPr/>
        </p:nvSpPr>
        <p:spPr>
          <a:xfrm>
            <a:off x="9448800" y="6416676"/>
            <a:ext cx="762000" cy="365125"/>
          </a:xfrm>
          <a:prstGeom prst="rect">
            <a:avLst/>
          </a:prstGeom>
          <a:noFill/>
        </p:spPr>
        <p:txBody>
          <a:bodyPr lIns="0" rIns="0" anchor="b"/>
          <a:lstStyle/>
          <a:p>
            <a:pPr algn="r">
              <a:defRPr/>
            </a:pPr>
            <a:endParaRPr lang="en-US" sz="1200" dirty="0">
              <a:solidFill>
                <a:schemeClr val="tx1">
                  <a:shade val="50000"/>
                </a:schemeClr>
              </a:solidFill>
              <a:cs typeface="+mn-cs"/>
            </a:endParaRPr>
          </a:p>
        </p:txBody>
      </p:sp>
      <p:sp>
        <p:nvSpPr>
          <p:cNvPr id="26639" name="Line 13"/>
          <p:cNvSpPr>
            <a:spLocks noChangeShapeType="1"/>
          </p:cNvSpPr>
          <p:nvPr/>
        </p:nvSpPr>
        <p:spPr bwMode="auto">
          <a:xfrm>
            <a:off x="2459038" y="2762250"/>
            <a:ext cx="3429000" cy="158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6640" name="Line 14"/>
          <p:cNvSpPr>
            <a:spLocks noChangeShapeType="1"/>
          </p:cNvSpPr>
          <p:nvPr/>
        </p:nvSpPr>
        <p:spPr bwMode="auto">
          <a:xfrm rot="5400000" flipH="1">
            <a:off x="3038476" y="3113088"/>
            <a:ext cx="2638425" cy="1270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6641" name="Line 16"/>
          <p:cNvSpPr>
            <a:spLocks noChangeShapeType="1"/>
          </p:cNvSpPr>
          <p:nvPr/>
        </p:nvSpPr>
        <p:spPr bwMode="auto">
          <a:xfrm rot="5400000" flipH="1">
            <a:off x="5044282" y="3596482"/>
            <a:ext cx="1674813" cy="12700"/>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6642" name="Freeform 26"/>
          <p:cNvSpPr>
            <a:spLocks/>
          </p:cNvSpPr>
          <p:nvPr/>
        </p:nvSpPr>
        <p:spPr bwMode="auto">
          <a:xfrm>
            <a:off x="2435226" y="949326"/>
            <a:ext cx="7553325" cy="3533775"/>
          </a:xfrm>
          <a:custGeom>
            <a:avLst/>
            <a:gdLst>
              <a:gd name="T0" fmla="*/ 0 w 4758"/>
              <a:gd name="T1" fmla="*/ 0 h 2226"/>
              <a:gd name="T2" fmla="*/ 0 w 4758"/>
              <a:gd name="T3" fmla="*/ 2147483647 h 2226"/>
              <a:gd name="T4" fmla="*/ 2147483647 w 4758"/>
              <a:gd name="T5" fmla="*/ 2147483647 h 2226"/>
              <a:gd name="T6" fmla="*/ 0 60000 65536"/>
              <a:gd name="T7" fmla="*/ 0 60000 65536"/>
              <a:gd name="T8" fmla="*/ 0 60000 65536"/>
              <a:gd name="T9" fmla="*/ 0 w 4758"/>
              <a:gd name="T10" fmla="*/ 0 h 2226"/>
              <a:gd name="T11" fmla="*/ 4758 w 4758"/>
              <a:gd name="T12" fmla="*/ 2226 h 2226"/>
            </a:gdLst>
            <a:ahLst/>
            <a:cxnLst>
              <a:cxn ang="T6">
                <a:pos x="T0" y="T1"/>
              </a:cxn>
              <a:cxn ang="T7">
                <a:pos x="T2" y="T3"/>
              </a:cxn>
              <a:cxn ang="T8">
                <a:pos x="T4" y="T5"/>
              </a:cxn>
            </a:cxnLst>
            <a:rect l="T9" t="T10" r="T11" b="T12"/>
            <a:pathLst>
              <a:path w="4758" h="2226">
                <a:moveTo>
                  <a:pt x="0" y="0"/>
                </a:moveTo>
                <a:lnTo>
                  <a:pt x="0" y="2226"/>
                </a:lnTo>
                <a:lnTo>
                  <a:pt x="4758" y="2226"/>
                </a:lnTo>
              </a:path>
            </a:pathLst>
          </a:custGeom>
          <a:noFill/>
          <a:ln w="2857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3" name="Line 28"/>
          <p:cNvSpPr>
            <a:spLocks noChangeShapeType="1"/>
          </p:cNvSpPr>
          <p:nvPr/>
        </p:nvSpPr>
        <p:spPr bwMode="auto">
          <a:xfrm flipV="1">
            <a:off x="6731001" y="3625850"/>
            <a:ext cx="485775" cy="266700"/>
          </a:xfrm>
          <a:prstGeom prst="line">
            <a:avLst/>
          </a:prstGeom>
          <a:noFill/>
          <a:ln w="19050">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2" name="TextBox 2"/>
          <p:cNvSpPr txBox="1"/>
          <p:nvPr/>
        </p:nvSpPr>
        <p:spPr>
          <a:xfrm>
            <a:off x="2130425" y="178307"/>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a:solidFill>
                  <a:schemeClr val="bg1"/>
                </a:solidFill>
              </a:rPr>
              <a:t>Flexural Strength</a:t>
            </a:r>
          </a:p>
        </p:txBody>
      </p:sp>
      <p:sp>
        <p:nvSpPr>
          <p:cNvPr id="26645" name="Line 4"/>
          <p:cNvSpPr>
            <a:spLocks noChangeShapeType="1"/>
          </p:cNvSpPr>
          <p:nvPr/>
        </p:nvSpPr>
        <p:spPr bwMode="auto">
          <a:xfrm>
            <a:off x="2354263" y="1733551"/>
            <a:ext cx="3733800" cy="317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6646" name="Freeform 15"/>
          <p:cNvSpPr>
            <a:spLocks/>
          </p:cNvSpPr>
          <p:nvPr/>
        </p:nvSpPr>
        <p:spPr bwMode="auto">
          <a:xfrm>
            <a:off x="6094414" y="2457450"/>
            <a:ext cx="3633787" cy="1436688"/>
          </a:xfrm>
          <a:custGeom>
            <a:avLst/>
            <a:gdLst>
              <a:gd name="T0" fmla="*/ 0 w 2403"/>
              <a:gd name="T1" fmla="*/ 0 h 779"/>
              <a:gd name="T2" fmla="*/ 2147483647 w 2403"/>
              <a:gd name="T3" fmla="*/ 2147483647 h 779"/>
              <a:gd name="T4" fmla="*/ 2147483647 w 2403"/>
              <a:gd name="T5" fmla="*/ 2147483647 h 779"/>
              <a:gd name="T6" fmla="*/ 2147483647 w 2403"/>
              <a:gd name="T7" fmla="*/ 2147483647 h 779"/>
              <a:gd name="T8" fmla="*/ 2147483647 w 2403"/>
              <a:gd name="T9" fmla="*/ 2147483647 h 779"/>
              <a:gd name="T10" fmla="*/ 2147483647 w 2403"/>
              <a:gd name="T11" fmla="*/ 2147483647 h 779"/>
              <a:gd name="T12" fmla="*/ 0 60000 65536"/>
              <a:gd name="T13" fmla="*/ 0 60000 65536"/>
              <a:gd name="T14" fmla="*/ 0 60000 65536"/>
              <a:gd name="T15" fmla="*/ 0 60000 65536"/>
              <a:gd name="T16" fmla="*/ 0 60000 65536"/>
              <a:gd name="T17" fmla="*/ 0 60000 65536"/>
              <a:gd name="T18" fmla="*/ 0 w 2403"/>
              <a:gd name="T19" fmla="*/ 0 h 779"/>
              <a:gd name="T20" fmla="*/ 2403 w 2403"/>
              <a:gd name="T21" fmla="*/ 779 h 779"/>
            </a:gdLst>
            <a:ahLst/>
            <a:cxnLst>
              <a:cxn ang="T12">
                <a:pos x="T0" y="T1"/>
              </a:cxn>
              <a:cxn ang="T13">
                <a:pos x="T2" y="T3"/>
              </a:cxn>
              <a:cxn ang="T14">
                <a:pos x="T4" y="T5"/>
              </a:cxn>
              <a:cxn ang="T15">
                <a:pos x="T6" y="T7"/>
              </a:cxn>
              <a:cxn ang="T16">
                <a:pos x="T8" y="T9"/>
              </a:cxn>
              <a:cxn ang="T17">
                <a:pos x="T10" y="T11"/>
              </a:cxn>
            </a:cxnLst>
            <a:rect l="T18" t="T19" r="T20" b="T21"/>
            <a:pathLst>
              <a:path w="2403" h="779">
                <a:moveTo>
                  <a:pt x="0" y="0"/>
                </a:moveTo>
                <a:cubicBezTo>
                  <a:pt x="72" y="64"/>
                  <a:pt x="126" y="119"/>
                  <a:pt x="240" y="192"/>
                </a:cubicBezTo>
                <a:cubicBezTo>
                  <a:pt x="354" y="265"/>
                  <a:pt x="510" y="368"/>
                  <a:pt x="686" y="440"/>
                </a:cubicBezTo>
                <a:cubicBezTo>
                  <a:pt x="862" y="512"/>
                  <a:pt x="1100" y="575"/>
                  <a:pt x="1296" y="624"/>
                </a:cubicBezTo>
                <a:cubicBezTo>
                  <a:pt x="1492" y="673"/>
                  <a:pt x="1676" y="708"/>
                  <a:pt x="1861" y="734"/>
                </a:cubicBezTo>
                <a:cubicBezTo>
                  <a:pt x="2046" y="760"/>
                  <a:pt x="2290" y="770"/>
                  <a:pt x="2403" y="779"/>
                </a:cubicBezTo>
              </a:path>
            </a:pathLst>
          </a:custGeom>
          <a:noFill/>
          <a:ln w="381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7" name="Freeform 21"/>
          <p:cNvSpPr>
            <a:spLocks/>
          </p:cNvSpPr>
          <p:nvPr/>
        </p:nvSpPr>
        <p:spPr bwMode="auto">
          <a:xfrm>
            <a:off x="4641851" y="1090614"/>
            <a:ext cx="1400175" cy="1323975"/>
          </a:xfrm>
          <a:custGeom>
            <a:avLst/>
            <a:gdLst>
              <a:gd name="T0" fmla="*/ 2147483647 w 882"/>
              <a:gd name="T1" fmla="*/ 2147483647 h 834"/>
              <a:gd name="T2" fmla="*/ 2147483647 w 882"/>
              <a:gd name="T3" fmla="*/ 2147483647 h 834"/>
              <a:gd name="T4" fmla="*/ 0 w 882"/>
              <a:gd name="T5" fmla="*/ 0 h 834"/>
              <a:gd name="T6" fmla="*/ 0 60000 65536"/>
              <a:gd name="T7" fmla="*/ 0 60000 65536"/>
              <a:gd name="T8" fmla="*/ 0 60000 65536"/>
              <a:gd name="T9" fmla="*/ 0 w 882"/>
              <a:gd name="T10" fmla="*/ 0 h 834"/>
              <a:gd name="T11" fmla="*/ 882 w 882"/>
              <a:gd name="T12" fmla="*/ 834 h 834"/>
            </a:gdLst>
            <a:ahLst/>
            <a:cxnLst>
              <a:cxn ang="T6">
                <a:pos x="T0" y="T1"/>
              </a:cxn>
              <a:cxn ang="T7">
                <a:pos x="T2" y="T3"/>
              </a:cxn>
              <a:cxn ang="T8">
                <a:pos x="T4" y="T5"/>
              </a:cxn>
            </a:cxnLst>
            <a:rect l="T9" t="T10" r="T11" b="T12"/>
            <a:pathLst>
              <a:path w="882" h="834">
                <a:moveTo>
                  <a:pt x="882" y="834"/>
                </a:moveTo>
                <a:cubicBezTo>
                  <a:pt x="793" y="729"/>
                  <a:pt x="705" y="625"/>
                  <a:pt x="558" y="486"/>
                </a:cubicBezTo>
                <a:cubicBezTo>
                  <a:pt x="411" y="347"/>
                  <a:pt x="205" y="173"/>
                  <a:pt x="0" y="0"/>
                </a:cubicBezTo>
              </a:path>
            </a:pathLst>
          </a:custGeom>
          <a:noFill/>
          <a:ln w="38100" cap="flat"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8" name="Text Box 42"/>
          <p:cNvSpPr txBox="1">
            <a:spLocks noChangeArrowheads="1"/>
          </p:cNvSpPr>
          <p:nvPr/>
        </p:nvSpPr>
        <p:spPr bwMode="auto">
          <a:xfrm>
            <a:off x="7366000" y="2855913"/>
            <a:ext cx="81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a:solidFill>
                  <a:schemeClr val="bg1"/>
                </a:solidFill>
                <a:latin typeface="Times New Roman" pitchFamily="18" charset="0"/>
              </a:rPr>
              <a:t>C</a:t>
            </a:r>
            <a:r>
              <a:rPr lang="en-US" altLang="en-US" sz="2400" i="1" baseline="-25000">
                <a:solidFill>
                  <a:schemeClr val="bg1"/>
                </a:solidFill>
                <a:latin typeface="Times New Roman" pitchFamily="18" charset="0"/>
              </a:rPr>
              <a:t>b</a:t>
            </a:r>
            <a:r>
              <a:rPr lang="en-US" altLang="en-US" sz="2400">
                <a:solidFill>
                  <a:schemeClr val="bg1"/>
                </a:solidFill>
                <a:latin typeface="Times New Roman" pitchFamily="18" charset="0"/>
              </a:rPr>
              <a:t>&gt;1</a:t>
            </a:r>
          </a:p>
        </p:txBody>
      </p:sp>
      <p:sp>
        <p:nvSpPr>
          <p:cNvPr id="26649" name="Line 37"/>
          <p:cNvSpPr>
            <a:spLocks noChangeShapeType="1"/>
          </p:cNvSpPr>
          <p:nvPr/>
        </p:nvSpPr>
        <p:spPr bwMode="auto">
          <a:xfrm flipH="1">
            <a:off x="6975475" y="3095626"/>
            <a:ext cx="419100" cy="85725"/>
          </a:xfrm>
          <a:prstGeom prst="line">
            <a:avLst/>
          </a:prstGeom>
          <a:noFill/>
          <a:ln w="19050">
            <a:solidFill>
              <a:schemeClr val="bg1"/>
            </a:solidFill>
            <a:round/>
            <a:headEnd/>
            <a:tailEnd type="arrow" w="lg" len="lg"/>
          </a:ln>
          <a:extLst>
            <a:ext uri="{909E8E84-426E-40DD-AFC4-6F175D3DCCD1}">
              <a14:hiddenFill xmlns:a14="http://schemas.microsoft.com/office/drawing/2010/main">
                <a:noFill/>
              </a14:hiddenFill>
            </a:ext>
          </a:extLst>
        </p:spPr>
        <p:txBody>
          <a:bodyPr/>
          <a:lstStyle/>
          <a:p>
            <a:endParaRPr lang="en-US"/>
          </a:p>
        </p:txBody>
      </p:sp>
      <p:sp>
        <p:nvSpPr>
          <p:cNvPr id="26650" name="Freeform 48"/>
          <p:cNvSpPr>
            <a:spLocks/>
          </p:cNvSpPr>
          <p:nvPr/>
        </p:nvSpPr>
        <p:spPr bwMode="auto">
          <a:xfrm>
            <a:off x="5340350" y="1712914"/>
            <a:ext cx="4229100" cy="2166937"/>
          </a:xfrm>
          <a:custGeom>
            <a:avLst/>
            <a:gdLst>
              <a:gd name="T0" fmla="*/ 2147483647 w 2652"/>
              <a:gd name="T1" fmla="*/ 2147483647 h 1356"/>
              <a:gd name="T2" fmla="*/ 2147483647 w 2652"/>
              <a:gd name="T3" fmla="*/ 2147483647 h 1356"/>
              <a:gd name="T4" fmla="*/ 2147483647 w 2652"/>
              <a:gd name="T5" fmla="*/ 2147483647 h 1356"/>
              <a:gd name="T6" fmla="*/ 2147483647 w 2652"/>
              <a:gd name="T7" fmla="*/ 2147483647 h 1356"/>
              <a:gd name="T8" fmla="*/ 2147483647 w 2652"/>
              <a:gd name="T9" fmla="*/ 2147483647 h 1356"/>
              <a:gd name="T10" fmla="*/ 2147483647 w 2652"/>
              <a:gd name="T11" fmla="*/ 2147483647 h 1356"/>
              <a:gd name="T12" fmla="*/ 2147483647 w 2652"/>
              <a:gd name="T13" fmla="*/ 2147483647 h 1356"/>
              <a:gd name="T14" fmla="*/ 2147483647 w 2652"/>
              <a:gd name="T15" fmla="*/ 2147483647 h 1356"/>
              <a:gd name="T16" fmla="*/ 0 w 2652"/>
              <a:gd name="T17" fmla="*/ 0 h 13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52"/>
              <a:gd name="T28" fmla="*/ 0 h 1356"/>
              <a:gd name="T29" fmla="*/ 2652 w 2652"/>
              <a:gd name="T30" fmla="*/ 1356 h 13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52" h="1356">
                <a:moveTo>
                  <a:pt x="2652" y="1356"/>
                </a:moveTo>
                <a:cubicBezTo>
                  <a:pt x="2583" y="1352"/>
                  <a:pt x="2514" y="1348"/>
                  <a:pt x="2400" y="1332"/>
                </a:cubicBezTo>
                <a:cubicBezTo>
                  <a:pt x="2286" y="1316"/>
                  <a:pt x="2116" y="1293"/>
                  <a:pt x="1968" y="1260"/>
                </a:cubicBezTo>
                <a:cubicBezTo>
                  <a:pt x="1820" y="1227"/>
                  <a:pt x="1651" y="1177"/>
                  <a:pt x="1512" y="1132"/>
                </a:cubicBezTo>
                <a:cubicBezTo>
                  <a:pt x="1373" y="1087"/>
                  <a:pt x="1270" y="1057"/>
                  <a:pt x="1136" y="988"/>
                </a:cubicBezTo>
                <a:cubicBezTo>
                  <a:pt x="1002" y="919"/>
                  <a:pt x="824" y="805"/>
                  <a:pt x="708" y="716"/>
                </a:cubicBezTo>
                <a:cubicBezTo>
                  <a:pt x="592" y="627"/>
                  <a:pt x="535" y="554"/>
                  <a:pt x="440" y="456"/>
                </a:cubicBezTo>
                <a:cubicBezTo>
                  <a:pt x="345" y="358"/>
                  <a:pt x="209" y="204"/>
                  <a:pt x="136" y="128"/>
                </a:cubicBezTo>
                <a:cubicBezTo>
                  <a:pt x="63" y="52"/>
                  <a:pt x="31" y="26"/>
                  <a:pt x="0" y="0"/>
                </a:cubicBezTo>
              </a:path>
            </a:pathLst>
          </a:custGeom>
          <a:noFill/>
          <a:ln w="101600" cmpd="sng">
            <a:solidFill>
              <a:srgbClr val="FFC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51" name="Line 49"/>
          <p:cNvSpPr>
            <a:spLocks noChangeShapeType="1"/>
          </p:cNvSpPr>
          <p:nvPr/>
        </p:nvSpPr>
        <p:spPr bwMode="auto">
          <a:xfrm flipH="1">
            <a:off x="2235201" y="1727200"/>
            <a:ext cx="3140075" cy="0"/>
          </a:xfrm>
          <a:prstGeom prst="line">
            <a:avLst/>
          </a:prstGeom>
          <a:noFill/>
          <a:ln w="101600">
            <a:solidFill>
              <a:srgbClr val="FFC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2" name="Text Box 37"/>
          <p:cNvSpPr txBox="1">
            <a:spLocks noChangeArrowheads="1"/>
          </p:cNvSpPr>
          <p:nvPr/>
        </p:nvSpPr>
        <p:spPr bwMode="auto">
          <a:xfrm>
            <a:off x="5613401" y="1101725"/>
            <a:ext cx="1958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solidFill>
                  <a:schemeClr val="bg1"/>
                </a:solidFill>
                <a:latin typeface="Times New Roman" pitchFamily="18" charset="0"/>
              </a:rPr>
              <a:t>Limited by </a:t>
            </a: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p</a:t>
            </a:r>
          </a:p>
        </p:txBody>
      </p:sp>
      <p:sp>
        <p:nvSpPr>
          <p:cNvPr id="4" name="Slide Number Placeholder 3"/>
          <p:cNvSpPr>
            <a:spLocks noGrp="1"/>
          </p:cNvSpPr>
          <p:nvPr>
            <p:ph type="sldNum" sz="quarter" idx="11"/>
          </p:nvPr>
        </p:nvSpPr>
        <p:spPr/>
        <p:txBody>
          <a:bodyPr/>
          <a:lstStyle/>
          <a:p>
            <a:pPr>
              <a:defRPr/>
            </a:pPr>
            <a:fld id="{DF216B45-7F42-48B8-8859-5C34A2823692}" type="slidenum">
              <a:rPr lang="en-US" smtClean="0"/>
              <a:pPr>
                <a:defRPr/>
              </a:pPr>
              <a:t>23</a:t>
            </a:fld>
            <a:endParaRPr lang="en-US" dirty="0"/>
          </a:p>
        </p:txBody>
      </p:sp>
      <p:sp>
        <p:nvSpPr>
          <p:cNvPr id="3" name="Footer Placeholder 2">
            <a:extLst>
              <a:ext uri="{FF2B5EF4-FFF2-40B4-BE49-F238E27FC236}">
                <a16:creationId xmlns:a16="http://schemas.microsoft.com/office/drawing/2014/main" id="{843762C5-0E56-350F-1C1A-92223C3AF119}"/>
              </a:ext>
            </a:extLst>
          </p:cNvPr>
          <p:cNvSpPr>
            <a:spLocks noGrp="1"/>
          </p:cNvSpPr>
          <p:nvPr>
            <p:ph type="ftr" sz="quarter" idx="10"/>
          </p:nvPr>
        </p:nvSpPr>
        <p:spPr bwMode="auto">
          <a:xfrm>
            <a:off x="4165600" y="6416676"/>
            <a:ext cx="3860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dirty="0">
                <a:solidFill>
                  <a:srgbClr val="BCBCBC"/>
                </a:solidFill>
                <a:latin typeface="Times New Roman" pitchFamily="18" charset="0"/>
              </a:rPr>
              <a:t>Beam – AISC Manual 16th Ed &amp; ANSI/AISC 360-22</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dirty="0">
                <a:solidFill>
                  <a:srgbClr val="BCBCBC"/>
                </a:solidFill>
                <a:latin typeface="Times New Roman" pitchFamily="18" charset="0"/>
              </a:rPr>
              <a:t>Beam – AISC Manual 16th Ed &amp; ANSI/AISC 360-22</a:t>
            </a:r>
          </a:p>
        </p:txBody>
      </p:sp>
      <p:sp>
        <p:nvSpPr>
          <p:cNvPr id="3" name="Content Placeholder 2"/>
          <p:cNvSpPr>
            <a:spLocks noGrp="1"/>
          </p:cNvSpPr>
          <p:nvPr>
            <p:ph idx="1"/>
          </p:nvPr>
        </p:nvSpPr>
        <p:spPr>
          <a:xfrm>
            <a:off x="1981200" y="1600200"/>
            <a:ext cx="8229600" cy="3182938"/>
          </a:xfrm>
          <a:solidFill>
            <a:schemeClr val="accent1">
              <a:lumMod val="20000"/>
              <a:lumOff val="80000"/>
            </a:schemeClr>
          </a:solidFill>
        </p:spPr>
        <p:txBody>
          <a:bodyPr>
            <a:spAutoFit/>
          </a:bodyPr>
          <a:lstStyle/>
          <a:p>
            <a:pPr>
              <a:defRPr/>
            </a:pPr>
            <a:endParaRPr lang="en-US" dirty="0">
              <a:solidFill>
                <a:schemeClr val="bg1"/>
              </a:solidFill>
            </a:endParaRPr>
          </a:p>
          <a:p>
            <a:pPr lvl="1">
              <a:buFont typeface="Wingdings 2" pitchFamily="18" charset="2"/>
              <a:buNone/>
              <a:defRPr/>
            </a:pPr>
            <a:r>
              <a:rPr lang="en-US" sz="4800" dirty="0">
                <a:solidFill>
                  <a:schemeClr val="bg1"/>
                </a:solidFill>
              </a:rPr>
              <a:t>Chapter G: </a:t>
            </a:r>
          </a:p>
          <a:p>
            <a:pPr lvl="1">
              <a:buFont typeface="Wingdings 2" pitchFamily="18" charset="2"/>
              <a:buNone/>
              <a:defRPr/>
            </a:pPr>
            <a:r>
              <a:rPr lang="en-US" sz="4800" dirty="0">
                <a:solidFill>
                  <a:schemeClr val="bg1"/>
                </a:solidFill>
              </a:rPr>
              <a:t>Shear Strength</a:t>
            </a:r>
          </a:p>
          <a:p>
            <a:pPr lvl="1">
              <a:buFont typeface="Wingdings 2" pitchFamily="18" charset="2"/>
              <a:buNone/>
              <a:defRPr/>
            </a:pPr>
            <a:endParaRPr lang="en-US" sz="4800" dirty="0">
              <a:solidFill>
                <a:schemeClr val="bg1"/>
              </a:solidFill>
            </a:endParaRPr>
          </a:p>
        </p:txBody>
      </p:sp>
      <p:sp>
        <p:nvSpPr>
          <p:cNvPr id="4" name="Slide Number Placeholder 3"/>
          <p:cNvSpPr>
            <a:spLocks noGrp="1"/>
          </p:cNvSpPr>
          <p:nvPr>
            <p:ph type="sldNum" sz="quarter" idx="11"/>
          </p:nvPr>
        </p:nvSpPr>
        <p:spPr/>
        <p:txBody>
          <a:bodyPr/>
          <a:lstStyle/>
          <a:p>
            <a:pPr>
              <a:defRPr/>
            </a:pPr>
            <a:fld id="{D71E96E0-72EF-43AF-8FA4-9F856B65B8B1}" type="slidenum">
              <a:rPr lang="en-US" smtClean="0"/>
              <a:pPr>
                <a:defRPr/>
              </a:pPr>
              <a:t>24</a:t>
            </a:fld>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28675" name="TextBox 28"/>
          <p:cNvSpPr txBox="1">
            <a:spLocks noChangeArrowheads="1"/>
          </p:cNvSpPr>
          <p:nvPr/>
        </p:nvSpPr>
        <p:spPr bwMode="auto">
          <a:xfrm>
            <a:off x="3227389" y="1725766"/>
            <a:ext cx="6048375" cy="1189038"/>
          </a:xfrm>
          <a:prstGeom prst="rect">
            <a:avLst/>
          </a:prstGeom>
          <a:solidFill>
            <a:srgbClr val="F2F2F2">
              <a:alpha val="61960"/>
            </a:srgbClr>
          </a:solidFill>
          <a:ln w="38100">
            <a:solidFill>
              <a:schemeClr val="bg1"/>
            </a:solidFill>
            <a:bevel/>
            <a:headEnd/>
            <a:tailEnd/>
          </a:ln>
        </p:spPr>
        <p:txBody>
          <a:bodyPr anchor="ctr" anchorCtr="1"/>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3200">
                <a:solidFill>
                  <a:schemeClr val="bg1"/>
                </a:solidFill>
                <a:latin typeface="Times New Roman" pitchFamily="18" charset="0"/>
              </a:rPr>
              <a:t>Nominal Shear Strength</a:t>
            </a:r>
          </a:p>
          <a:p>
            <a:pPr>
              <a:spcBef>
                <a:spcPct val="0"/>
              </a:spcBef>
              <a:buClrTx/>
              <a:buSzTx/>
              <a:buFontTx/>
              <a:buNone/>
            </a:pPr>
            <a:r>
              <a:rPr lang="en-US" altLang="en-US" sz="3200" i="1">
                <a:solidFill>
                  <a:schemeClr val="bg1"/>
                </a:solidFill>
                <a:latin typeface="Times New Roman" pitchFamily="18" charset="0"/>
              </a:rPr>
              <a:t>V</a:t>
            </a:r>
            <a:r>
              <a:rPr lang="en-US" altLang="en-US" sz="3200" i="1" baseline="-25000">
                <a:solidFill>
                  <a:schemeClr val="bg1"/>
                </a:solidFill>
                <a:latin typeface="Times New Roman" pitchFamily="18" charset="0"/>
              </a:rPr>
              <a:t>n </a:t>
            </a:r>
            <a:r>
              <a:rPr lang="en-US" altLang="en-US" sz="3200">
                <a:solidFill>
                  <a:schemeClr val="bg1"/>
                </a:solidFill>
                <a:latin typeface="Times New Roman" pitchFamily="18" charset="0"/>
              </a:rPr>
              <a:t>= 0.6</a:t>
            </a:r>
            <a:r>
              <a:rPr lang="en-US" altLang="en-US" sz="3200" i="1">
                <a:solidFill>
                  <a:schemeClr val="bg1"/>
                </a:solidFill>
                <a:latin typeface="Times New Roman" pitchFamily="18" charset="0"/>
              </a:rPr>
              <a:t>F</a:t>
            </a:r>
            <a:r>
              <a:rPr lang="en-US" altLang="en-US" sz="3200" i="1" baseline="-25000">
                <a:solidFill>
                  <a:schemeClr val="bg1"/>
                </a:solidFill>
                <a:latin typeface="Times New Roman" pitchFamily="18" charset="0"/>
              </a:rPr>
              <a:t>y</a:t>
            </a:r>
            <a:r>
              <a:rPr lang="en-US" altLang="en-US" sz="3200" i="1">
                <a:solidFill>
                  <a:schemeClr val="bg1"/>
                </a:solidFill>
                <a:latin typeface="Times New Roman" pitchFamily="18" charset="0"/>
              </a:rPr>
              <a:t>A</a:t>
            </a:r>
            <a:r>
              <a:rPr lang="en-US" altLang="en-US" sz="3200" i="1" baseline="-25000">
                <a:solidFill>
                  <a:schemeClr val="bg1"/>
                </a:solidFill>
                <a:latin typeface="Times New Roman" pitchFamily="18" charset="0"/>
              </a:rPr>
              <a:t>w</a:t>
            </a:r>
            <a:r>
              <a:rPr lang="en-US" altLang="en-US" sz="3200" i="1">
                <a:solidFill>
                  <a:schemeClr val="bg1"/>
                </a:solidFill>
                <a:latin typeface="Times New Roman" pitchFamily="18" charset="0"/>
              </a:rPr>
              <a:t>C</a:t>
            </a:r>
            <a:r>
              <a:rPr lang="en-US" altLang="en-US" sz="3200" i="1" baseline="-25000">
                <a:solidFill>
                  <a:schemeClr val="bg1"/>
                </a:solidFill>
                <a:latin typeface="Times New Roman" pitchFamily="18" charset="0"/>
              </a:rPr>
              <a:t>v1	</a:t>
            </a:r>
            <a:r>
              <a:rPr lang="en-US" altLang="en-US" sz="2400">
                <a:solidFill>
                  <a:schemeClr val="bg1"/>
                </a:solidFill>
                <a:latin typeface="Times New Roman" pitchFamily="18" charset="0"/>
              </a:rPr>
              <a:t>Equation</a:t>
            </a:r>
            <a:r>
              <a:rPr lang="en-US" altLang="en-US" sz="3200">
                <a:solidFill>
                  <a:schemeClr val="bg1"/>
                </a:solidFill>
                <a:latin typeface="Times New Roman" pitchFamily="18" charset="0"/>
              </a:rPr>
              <a:t> </a:t>
            </a:r>
            <a:r>
              <a:rPr lang="en-US" altLang="en-US" sz="2400">
                <a:solidFill>
                  <a:schemeClr val="bg1"/>
                </a:solidFill>
                <a:latin typeface="Times New Roman" pitchFamily="18" charset="0"/>
              </a:rPr>
              <a:t>G2-1</a:t>
            </a:r>
            <a:endParaRPr lang="en-US" altLang="en-US" sz="2400" i="1">
              <a:solidFill>
                <a:schemeClr val="bg1"/>
              </a:solidFill>
              <a:latin typeface="Times New Roman" pitchFamily="18" charset="0"/>
            </a:endParaRPr>
          </a:p>
        </p:txBody>
      </p:sp>
      <p:sp>
        <p:nvSpPr>
          <p:cNvPr id="28676" name="TextBox 2"/>
          <p:cNvSpPr txBox="1">
            <a:spLocks noChangeArrowheads="1"/>
          </p:cNvSpPr>
          <p:nvPr/>
        </p:nvSpPr>
        <p:spPr bwMode="auto">
          <a:xfrm>
            <a:off x="2181225" y="3433764"/>
            <a:ext cx="8140700" cy="1279525"/>
          </a:xfrm>
          <a:prstGeom prst="rect">
            <a:avLst/>
          </a:prstGeom>
          <a:solidFill>
            <a:srgbClr val="F2F2F2">
              <a:alpha val="61960"/>
            </a:srgbClr>
          </a:solidFill>
          <a:ln w="38100">
            <a:solidFill>
              <a:schemeClr val="bg1"/>
            </a:solidFill>
            <a:bevel/>
            <a:headEnd/>
            <a:tailEnd/>
          </a:ln>
        </p:spPr>
        <p:txBody>
          <a:bodyPr lIns="0" rIns="0" anchor="ctr" anchorCtr="1"/>
          <a:lstStyle>
            <a:lvl1pPr eaLnBrk="0" hangingPunct="0">
              <a:spcBef>
                <a:spcPct val="20000"/>
              </a:spcBef>
              <a:buClr>
                <a:srgbClr val="F9F9F9"/>
              </a:buClr>
              <a:buSzPct val="65000"/>
              <a:buFont typeface="Wingdings 2" pitchFamily="18" charset="2"/>
              <a:buChar char=""/>
              <a:tabLst>
                <a:tab pos="280988" algn="l"/>
                <a:tab pos="796925" algn="l"/>
                <a:tab pos="1312863" algn="l"/>
              </a:tabLst>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tabLst>
                <a:tab pos="280988" algn="l"/>
                <a:tab pos="796925" algn="l"/>
                <a:tab pos="1312863" algn="l"/>
              </a:tabLst>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tabLst>
                <a:tab pos="280988" algn="l"/>
                <a:tab pos="796925" algn="l"/>
                <a:tab pos="1312863" algn="l"/>
              </a:tabLst>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tabLst>
                <a:tab pos="280988" algn="l"/>
                <a:tab pos="796925" algn="l"/>
                <a:tab pos="1312863" algn="l"/>
              </a:tabLst>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tabLst>
                <a:tab pos="280988" algn="l"/>
                <a:tab pos="796925" algn="l"/>
                <a:tab pos="1312863" algn="l"/>
              </a:tabLst>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tabLst>
                <a:tab pos="280988" algn="l"/>
                <a:tab pos="796925" algn="l"/>
                <a:tab pos="1312863" algn="l"/>
              </a:tabLst>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tabLst>
                <a:tab pos="280988" algn="l"/>
                <a:tab pos="796925" algn="l"/>
                <a:tab pos="1312863" algn="l"/>
              </a:tabLst>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tabLst>
                <a:tab pos="280988" algn="l"/>
                <a:tab pos="796925" algn="l"/>
                <a:tab pos="1312863" algn="l"/>
              </a:tabLst>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tabLst>
                <a:tab pos="280988" algn="l"/>
                <a:tab pos="796925" algn="l"/>
                <a:tab pos="1312863" algn="l"/>
              </a:tabLst>
              <a:defRPr sz="2000">
                <a:solidFill>
                  <a:schemeClr val="tx1"/>
                </a:solidFill>
                <a:latin typeface="Book Antiqua" pitchFamily="18" charset="0"/>
              </a:defRPr>
            </a:lvl9pPr>
          </a:lstStyle>
          <a:p>
            <a:pPr>
              <a:spcBef>
                <a:spcPct val="0"/>
              </a:spcBef>
              <a:buClrTx/>
              <a:buSzTx/>
              <a:buFontTx/>
              <a:buNone/>
            </a:pPr>
            <a:r>
              <a:rPr lang="en-US" altLang="en-US" sz="2400" dirty="0">
                <a:solidFill>
                  <a:schemeClr val="bg1"/>
                </a:solidFill>
                <a:latin typeface="Times New Roman" pitchFamily="18" charset="0"/>
              </a:rPr>
              <a:t>0.6</a:t>
            </a:r>
            <a:r>
              <a:rPr lang="en-US" altLang="en-US" sz="2400" i="1" dirty="0">
                <a:solidFill>
                  <a:schemeClr val="bg1"/>
                </a:solidFill>
                <a:latin typeface="Times New Roman" pitchFamily="18" charset="0"/>
              </a:rPr>
              <a:t>F</a:t>
            </a:r>
            <a:r>
              <a:rPr lang="en-US" altLang="en-US" sz="2400" i="1" baseline="-25000" dirty="0">
                <a:solidFill>
                  <a:schemeClr val="bg1"/>
                </a:solidFill>
                <a:latin typeface="Times New Roman" pitchFamily="18" charset="0"/>
              </a:rPr>
              <a:t>y	</a:t>
            </a:r>
            <a:r>
              <a:rPr lang="en-US" altLang="en-US" sz="2400" dirty="0">
                <a:solidFill>
                  <a:schemeClr val="bg1"/>
                </a:solidFill>
                <a:latin typeface="Times New Roman" pitchFamily="18" charset="0"/>
              </a:rPr>
              <a:t>=  Shear yield strength per Von Mises Failure Criteria</a:t>
            </a:r>
          </a:p>
          <a:p>
            <a:pPr>
              <a:spcBef>
                <a:spcPct val="0"/>
              </a:spcBef>
              <a:buClrTx/>
              <a:buSzTx/>
              <a:buFontTx/>
              <a:buNone/>
            </a:pPr>
            <a:r>
              <a:rPr lang="en-US" altLang="en-US" sz="2400" i="1" dirty="0">
                <a:solidFill>
                  <a:schemeClr val="bg1"/>
                </a:solidFill>
                <a:latin typeface="Times New Roman" pitchFamily="18" charset="0"/>
              </a:rPr>
              <a:t>	A</a:t>
            </a:r>
            <a:r>
              <a:rPr lang="en-US" altLang="en-US" sz="2400" i="1" baseline="-25000" dirty="0">
                <a:solidFill>
                  <a:schemeClr val="bg1"/>
                </a:solidFill>
                <a:latin typeface="Times New Roman" pitchFamily="18" charset="0"/>
              </a:rPr>
              <a:t>w	</a:t>
            </a:r>
            <a:r>
              <a:rPr lang="en-US" altLang="en-US" sz="2400" dirty="0">
                <a:solidFill>
                  <a:schemeClr val="bg1"/>
                </a:solidFill>
                <a:latin typeface="Times New Roman" pitchFamily="18" charset="0"/>
              </a:rPr>
              <a:t>=  area of web = </a:t>
            </a:r>
            <a:r>
              <a:rPr lang="en-US" altLang="en-US" sz="2400" i="1" dirty="0" err="1">
                <a:solidFill>
                  <a:schemeClr val="bg1"/>
                </a:solidFill>
                <a:latin typeface="Times New Roman" pitchFamily="18" charset="0"/>
              </a:rPr>
              <a:t>dt</a:t>
            </a:r>
            <a:r>
              <a:rPr lang="en-US" altLang="en-US" sz="2400" i="1" baseline="-25000" dirty="0" err="1">
                <a:solidFill>
                  <a:schemeClr val="bg1"/>
                </a:solidFill>
                <a:latin typeface="Times New Roman" pitchFamily="18" charset="0"/>
              </a:rPr>
              <a:t>w</a:t>
            </a:r>
            <a:endParaRPr lang="en-US" altLang="en-US" sz="2400" i="1" dirty="0">
              <a:solidFill>
                <a:schemeClr val="bg1"/>
              </a:solidFill>
              <a:latin typeface="Times New Roman" pitchFamily="18" charset="0"/>
            </a:endParaRPr>
          </a:p>
          <a:p>
            <a:pPr>
              <a:spcBef>
                <a:spcPct val="0"/>
              </a:spcBef>
              <a:buClrTx/>
              <a:buSzTx/>
              <a:buFontTx/>
              <a:buNone/>
            </a:pPr>
            <a:r>
              <a:rPr lang="en-US" altLang="en-US" sz="2400" i="1" dirty="0">
                <a:solidFill>
                  <a:schemeClr val="bg1"/>
                </a:solidFill>
                <a:latin typeface="Times New Roman" pitchFamily="18" charset="0"/>
              </a:rPr>
              <a:t>    C</a:t>
            </a:r>
            <a:r>
              <a:rPr lang="en-US" altLang="en-US" sz="2400" i="1" baseline="-25000" dirty="0">
                <a:solidFill>
                  <a:schemeClr val="bg1"/>
                </a:solidFill>
                <a:latin typeface="Times New Roman" pitchFamily="18" charset="0"/>
              </a:rPr>
              <a:t>v1  </a:t>
            </a:r>
            <a:r>
              <a:rPr lang="en-US" altLang="en-US" sz="2400" dirty="0">
                <a:solidFill>
                  <a:schemeClr val="bg1"/>
                </a:solidFill>
                <a:latin typeface="Times New Roman" pitchFamily="18" charset="0"/>
              </a:rPr>
              <a:t>=  reduction factor for shear buckling</a:t>
            </a:r>
          </a:p>
        </p:txBody>
      </p:sp>
      <p:sp>
        <p:nvSpPr>
          <p:cNvPr id="4" name="Slide Number Placeholder 3"/>
          <p:cNvSpPr>
            <a:spLocks noGrp="1"/>
          </p:cNvSpPr>
          <p:nvPr>
            <p:ph type="sldNum" sz="quarter" idx="11"/>
          </p:nvPr>
        </p:nvSpPr>
        <p:spPr/>
        <p:txBody>
          <a:bodyPr/>
          <a:lstStyle/>
          <a:p>
            <a:pPr>
              <a:defRPr/>
            </a:pPr>
            <a:fld id="{287068B1-9992-4D17-937B-4BF506148A37}" type="slidenum">
              <a:rPr lang="en-US" smtClean="0"/>
              <a:pPr>
                <a:defRPr/>
              </a:pPr>
              <a:t>25</a:t>
            </a:fld>
            <a:endParaRPr lang="en-US" dirty="0"/>
          </a:p>
        </p:txBody>
      </p:sp>
      <p:sp>
        <p:nvSpPr>
          <p:cNvPr id="2" name="TextBox 2"/>
          <p:cNvSpPr txBox="1"/>
          <p:nvPr/>
        </p:nvSpPr>
        <p:spPr>
          <a:xfrm>
            <a:off x="3690939" y="330200"/>
            <a:ext cx="5121275" cy="952910"/>
          </a:xfrm>
          <a:prstGeom prst="rect">
            <a:avLst/>
          </a:prstGeom>
          <a:solidFill>
            <a:schemeClr val="tx1">
              <a:lumMod val="95000"/>
              <a:alpha val="62000"/>
            </a:schemeClr>
          </a:solidFill>
          <a:ln w="38100" cap="flat">
            <a:solidFill>
              <a:schemeClr val="bg1"/>
            </a:solidFill>
            <a:bevel/>
          </a:ln>
        </p:spPr>
        <p:txBody>
          <a:bodyPr anchor="ctr" anchorCtr="1">
            <a:noAutofit/>
          </a:bodyPr>
          <a:lstStyle/>
          <a:p>
            <a:pPr lvl="1" algn="ctr" eaLnBrk="0" hangingPunct="0">
              <a:defRPr/>
            </a:pPr>
            <a:r>
              <a:rPr lang="en-US" sz="3200" b="1" dirty="0">
                <a:solidFill>
                  <a:schemeClr val="bg1"/>
                </a:solidFill>
              </a:rPr>
              <a:t>Shear Strength</a:t>
            </a:r>
            <a:endParaRPr lang="en-US" sz="2800" dirty="0">
              <a:solidFill>
                <a:schemeClr val="bg1"/>
              </a:solidFill>
            </a:endParaRPr>
          </a:p>
          <a:p>
            <a:pPr lvl="1" algn="ctr" eaLnBrk="0" hangingPunct="0">
              <a:defRPr/>
            </a:pPr>
            <a:r>
              <a:rPr lang="en-US" sz="2800" dirty="0">
                <a:solidFill>
                  <a:schemeClr val="bg1"/>
                </a:solidFill>
              </a:rPr>
              <a:t>Without Tension Field Action</a:t>
            </a:r>
            <a:endParaRPr lang="en-US" sz="3200"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dirty="0">
                <a:solidFill>
                  <a:srgbClr val="BCBCBC"/>
                </a:solidFill>
                <a:latin typeface="Times New Roman" pitchFamily="18" charset="0"/>
              </a:rPr>
              <a:t>Beam – AISC Manual 16th Ed &amp; ANSI/AISC 360-22</a:t>
            </a:r>
          </a:p>
        </p:txBody>
      </p:sp>
      <p:grpSp>
        <p:nvGrpSpPr>
          <p:cNvPr id="29699" name="Group 5"/>
          <p:cNvGrpSpPr>
            <a:grpSpLocks/>
          </p:cNvGrpSpPr>
          <p:nvPr/>
        </p:nvGrpSpPr>
        <p:grpSpPr bwMode="auto">
          <a:xfrm>
            <a:off x="1973928" y="1667336"/>
            <a:ext cx="8389938" cy="2978150"/>
            <a:chOff x="475328" y="1450186"/>
            <a:chExt cx="8389793" cy="2979779"/>
          </a:xfrm>
        </p:grpSpPr>
        <p:sp>
          <p:nvSpPr>
            <p:cNvPr id="29" name="TextBox 28"/>
            <p:cNvSpPr txBox="1"/>
            <p:nvPr/>
          </p:nvSpPr>
          <p:spPr>
            <a:xfrm>
              <a:off x="475328" y="1450186"/>
              <a:ext cx="8389793" cy="2979779"/>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3200" u="sng" dirty="0">
                  <a:solidFill>
                    <a:schemeClr val="bg1"/>
                  </a:solidFill>
                </a:rPr>
                <a:t>For a rolled I-shaped member</a:t>
              </a:r>
            </a:p>
            <a:p>
              <a:pPr eaLnBrk="0" hangingPunct="0">
                <a:defRPr/>
              </a:pPr>
              <a:endParaRPr lang="en-US" dirty="0">
                <a:solidFill>
                  <a:schemeClr val="bg1"/>
                </a:solidFill>
              </a:endParaRPr>
            </a:p>
            <a:p>
              <a:pPr eaLnBrk="0" hangingPunct="0">
                <a:defRPr/>
              </a:pPr>
              <a:r>
                <a:rPr lang="en-US" dirty="0">
                  <a:solidFill>
                    <a:schemeClr val="bg1"/>
                  </a:solidFill>
                </a:rPr>
                <a:t>If</a:t>
              </a:r>
            </a:p>
            <a:p>
              <a:pPr eaLnBrk="0" hangingPunct="0">
                <a:defRPr/>
              </a:pPr>
              <a:endParaRPr lang="en-US" dirty="0">
                <a:solidFill>
                  <a:schemeClr val="bg1"/>
                </a:solidFill>
              </a:endParaRPr>
            </a:p>
            <a:p>
              <a:pPr eaLnBrk="0" hangingPunct="0">
                <a:defRPr/>
              </a:pPr>
              <a:r>
                <a:rPr lang="en-US" dirty="0">
                  <a:solidFill>
                    <a:schemeClr val="bg1"/>
                  </a:solidFill>
                </a:rPr>
                <a:t>Then </a:t>
              </a:r>
              <a:r>
                <a:rPr lang="en-US" dirty="0" err="1">
                  <a:solidFill>
                    <a:schemeClr val="bg1"/>
                  </a:solidFill>
                  <a:latin typeface="Symbol" pitchFamily="18" charset="2"/>
                </a:rPr>
                <a:t>f</a:t>
              </a:r>
              <a:r>
                <a:rPr lang="en-US" baseline="-25000" dirty="0" err="1">
                  <a:solidFill>
                    <a:schemeClr val="bg1"/>
                  </a:solidFill>
                </a:rPr>
                <a:t>v</a:t>
              </a:r>
              <a:r>
                <a:rPr lang="en-US" baseline="-25000" dirty="0">
                  <a:solidFill>
                    <a:schemeClr val="bg1"/>
                  </a:solidFill>
                </a:rPr>
                <a:t> </a:t>
              </a:r>
              <a:r>
                <a:rPr lang="en-US" dirty="0">
                  <a:solidFill>
                    <a:schemeClr val="bg1"/>
                  </a:solidFill>
                </a:rPr>
                <a:t>= 1.00 (</a:t>
              </a:r>
              <a:r>
                <a:rPr lang="en-US" dirty="0">
                  <a:solidFill>
                    <a:schemeClr val="bg1"/>
                  </a:solidFill>
                  <a:latin typeface="Symbol" pitchFamily="18" charset="2"/>
                </a:rPr>
                <a:t>W </a:t>
              </a:r>
              <a:r>
                <a:rPr lang="en-US" dirty="0">
                  <a:solidFill>
                    <a:schemeClr val="bg1"/>
                  </a:solidFill>
                </a:rPr>
                <a:t>= 1.50) and</a:t>
              </a:r>
            </a:p>
            <a:p>
              <a:pPr eaLnBrk="0" hangingPunct="0">
                <a:defRPr/>
              </a:pPr>
              <a:endParaRPr lang="en-US" dirty="0">
                <a:solidFill>
                  <a:schemeClr val="bg1"/>
                </a:solidFill>
              </a:endParaRPr>
            </a:p>
            <a:p>
              <a:pPr eaLnBrk="0" hangingPunct="0">
                <a:tabLst>
                  <a:tab pos="1652588" algn="l"/>
                  <a:tab pos="5265738" algn="l"/>
                </a:tabLst>
                <a:defRPr/>
              </a:pPr>
              <a:r>
                <a:rPr lang="en-US" altLang="en-US" i="1" dirty="0">
                  <a:solidFill>
                    <a:schemeClr val="bg1"/>
                  </a:solidFill>
                </a:rPr>
                <a:t>C</a:t>
              </a:r>
              <a:r>
                <a:rPr lang="en-US" altLang="en-US" i="1" baseline="-25000" dirty="0">
                  <a:solidFill>
                    <a:schemeClr val="bg1"/>
                  </a:solidFill>
                </a:rPr>
                <a:t>v1 </a:t>
              </a:r>
              <a:r>
                <a:rPr lang="en-US" altLang="en-US" dirty="0">
                  <a:solidFill>
                    <a:schemeClr val="bg1"/>
                  </a:solidFill>
                </a:rPr>
                <a:t>= 1.0		Equation G2-2</a:t>
              </a:r>
              <a:endParaRPr lang="en-US" dirty="0">
                <a:solidFill>
                  <a:schemeClr val="bg1"/>
                </a:solidFill>
              </a:endParaRPr>
            </a:p>
            <a:p>
              <a:pPr eaLnBrk="0" hangingPunct="0">
                <a:defRPr/>
              </a:pPr>
              <a:endParaRPr lang="en-US" dirty="0">
                <a:solidFill>
                  <a:schemeClr val="bg1"/>
                </a:solidFill>
              </a:endParaRPr>
            </a:p>
          </p:txBody>
        </p:sp>
        <p:graphicFrame>
          <p:nvGraphicFramePr>
            <p:cNvPr id="29704" name="Object 3"/>
            <p:cNvGraphicFramePr>
              <a:graphicFrameLocks noChangeAspect="1"/>
            </p:cNvGraphicFramePr>
            <p:nvPr>
              <p:extLst>
                <p:ext uri="{D42A27DB-BD31-4B8C-83A1-F6EECF244321}">
                  <p14:modId xmlns:p14="http://schemas.microsoft.com/office/powerpoint/2010/main" val="1749374797"/>
                </p:ext>
              </p:extLst>
            </p:nvPr>
          </p:nvGraphicFramePr>
          <p:xfrm>
            <a:off x="1714530" y="2054334"/>
            <a:ext cx="2308185" cy="812965"/>
          </p:xfrm>
          <a:graphic>
            <a:graphicData uri="http://schemas.openxmlformats.org/presentationml/2006/ole">
              <mc:AlternateContent xmlns:mc="http://schemas.openxmlformats.org/markup-compatibility/2006">
                <mc:Choice xmlns:v="urn:schemas-microsoft-com:vml" Requires="v">
                  <p:oleObj name="Equation" r:id="rId3" imgW="1117115" imgH="393529" progId="Equation.3">
                    <p:embed/>
                  </p:oleObj>
                </mc:Choice>
                <mc:Fallback>
                  <p:oleObj name="Equation" r:id="rId3" imgW="1117115" imgH="393529"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530" y="2054334"/>
                          <a:ext cx="2308185" cy="812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29700" name="TextBox 6"/>
          <p:cNvSpPr txBox="1">
            <a:spLocks noChangeArrowheads="1"/>
          </p:cNvSpPr>
          <p:nvPr/>
        </p:nvSpPr>
        <p:spPr bwMode="auto">
          <a:xfrm>
            <a:off x="3213151" y="5258415"/>
            <a:ext cx="5467350" cy="593725"/>
          </a:xfrm>
          <a:prstGeom prst="rect">
            <a:avLst/>
          </a:prstGeom>
          <a:solidFill>
            <a:srgbClr val="F2F2F2">
              <a:alpha val="61960"/>
            </a:srgbClr>
          </a:solidFill>
          <a:ln w="38100">
            <a:solidFill>
              <a:schemeClr val="bg1"/>
            </a:solidFill>
            <a:bevel/>
            <a:headEnd/>
            <a:tailEnd/>
          </a:ln>
        </p:spPr>
        <p:txBody>
          <a:bodyPr anchor="ctr" anchorCtr="1"/>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i="1" dirty="0" err="1">
                <a:solidFill>
                  <a:schemeClr val="bg1"/>
                </a:solidFill>
                <a:latin typeface="Times New Roman" pitchFamily="18" charset="0"/>
              </a:rPr>
              <a:t>V</a:t>
            </a:r>
            <a:r>
              <a:rPr lang="en-US" altLang="en-US" sz="2400" i="1" baseline="-25000" dirty="0" err="1">
                <a:solidFill>
                  <a:schemeClr val="bg1"/>
                </a:solidFill>
                <a:latin typeface="Times New Roman" pitchFamily="18" charset="0"/>
              </a:rPr>
              <a:t>n</a:t>
            </a:r>
            <a:r>
              <a:rPr lang="en-US" altLang="en-US" sz="2400" i="1" baseline="-25000" dirty="0">
                <a:solidFill>
                  <a:schemeClr val="bg1"/>
                </a:solidFill>
                <a:latin typeface="Times New Roman" pitchFamily="18" charset="0"/>
              </a:rPr>
              <a:t> </a:t>
            </a:r>
            <a:r>
              <a:rPr lang="en-US" altLang="en-US" sz="2400" dirty="0">
                <a:solidFill>
                  <a:schemeClr val="bg1"/>
                </a:solidFill>
                <a:latin typeface="Times New Roman" pitchFamily="18" charset="0"/>
              </a:rPr>
              <a:t>= 0.6</a:t>
            </a:r>
            <a:r>
              <a:rPr lang="en-US" altLang="en-US" sz="2400" i="1" dirty="0">
                <a:solidFill>
                  <a:schemeClr val="bg1"/>
                </a:solidFill>
                <a:latin typeface="Times New Roman" pitchFamily="18" charset="0"/>
              </a:rPr>
              <a:t>F</a:t>
            </a:r>
            <a:r>
              <a:rPr lang="en-US" altLang="en-US" sz="2400" i="1" baseline="-25000" dirty="0">
                <a:solidFill>
                  <a:schemeClr val="bg1"/>
                </a:solidFill>
                <a:latin typeface="Times New Roman" pitchFamily="18" charset="0"/>
              </a:rPr>
              <a:t>y</a:t>
            </a:r>
            <a:r>
              <a:rPr lang="en-US" altLang="en-US" sz="2400" i="1" dirty="0">
                <a:solidFill>
                  <a:schemeClr val="bg1"/>
                </a:solidFill>
                <a:latin typeface="Times New Roman" pitchFamily="18" charset="0"/>
              </a:rPr>
              <a:t>A</a:t>
            </a:r>
            <a:r>
              <a:rPr lang="en-US" altLang="en-US" sz="2400" i="1" baseline="-25000" dirty="0">
                <a:solidFill>
                  <a:schemeClr val="bg1"/>
                </a:solidFill>
                <a:latin typeface="Times New Roman" pitchFamily="18" charset="0"/>
              </a:rPr>
              <a:t>w</a:t>
            </a:r>
            <a:r>
              <a:rPr lang="en-US" altLang="en-US" sz="2400" dirty="0">
                <a:solidFill>
                  <a:schemeClr val="bg1"/>
                </a:solidFill>
                <a:latin typeface="Times New Roman" pitchFamily="18" charset="0"/>
              </a:rPr>
              <a:t> (shear yielding) (</a:t>
            </a:r>
            <a:r>
              <a:rPr lang="en-US" altLang="en-US" sz="2400" i="1" dirty="0">
                <a:solidFill>
                  <a:schemeClr val="bg1"/>
                </a:solidFill>
                <a:latin typeface="Times New Roman" pitchFamily="18" charset="0"/>
              </a:rPr>
              <a:t>C</a:t>
            </a:r>
            <a:r>
              <a:rPr lang="en-US" altLang="en-US" sz="2400" i="1" baseline="-25000" dirty="0">
                <a:solidFill>
                  <a:schemeClr val="bg1"/>
                </a:solidFill>
                <a:latin typeface="Times New Roman" pitchFamily="18" charset="0"/>
              </a:rPr>
              <a:t>v1 </a:t>
            </a:r>
            <a:r>
              <a:rPr lang="en-US" altLang="en-US" sz="2400" dirty="0">
                <a:solidFill>
                  <a:schemeClr val="bg1"/>
                </a:solidFill>
                <a:latin typeface="Times New Roman" pitchFamily="18" charset="0"/>
              </a:rPr>
              <a:t>= 1.0)</a:t>
            </a:r>
          </a:p>
        </p:txBody>
      </p:sp>
      <p:sp>
        <p:nvSpPr>
          <p:cNvPr id="6" name="Slide Number Placeholder 5"/>
          <p:cNvSpPr>
            <a:spLocks noGrp="1"/>
          </p:cNvSpPr>
          <p:nvPr>
            <p:ph type="sldNum" sz="quarter" idx="11"/>
          </p:nvPr>
        </p:nvSpPr>
        <p:spPr/>
        <p:txBody>
          <a:bodyPr/>
          <a:lstStyle/>
          <a:p>
            <a:pPr>
              <a:defRPr/>
            </a:pPr>
            <a:fld id="{9C6C6288-CFA9-43B5-878D-176EB077FFF0}" type="slidenum">
              <a:rPr lang="en-US" smtClean="0"/>
              <a:pPr>
                <a:defRPr/>
              </a:pPr>
              <a:t>26</a:t>
            </a:fld>
            <a:endParaRPr lang="en-US" dirty="0"/>
          </a:p>
        </p:txBody>
      </p:sp>
      <p:sp>
        <p:nvSpPr>
          <p:cNvPr id="9" name="TextBox 2"/>
          <p:cNvSpPr txBox="1"/>
          <p:nvPr/>
        </p:nvSpPr>
        <p:spPr>
          <a:xfrm>
            <a:off x="3690939" y="330200"/>
            <a:ext cx="5121275" cy="952910"/>
          </a:xfrm>
          <a:prstGeom prst="rect">
            <a:avLst/>
          </a:prstGeom>
          <a:solidFill>
            <a:schemeClr val="tx1">
              <a:lumMod val="95000"/>
              <a:alpha val="62000"/>
            </a:schemeClr>
          </a:solidFill>
          <a:ln w="38100" cap="flat">
            <a:solidFill>
              <a:schemeClr val="bg1"/>
            </a:solidFill>
            <a:bevel/>
          </a:ln>
        </p:spPr>
        <p:txBody>
          <a:bodyPr anchor="ctr" anchorCtr="1">
            <a:noAutofit/>
          </a:bodyPr>
          <a:lstStyle/>
          <a:p>
            <a:pPr lvl="1" algn="ctr" eaLnBrk="0" hangingPunct="0">
              <a:defRPr/>
            </a:pPr>
            <a:r>
              <a:rPr lang="en-US" sz="3200" b="1" dirty="0">
                <a:solidFill>
                  <a:schemeClr val="bg1"/>
                </a:solidFill>
              </a:rPr>
              <a:t>Shear Strength</a:t>
            </a:r>
            <a:endParaRPr lang="en-US" sz="2800" dirty="0">
              <a:solidFill>
                <a:schemeClr val="bg1"/>
              </a:solidFill>
            </a:endParaRPr>
          </a:p>
          <a:p>
            <a:pPr lvl="1" algn="ctr" eaLnBrk="0" hangingPunct="0">
              <a:defRPr/>
            </a:pPr>
            <a:r>
              <a:rPr lang="en-US" sz="2800" dirty="0">
                <a:solidFill>
                  <a:schemeClr val="bg1"/>
                </a:solidFill>
              </a:rPr>
              <a:t>Without Tension Field Action</a:t>
            </a:r>
            <a:endParaRPr lang="en-US" sz="3200" dirty="0">
              <a:solidFill>
                <a:schemeClr val="bg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bwMode="auto">
          <a:xfrm>
            <a:off x="2630129" y="1436944"/>
            <a:ext cx="7845528" cy="1016000"/>
          </a:xfrm>
          <a:prstGeom prst="rect">
            <a:avLst/>
          </a:prstGeom>
          <a:solidFill>
            <a:schemeClr val="tx1">
              <a:lumMod val="95000"/>
              <a:alpha val="62000"/>
            </a:schemeClr>
          </a:solidFill>
          <a:ln w="38100" cap="flat">
            <a:solidFill>
              <a:schemeClr val="bg1"/>
            </a:solidFill>
            <a:bevel/>
          </a:ln>
        </p:spPr>
        <p:txBody>
          <a:bodyPr wrap="square" anchor="ctr" anchorCtr="1">
            <a:spAutoFit/>
          </a:bodyPr>
          <a:lstStyle/>
          <a:p>
            <a:pPr eaLnBrk="0" hangingPunct="0">
              <a:defRPr/>
            </a:pPr>
            <a:r>
              <a:rPr lang="en-US" sz="3200" dirty="0">
                <a:solidFill>
                  <a:schemeClr val="bg1"/>
                </a:solidFill>
              </a:rPr>
              <a:t>For all other I-shaped members:</a:t>
            </a:r>
          </a:p>
          <a:p>
            <a:pPr eaLnBrk="0" hangingPunct="0">
              <a:defRPr/>
            </a:pPr>
            <a:r>
              <a:rPr lang="en-US" sz="2800" dirty="0" err="1">
                <a:solidFill>
                  <a:schemeClr val="bg1"/>
                </a:solidFill>
                <a:latin typeface="Symbol" pitchFamily="18" charset="2"/>
              </a:rPr>
              <a:t>f</a:t>
            </a:r>
            <a:r>
              <a:rPr lang="en-US" sz="2800" baseline="-25000" dirty="0" err="1">
                <a:solidFill>
                  <a:schemeClr val="bg1"/>
                </a:solidFill>
              </a:rPr>
              <a:t>v</a:t>
            </a:r>
            <a:r>
              <a:rPr lang="en-US" sz="2800" baseline="-25000" dirty="0">
                <a:solidFill>
                  <a:schemeClr val="bg1"/>
                </a:solidFill>
              </a:rPr>
              <a:t> </a:t>
            </a:r>
            <a:r>
              <a:rPr lang="en-US" sz="2800" dirty="0">
                <a:solidFill>
                  <a:schemeClr val="bg1"/>
                </a:solidFill>
              </a:rPr>
              <a:t>= 0.90 (</a:t>
            </a:r>
            <a:r>
              <a:rPr lang="en-US" sz="2800" dirty="0">
                <a:solidFill>
                  <a:schemeClr val="bg1"/>
                </a:solidFill>
                <a:latin typeface="Symbol" pitchFamily="18" charset="2"/>
              </a:rPr>
              <a:t>W </a:t>
            </a:r>
            <a:r>
              <a:rPr lang="en-US" sz="2800" dirty="0">
                <a:solidFill>
                  <a:schemeClr val="bg1"/>
                </a:solidFill>
              </a:rPr>
              <a:t>= 1.67)</a:t>
            </a:r>
          </a:p>
        </p:txBody>
      </p:sp>
      <p:sp>
        <p:nvSpPr>
          <p:cNvPr id="9" name="Slide Number Placeholder 8"/>
          <p:cNvSpPr>
            <a:spLocks noGrp="1"/>
          </p:cNvSpPr>
          <p:nvPr>
            <p:ph type="sldNum" sz="quarter" idx="11"/>
          </p:nvPr>
        </p:nvSpPr>
        <p:spPr/>
        <p:txBody>
          <a:bodyPr/>
          <a:lstStyle/>
          <a:p>
            <a:pPr>
              <a:defRPr/>
            </a:pPr>
            <a:fld id="{BE198679-AD93-46FE-9CA1-612233750A8B}" type="slidenum">
              <a:rPr lang="en-US" smtClean="0"/>
              <a:pPr>
                <a:defRPr/>
              </a:pPr>
              <a:t>27</a:t>
            </a:fld>
            <a:endParaRPr lang="en-US" dirty="0"/>
          </a:p>
        </p:txBody>
      </p:sp>
      <p:sp>
        <p:nvSpPr>
          <p:cNvPr id="4" name="TextBox 3"/>
          <p:cNvSpPr txBox="1"/>
          <p:nvPr/>
        </p:nvSpPr>
        <p:spPr>
          <a:xfrm>
            <a:off x="2630129" y="2625520"/>
            <a:ext cx="7861300" cy="3805238"/>
          </a:xfrm>
          <a:prstGeom prst="rect">
            <a:avLst/>
          </a:prstGeom>
          <a:solidFill>
            <a:schemeClr val="tx1">
              <a:lumMod val="95000"/>
              <a:alpha val="62000"/>
            </a:schemeClr>
          </a:solidFill>
          <a:ln w="38100">
            <a:solidFill>
              <a:schemeClr val="bg1"/>
            </a:solidFill>
          </a:ln>
        </p:spPr>
        <p:txBody>
          <a:bodyPr/>
          <a:lstStyle/>
          <a:p>
            <a:pPr>
              <a:defRPr/>
            </a:pPr>
            <a:endParaRPr lang="en-US" dirty="0">
              <a:solidFill>
                <a:schemeClr val="bg1"/>
              </a:solidFill>
            </a:endParaRPr>
          </a:p>
          <a:p>
            <a:pPr>
              <a:defRPr/>
            </a:pPr>
            <a:r>
              <a:rPr lang="en-US" dirty="0">
                <a:solidFill>
                  <a:schemeClr val="bg1"/>
                </a:solidFill>
              </a:rPr>
              <a:t>When                                                       </a:t>
            </a:r>
          </a:p>
          <a:p>
            <a:pPr>
              <a:defRPr/>
            </a:pPr>
            <a:endParaRPr lang="en-US" dirty="0">
              <a:solidFill>
                <a:schemeClr val="bg1"/>
              </a:solidFill>
            </a:endParaRPr>
          </a:p>
          <a:p>
            <a:pPr>
              <a:tabLst>
                <a:tab pos="1143000" algn="l"/>
                <a:tab pos="5368925" algn="l"/>
              </a:tabLst>
              <a:defRPr/>
            </a:pPr>
            <a:r>
              <a:rPr lang="en-US" dirty="0">
                <a:solidFill>
                  <a:schemeClr val="bg1"/>
                </a:solidFill>
              </a:rPr>
              <a:t>		Equation   G2-3</a:t>
            </a:r>
          </a:p>
          <a:p>
            <a:pPr>
              <a:defRPr/>
            </a:pPr>
            <a:endParaRPr lang="en-US" dirty="0">
              <a:solidFill>
                <a:schemeClr val="bg1"/>
              </a:solidFill>
            </a:endParaRPr>
          </a:p>
          <a:p>
            <a:pPr>
              <a:defRPr/>
            </a:pPr>
            <a:r>
              <a:rPr lang="en-US" dirty="0">
                <a:solidFill>
                  <a:schemeClr val="bg1"/>
                </a:solidFill>
              </a:rPr>
              <a:t>When </a:t>
            </a:r>
          </a:p>
          <a:p>
            <a:pPr>
              <a:defRPr/>
            </a:pPr>
            <a:endParaRPr lang="en-US" dirty="0">
              <a:solidFill>
                <a:schemeClr val="bg1"/>
              </a:solidFill>
            </a:endParaRPr>
          </a:p>
          <a:p>
            <a:pPr>
              <a:defRPr/>
            </a:pPr>
            <a:endParaRPr lang="en-US" dirty="0">
              <a:solidFill>
                <a:schemeClr val="bg1"/>
              </a:solidFill>
            </a:endParaRPr>
          </a:p>
          <a:p>
            <a:pPr>
              <a:tabLst>
                <a:tab pos="5368925" algn="l"/>
              </a:tabLst>
              <a:defRPr/>
            </a:pPr>
            <a:r>
              <a:rPr lang="en-US" dirty="0">
                <a:solidFill>
                  <a:schemeClr val="bg1"/>
                </a:solidFill>
              </a:rPr>
              <a:t>                                                                         Equation  G2-4</a:t>
            </a:r>
          </a:p>
          <a:p>
            <a:pPr>
              <a:defRPr/>
            </a:pPr>
            <a:r>
              <a:rPr lang="en-US" dirty="0">
                <a:solidFill>
                  <a:schemeClr val="bg1"/>
                </a:solidFill>
              </a:rPr>
              <a:t> </a:t>
            </a:r>
          </a:p>
        </p:txBody>
      </p:sp>
      <p:graphicFrame>
        <p:nvGraphicFramePr>
          <p:cNvPr id="30727" name="Object 6"/>
          <p:cNvGraphicFramePr>
            <a:graphicFrameLocks noChangeAspect="1"/>
          </p:cNvGraphicFramePr>
          <p:nvPr>
            <p:extLst>
              <p:ext uri="{D42A27DB-BD31-4B8C-83A1-F6EECF244321}">
                <p14:modId xmlns:p14="http://schemas.microsoft.com/office/powerpoint/2010/main" val="785480811"/>
              </p:ext>
            </p:extLst>
          </p:nvPr>
        </p:nvGraphicFramePr>
        <p:xfrm>
          <a:off x="3544070" y="2853865"/>
          <a:ext cx="3576637" cy="731837"/>
        </p:xfrm>
        <a:graphic>
          <a:graphicData uri="http://schemas.openxmlformats.org/presentationml/2006/ole">
            <mc:AlternateContent xmlns:mc="http://schemas.openxmlformats.org/markup-compatibility/2006">
              <mc:Choice xmlns:v="urn:schemas-microsoft-com:vml" Requires="v">
                <p:oleObj name="Equation" r:id="rId3" imgW="1117440" imgH="228600" progId="Equation.DSMT4">
                  <p:embed/>
                </p:oleObj>
              </mc:Choice>
              <mc:Fallback>
                <p:oleObj name="Equation" r:id="rId3" imgW="1117440" imgH="2286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4070" y="2853865"/>
                        <a:ext cx="35766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728" name="Object 7"/>
          <p:cNvGraphicFramePr>
            <a:graphicFrameLocks noChangeAspect="1"/>
          </p:cNvGraphicFramePr>
          <p:nvPr>
            <p:extLst>
              <p:ext uri="{D42A27DB-BD31-4B8C-83A1-F6EECF244321}">
                <p14:modId xmlns:p14="http://schemas.microsoft.com/office/powerpoint/2010/main" val="2028196297"/>
              </p:ext>
            </p:extLst>
          </p:nvPr>
        </p:nvGraphicFramePr>
        <p:xfrm>
          <a:off x="3509145" y="4285328"/>
          <a:ext cx="3616325" cy="731838"/>
        </p:xfrm>
        <a:graphic>
          <a:graphicData uri="http://schemas.openxmlformats.org/presentationml/2006/ole">
            <mc:AlternateContent xmlns:mc="http://schemas.openxmlformats.org/markup-compatibility/2006">
              <mc:Choice xmlns:v="urn:schemas-microsoft-com:vml" Requires="v">
                <p:oleObj name="Equation" r:id="rId5" imgW="1130040" imgH="228600" progId="Equation.DSMT4">
                  <p:embed/>
                </p:oleObj>
              </mc:Choice>
              <mc:Fallback>
                <p:oleObj name="Equation" r:id="rId5" imgW="1130040" imgH="22860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9145" y="4285328"/>
                        <a:ext cx="3616325"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729" name="Object 9"/>
          <p:cNvGraphicFramePr>
            <a:graphicFrameLocks noChangeAspect="1"/>
          </p:cNvGraphicFramePr>
          <p:nvPr>
            <p:extLst>
              <p:ext uri="{D42A27DB-BD31-4B8C-83A1-F6EECF244321}">
                <p14:modId xmlns:p14="http://schemas.microsoft.com/office/powerpoint/2010/main" val="580723748"/>
              </p:ext>
            </p:extLst>
          </p:nvPr>
        </p:nvGraphicFramePr>
        <p:xfrm>
          <a:off x="3636862" y="5192458"/>
          <a:ext cx="2827337" cy="1096963"/>
        </p:xfrm>
        <a:graphic>
          <a:graphicData uri="http://schemas.openxmlformats.org/presentationml/2006/ole">
            <mc:AlternateContent xmlns:mc="http://schemas.openxmlformats.org/markup-compatibility/2006">
              <mc:Choice xmlns:v="urn:schemas-microsoft-com:vml" Requires="v">
                <p:oleObj name="Equation" r:id="rId7" imgW="1079280" imgH="419040" progId="Equation.DSMT4">
                  <p:embed/>
                </p:oleObj>
              </mc:Choice>
              <mc:Fallback>
                <p:oleObj name="Equation" r:id="rId7" imgW="1079280" imgH="41904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6862" y="5192458"/>
                        <a:ext cx="2827337"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730" name="Object 13"/>
          <p:cNvGraphicFramePr>
            <a:graphicFrameLocks noChangeAspect="1"/>
          </p:cNvGraphicFramePr>
          <p:nvPr>
            <p:extLst>
              <p:ext uri="{D42A27DB-BD31-4B8C-83A1-F6EECF244321}">
                <p14:modId xmlns:p14="http://schemas.microsoft.com/office/powerpoint/2010/main" val="1452470002"/>
              </p:ext>
            </p:extLst>
          </p:nvPr>
        </p:nvGraphicFramePr>
        <p:xfrm>
          <a:off x="3605522" y="3780094"/>
          <a:ext cx="1273175" cy="457200"/>
        </p:xfrm>
        <a:graphic>
          <a:graphicData uri="http://schemas.openxmlformats.org/presentationml/2006/ole">
            <mc:AlternateContent xmlns:mc="http://schemas.openxmlformats.org/markup-compatibility/2006">
              <mc:Choice xmlns:v="urn:schemas-microsoft-com:vml" Requires="v">
                <p:oleObj name="Equation" r:id="rId9" imgW="495000" imgH="177480" progId="Equation.DSMT4">
                  <p:embed/>
                </p:oleObj>
              </mc:Choice>
              <mc:Fallback>
                <p:oleObj name="Equation" r:id="rId9" imgW="495000" imgH="177480" progId="Equation.DSMT4">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05522" y="3780094"/>
                        <a:ext cx="1273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Box 2"/>
          <p:cNvSpPr txBox="1"/>
          <p:nvPr/>
        </p:nvSpPr>
        <p:spPr>
          <a:xfrm>
            <a:off x="3690939" y="330200"/>
            <a:ext cx="5121275" cy="952910"/>
          </a:xfrm>
          <a:prstGeom prst="rect">
            <a:avLst/>
          </a:prstGeom>
          <a:solidFill>
            <a:schemeClr val="tx1">
              <a:lumMod val="95000"/>
              <a:alpha val="62000"/>
            </a:schemeClr>
          </a:solidFill>
          <a:ln w="38100" cap="flat">
            <a:solidFill>
              <a:schemeClr val="bg1"/>
            </a:solidFill>
            <a:bevel/>
          </a:ln>
        </p:spPr>
        <p:txBody>
          <a:bodyPr anchor="ctr" anchorCtr="1">
            <a:noAutofit/>
          </a:bodyPr>
          <a:lstStyle/>
          <a:p>
            <a:pPr lvl="1" algn="ctr" eaLnBrk="0" hangingPunct="0">
              <a:defRPr/>
            </a:pPr>
            <a:r>
              <a:rPr lang="en-US" sz="3200" b="1" dirty="0">
                <a:solidFill>
                  <a:schemeClr val="bg1"/>
                </a:solidFill>
              </a:rPr>
              <a:t>Shear Strength</a:t>
            </a:r>
            <a:endParaRPr lang="en-US" sz="2800" dirty="0">
              <a:solidFill>
                <a:schemeClr val="bg1"/>
              </a:solidFill>
            </a:endParaRPr>
          </a:p>
          <a:p>
            <a:pPr lvl="1" algn="ctr" eaLnBrk="0" hangingPunct="0">
              <a:defRPr/>
            </a:pPr>
            <a:r>
              <a:rPr lang="en-US" sz="2800" dirty="0">
                <a:solidFill>
                  <a:schemeClr val="bg1"/>
                </a:solidFill>
              </a:rPr>
              <a:t>Without Tension Field Action</a:t>
            </a:r>
            <a:endParaRPr lang="en-US" sz="3200" dirty="0">
              <a:solidFill>
                <a:schemeClr val="bg1"/>
              </a:solidFill>
            </a:endParaRPr>
          </a:p>
        </p:txBody>
      </p:sp>
      <p:sp>
        <p:nvSpPr>
          <p:cNvPr id="2" name="Footer Placeholder 2">
            <a:extLst>
              <a:ext uri="{FF2B5EF4-FFF2-40B4-BE49-F238E27FC236}">
                <a16:creationId xmlns:a16="http://schemas.microsoft.com/office/drawing/2014/main" id="{D37F6C9C-18BF-9C40-36A9-951959700677}"/>
              </a:ext>
            </a:extLst>
          </p:cNvPr>
          <p:cNvSpPr>
            <a:spLocks noGrp="1"/>
          </p:cNvSpPr>
          <p:nvPr>
            <p:ph type="ftr" sz="quarter" idx="10"/>
          </p:nvPr>
        </p:nvSpPr>
        <p:spPr bwMode="auto">
          <a:xfrm>
            <a:off x="4165600" y="6416676"/>
            <a:ext cx="3860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dirty="0">
                <a:solidFill>
                  <a:srgbClr val="BCBCBC"/>
                </a:solidFill>
                <a:latin typeface="Times New Roman" pitchFamily="18" charset="0"/>
              </a:rPr>
              <a:t>Beam – AISC Manual 16th Ed &amp; ANSI/AISC 360-22</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dirty="0">
                <a:solidFill>
                  <a:srgbClr val="BCBCBC"/>
                </a:solidFill>
                <a:latin typeface="Times New Roman" pitchFamily="18" charset="0"/>
              </a:rPr>
              <a:t>Beam – AISC Manual 16th Ed &amp; ANSI/AISC 360-22</a:t>
            </a:r>
          </a:p>
        </p:txBody>
      </p:sp>
      <p:sp>
        <p:nvSpPr>
          <p:cNvPr id="31747" name="TextBox 7"/>
          <p:cNvSpPr txBox="1">
            <a:spLocks noChangeArrowheads="1"/>
          </p:cNvSpPr>
          <p:nvPr/>
        </p:nvSpPr>
        <p:spPr bwMode="auto">
          <a:xfrm>
            <a:off x="2084388" y="2889251"/>
            <a:ext cx="8274050" cy="2773363"/>
          </a:xfrm>
          <a:prstGeom prst="rect">
            <a:avLst/>
          </a:prstGeom>
          <a:solidFill>
            <a:srgbClr val="F2F2F2">
              <a:alpha val="61960"/>
            </a:srgbClr>
          </a:solidFill>
          <a:ln w="38100">
            <a:solidFill>
              <a:schemeClr val="bg1"/>
            </a:solidFill>
            <a:bevel/>
            <a:headEnd/>
            <a:tailEnd/>
          </a:ln>
        </p:spPr>
        <p:txBody>
          <a:bodyPr anchor="ctr"/>
          <a:lstStyle>
            <a:lvl1pPr eaLnBrk="0" hangingPunct="0">
              <a:spcBef>
                <a:spcPct val="20000"/>
              </a:spcBef>
              <a:buClr>
                <a:srgbClr val="F9F9F9"/>
              </a:buClr>
              <a:buSzPct val="65000"/>
              <a:buFont typeface="Wingdings 2" pitchFamily="18" charset="2"/>
              <a:buChar char=""/>
              <a:tabLst>
                <a:tab pos="292100" algn="l"/>
                <a:tab pos="571500" algn="l"/>
              </a:tabLst>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tabLst>
                <a:tab pos="292100" algn="l"/>
                <a:tab pos="571500" algn="l"/>
              </a:tabLst>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tabLst>
                <a:tab pos="292100" algn="l"/>
                <a:tab pos="571500" algn="l"/>
              </a:tabLst>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tabLst>
                <a:tab pos="292100" algn="l"/>
                <a:tab pos="571500" algn="l"/>
              </a:tabLst>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tabLst>
                <a:tab pos="292100" algn="l"/>
                <a:tab pos="571500" algn="l"/>
              </a:tabLst>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tabLst>
                <a:tab pos="292100" algn="l"/>
                <a:tab pos="571500" algn="l"/>
              </a:tabLst>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tabLst>
                <a:tab pos="292100" algn="l"/>
                <a:tab pos="571500" algn="l"/>
              </a:tabLst>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tabLst>
                <a:tab pos="292100" algn="l"/>
                <a:tab pos="571500" algn="l"/>
              </a:tabLst>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tabLst>
                <a:tab pos="292100" algn="l"/>
                <a:tab pos="571500" algn="l"/>
              </a:tabLst>
              <a:defRPr sz="2000">
                <a:solidFill>
                  <a:schemeClr val="tx1"/>
                </a:solidFill>
                <a:latin typeface="Book Antiqua" pitchFamily="18" charset="0"/>
              </a:defRPr>
            </a:lvl9pPr>
          </a:lstStyle>
          <a:p>
            <a:pPr>
              <a:spcBef>
                <a:spcPct val="0"/>
              </a:spcBef>
              <a:buClrTx/>
              <a:buSzTx/>
              <a:buFontTx/>
              <a:buNone/>
            </a:pPr>
            <a:endParaRPr lang="en-US" altLang="en-US" sz="2400" i="1">
              <a:solidFill>
                <a:schemeClr val="bg1"/>
              </a:solidFill>
              <a:latin typeface="Times New Roman" pitchFamily="18" charset="0"/>
            </a:endParaRPr>
          </a:p>
          <a:p>
            <a:pPr>
              <a:spcBef>
                <a:spcPct val="0"/>
              </a:spcBef>
              <a:buClrTx/>
              <a:buSzTx/>
              <a:buFontTx/>
              <a:buNone/>
            </a:pPr>
            <a:r>
              <a:rPr lang="en-US" altLang="en-US" sz="2400" i="1">
                <a:solidFill>
                  <a:schemeClr val="bg1"/>
                </a:solidFill>
                <a:latin typeface="Times New Roman" pitchFamily="18" charset="0"/>
              </a:rPr>
              <a:t>k</a:t>
            </a:r>
            <a:r>
              <a:rPr lang="en-US" altLang="en-US" sz="2400" i="1" baseline="-25000">
                <a:solidFill>
                  <a:schemeClr val="bg1"/>
                </a:solidFill>
                <a:latin typeface="Times New Roman" pitchFamily="18" charset="0"/>
              </a:rPr>
              <a:t>v</a:t>
            </a:r>
            <a:r>
              <a:rPr lang="en-US" altLang="en-US" sz="2400">
                <a:solidFill>
                  <a:schemeClr val="bg1"/>
                </a:solidFill>
                <a:latin typeface="Times New Roman" pitchFamily="18" charset="0"/>
              </a:rPr>
              <a:t> =	5.34  if no stiffeners are present or if                </a:t>
            </a:r>
          </a:p>
          <a:p>
            <a:pPr>
              <a:spcBef>
                <a:spcPct val="0"/>
              </a:spcBef>
              <a:buClrTx/>
              <a:buSzTx/>
              <a:buFontTx/>
              <a:buNone/>
            </a:pPr>
            <a:endParaRPr lang="en-US" altLang="en-US" sz="2400" i="1">
              <a:solidFill>
                <a:schemeClr val="bg1"/>
              </a:solidFill>
              <a:latin typeface="Times New Roman" pitchFamily="18" charset="0"/>
            </a:endParaRPr>
          </a:p>
          <a:p>
            <a:pPr>
              <a:spcBef>
                <a:spcPct val="0"/>
              </a:spcBef>
              <a:buClrTx/>
              <a:buSzTx/>
              <a:buFontTx/>
              <a:buNone/>
            </a:pPr>
            <a:endParaRPr lang="en-US" altLang="en-US" sz="2400" i="1">
              <a:solidFill>
                <a:schemeClr val="bg1"/>
              </a:solidFill>
              <a:latin typeface="Times New Roman" pitchFamily="18" charset="0"/>
            </a:endParaRPr>
          </a:p>
          <a:p>
            <a:pPr>
              <a:spcBef>
                <a:spcPct val="0"/>
              </a:spcBef>
              <a:buClrTx/>
              <a:buSzTx/>
              <a:buFontTx/>
              <a:buNone/>
            </a:pPr>
            <a:r>
              <a:rPr lang="en-US" altLang="en-US" sz="2400" i="1">
                <a:solidFill>
                  <a:schemeClr val="bg1"/>
                </a:solidFill>
                <a:latin typeface="Times New Roman" pitchFamily="18" charset="0"/>
              </a:rPr>
              <a:t>a	</a:t>
            </a:r>
            <a:r>
              <a:rPr lang="en-US" altLang="en-US" sz="2400">
                <a:solidFill>
                  <a:schemeClr val="bg1"/>
                </a:solidFill>
                <a:latin typeface="Times New Roman" pitchFamily="18" charset="0"/>
              </a:rPr>
              <a:t>=	clear distance between transverse stiffeners</a:t>
            </a:r>
          </a:p>
          <a:p>
            <a:pPr>
              <a:spcBef>
                <a:spcPct val="0"/>
              </a:spcBef>
              <a:buClrTx/>
              <a:buSzTx/>
              <a:buFontTx/>
              <a:buNone/>
            </a:pPr>
            <a:r>
              <a:rPr lang="en-US" altLang="en-US" sz="2400" i="1">
                <a:solidFill>
                  <a:schemeClr val="bg1"/>
                </a:solidFill>
                <a:latin typeface="Times New Roman" pitchFamily="18" charset="0"/>
              </a:rPr>
              <a:t>h	</a:t>
            </a:r>
            <a:r>
              <a:rPr lang="en-US" altLang="en-US" sz="2400">
                <a:solidFill>
                  <a:schemeClr val="bg1"/>
                </a:solidFill>
                <a:latin typeface="Times New Roman" pitchFamily="18" charset="0"/>
              </a:rPr>
              <a:t>=	clear distance between flanges minus fillet on a rolled shape</a:t>
            </a:r>
          </a:p>
          <a:p>
            <a:pPr>
              <a:spcBef>
                <a:spcPct val="0"/>
              </a:spcBef>
              <a:buClrTx/>
              <a:buSzTx/>
              <a:buFontTx/>
              <a:buNone/>
            </a:pPr>
            <a:endParaRPr lang="en-US" altLang="en-US" sz="2400">
              <a:solidFill>
                <a:schemeClr val="bg1"/>
              </a:solidFill>
              <a:latin typeface="Times New Roman" pitchFamily="18" charset="0"/>
            </a:endParaRPr>
          </a:p>
        </p:txBody>
      </p:sp>
      <p:graphicFrame>
        <p:nvGraphicFramePr>
          <p:cNvPr id="31748" name="Object 6"/>
          <p:cNvGraphicFramePr>
            <a:graphicFrameLocks noChangeAspect="1"/>
          </p:cNvGraphicFramePr>
          <p:nvPr/>
        </p:nvGraphicFramePr>
        <p:xfrm>
          <a:off x="7340600" y="3233738"/>
          <a:ext cx="1189038" cy="639762"/>
        </p:xfrm>
        <a:graphic>
          <a:graphicData uri="http://schemas.openxmlformats.org/presentationml/2006/ole">
            <mc:AlternateContent xmlns:mc="http://schemas.openxmlformats.org/markup-compatibility/2006">
              <mc:Choice xmlns:v="urn:schemas-microsoft-com:vml" Requires="v">
                <p:oleObj name="Equation" r:id="rId3" imgW="494870" imgH="266469" progId="Equation.DSMT4">
                  <p:embed/>
                </p:oleObj>
              </mc:Choice>
              <mc:Fallback>
                <p:oleObj name="Equation" r:id="rId3" imgW="494870" imgH="266469"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0600" y="3233738"/>
                        <a:ext cx="11890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bwMode="auto">
          <a:xfrm>
            <a:off x="3690939" y="1408114"/>
            <a:ext cx="5121276" cy="1316037"/>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dirty="0">
                <a:solidFill>
                  <a:schemeClr val="bg1"/>
                </a:solidFill>
              </a:rPr>
              <a:t>                                       Equation G2-5</a:t>
            </a:r>
            <a:endParaRPr lang="en-US" dirty="0">
              <a:solidFill>
                <a:schemeClr val="bg1"/>
              </a:solidFill>
              <a:cs typeface="+mn-cs"/>
            </a:endParaRPr>
          </a:p>
        </p:txBody>
      </p:sp>
      <p:sp>
        <p:nvSpPr>
          <p:cNvPr id="9" name="Slide Number Placeholder 8"/>
          <p:cNvSpPr>
            <a:spLocks noGrp="1"/>
          </p:cNvSpPr>
          <p:nvPr>
            <p:ph type="sldNum" sz="quarter" idx="11"/>
          </p:nvPr>
        </p:nvSpPr>
        <p:spPr/>
        <p:txBody>
          <a:bodyPr/>
          <a:lstStyle/>
          <a:p>
            <a:pPr>
              <a:defRPr/>
            </a:pPr>
            <a:fld id="{490369C5-2FA9-44FB-94AA-DE02A9F3E4DE}" type="slidenum">
              <a:rPr lang="en-US" smtClean="0"/>
              <a:pPr>
                <a:defRPr/>
              </a:pPr>
              <a:t>28</a:t>
            </a:fld>
            <a:endParaRPr lang="en-US" dirty="0"/>
          </a:p>
        </p:txBody>
      </p:sp>
      <p:graphicFrame>
        <p:nvGraphicFramePr>
          <p:cNvPr id="31752" name="Object 1"/>
          <p:cNvGraphicFramePr>
            <a:graphicFrameLocks noChangeAspect="1"/>
          </p:cNvGraphicFramePr>
          <p:nvPr/>
        </p:nvGraphicFramePr>
        <p:xfrm>
          <a:off x="4221164" y="1547813"/>
          <a:ext cx="2124075" cy="1098550"/>
        </p:xfrm>
        <a:graphic>
          <a:graphicData uri="http://schemas.openxmlformats.org/presentationml/2006/ole">
            <mc:AlternateContent xmlns:mc="http://schemas.openxmlformats.org/markup-compatibility/2006">
              <mc:Choice xmlns:v="urn:schemas-microsoft-com:vml" Requires="v">
                <p:oleObj name="Equation" r:id="rId5" imgW="825480" imgH="419040" progId="Equation.DSMT4">
                  <p:embed/>
                </p:oleObj>
              </mc:Choice>
              <mc:Fallback>
                <p:oleObj name="Equation" r:id="rId5" imgW="825480" imgH="4190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1164" y="1547813"/>
                        <a:ext cx="2124075"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Box 2"/>
          <p:cNvSpPr txBox="1"/>
          <p:nvPr/>
        </p:nvSpPr>
        <p:spPr>
          <a:xfrm>
            <a:off x="3690939" y="330200"/>
            <a:ext cx="5121275" cy="952910"/>
          </a:xfrm>
          <a:prstGeom prst="rect">
            <a:avLst/>
          </a:prstGeom>
          <a:solidFill>
            <a:schemeClr val="tx1">
              <a:lumMod val="95000"/>
              <a:alpha val="62000"/>
            </a:schemeClr>
          </a:solidFill>
          <a:ln w="38100" cap="flat">
            <a:solidFill>
              <a:schemeClr val="bg1"/>
            </a:solidFill>
            <a:bevel/>
          </a:ln>
        </p:spPr>
        <p:txBody>
          <a:bodyPr anchor="ctr" anchorCtr="1">
            <a:noAutofit/>
          </a:bodyPr>
          <a:lstStyle/>
          <a:p>
            <a:pPr lvl="1" algn="ctr" eaLnBrk="0" hangingPunct="0">
              <a:defRPr/>
            </a:pPr>
            <a:r>
              <a:rPr lang="en-US" sz="3200" b="1" dirty="0">
                <a:solidFill>
                  <a:schemeClr val="bg1"/>
                </a:solidFill>
              </a:rPr>
              <a:t>Shear Strength</a:t>
            </a:r>
            <a:endParaRPr lang="en-US" sz="2800" dirty="0">
              <a:solidFill>
                <a:schemeClr val="bg1"/>
              </a:solidFill>
            </a:endParaRPr>
          </a:p>
          <a:p>
            <a:pPr lvl="1" algn="ctr" eaLnBrk="0" hangingPunct="0">
              <a:defRPr/>
            </a:pPr>
            <a:r>
              <a:rPr lang="en-US" sz="2800" dirty="0">
                <a:solidFill>
                  <a:schemeClr val="bg1"/>
                </a:solidFill>
              </a:rPr>
              <a:t>Without Tension Field Action</a:t>
            </a:r>
            <a:endParaRPr lang="en-US" sz="3200" dirty="0">
              <a:solidFill>
                <a:schemeClr val="bg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3" name="Content Placeholder 2"/>
          <p:cNvSpPr>
            <a:spLocks noGrp="1"/>
          </p:cNvSpPr>
          <p:nvPr>
            <p:ph idx="1"/>
          </p:nvPr>
        </p:nvSpPr>
        <p:spPr>
          <a:xfrm>
            <a:off x="1981200" y="1214719"/>
            <a:ext cx="8229600" cy="3921125"/>
          </a:xfrm>
          <a:solidFill>
            <a:schemeClr val="accent1">
              <a:lumMod val="20000"/>
              <a:lumOff val="80000"/>
            </a:schemeClr>
          </a:solidFill>
        </p:spPr>
        <p:txBody>
          <a:bodyPr>
            <a:spAutoFit/>
          </a:bodyPr>
          <a:lstStyle/>
          <a:p>
            <a:pPr>
              <a:defRPr/>
            </a:pPr>
            <a:endParaRPr lang="en-US" dirty="0">
              <a:solidFill>
                <a:schemeClr val="bg1"/>
              </a:solidFill>
            </a:endParaRPr>
          </a:p>
          <a:p>
            <a:pPr>
              <a:defRPr/>
            </a:pPr>
            <a:r>
              <a:rPr lang="en-US" dirty="0">
                <a:solidFill>
                  <a:schemeClr val="bg1"/>
                </a:solidFill>
              </a:rPr>
              <a:t>Deflections : </a:t>
            </a:r>
          </a:p>
          <a:p>
            <a:pPr lvl="1">
              <a:defRPr/>
            </a:pPr>
            <a:r>
              <a:rPr lang="en-US" dirty="0">
                <a:solidFill>
                  <a:schemeClr val="bg1"/>
                </a:solidFill>
              </a:rPr>
              <a:t>There are no serviceability requirements in AISC </a:t>
            </a:r>
            <a:r>
              <a:rPr lang="en-US" i="1" dirty="0">
                <a:solidFill>
                  <a:schemeClr val="bg1"/>
                </a:solidFill>
              </a:rPr>
              <a:t>Specification</a:t>
            </a:r>
            <a:r>
              <a:rPr lang="en-US" dirty="0">
                <a:solidFill>
                  <a:schemeClr val="bg1"/>
                </a:solidFill>
              </a:rPr>
              <a:t>.</a:t>
            </a:r>
          </a:p>
          <a:p>
            <a:pPr lvl="1">
              <a:defRPr/>
            </a:pPr>
            <a:r>
              <a:rPr lang="en-US" dirty="0">
                <a:solidFill>
                  <a:schemeClr val="bg1"/>
                </a:solidFill>
              </a:rPr>
              <a:t>L1. states limits “shall be chosen with due regard to the intended function of the structure” and “shall be evaluated using appropriate load combinations for the serviceability limit states.”</a:t>
            </a:r>
          </a:p>
          <a:p>
            <a:pPr>
              <a:buFont typeface="Wingdings 2" pitchFamily="18" charset="2"/>
              <a:buNone/>
              <a:defRPr/>
            </a:pPr>
            <a:endParaRPr lang="en-US" dirty="0">
              <a:solidFill>
                <a:schemeClr val="bg1"/>
              </a:solidFill>
            </a:endParaRPr>
          </a:p>
        </p:txBody>
      </p:sp>
      <p:sp>
        <p:nvSpPr>
          <p:cNvPr id="4" name="Slide Number Placeholder 3"/>
          <p:cNvSpPr>
            <a:spLocks noGrp="1"/>
          </p:cNvSpPr>
          <p:nvPr>
            <p:ph type="sldNum" sz="quarter" idx="11"/>
          </p:nvPr>
        </p:nvSpPr>
        <p:spPr/>
        <p:txBody>
          <a:bodyPr/>
          <a:lstStyle/>
          <a:p>
            <a:pPr>
              <a:defRPr/>
            </a:pPr>
            <a:fld id="{AD9FE0E3-A510-4204-AF56-CE48AD30B17B}" type="slidenum">
              <a:rPr lang="en-US" smtClean="0"/>
              <a:pPr>
                <a:defRPr/>
              </a:pPr>
              <a:t>29</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3" name="Content Placeholder 2"/>
          <p:cNvSpPr>
            <a:spLocks noGrp="1"/>
          </p:cNvSpPr>
          <p:nvPr>
            <p:ph idx="1"/>
          </p:nvPr>
        </p:nvSpPr>
        <p:spPr>
          <a:xfrm>
            <a:off x="1165410" y="1232646"/>
            <a:ext cx="9681883" cy="3339354"/>
          </a:xfrm>
          <a:solidFill>
            <a:schemeClr val="accent1">
              <a:lumMod val="20000"/>
              <a:lumOff val="80000"/>
            </a:schemeClr>
          </a:solidFill>
        </p:spPr>
        <p:txBody>
          <a:bodyPr/>
          <a:lstStyle/>
          <a:p>
            <a:pPr>
              <a:defRPr/>
            </a:pPr>
            <a:endParaRPr lang="en-US" dirty="0">
              <a:solidFill>
                <a:schemeClr val="bg1"/>
              </a:solidFill>
            </a:endParaRPr>
          </a:p>
          <a:p>
            <a:pPr lvl="1">
              <a:buFont typeface="Wingdings 2" pitchFamily="18" charset="2"/>
              <a:buNone/>
              <a:defRPr/>
            </a:pPr>
            <a:r>
              <a:rPr lang="en-US" sz="4800" b="1" dirty="0">
                <a:solidFill>
                  <a:schemeClr val="bg1"/>
                </a:solidFill>
              </a:rPr>
              <a:t>Chapter F: </a:t>
            </a:r>
          </a:p>
          <a:p>
            <a:pPr lvl="1">
              <a:buFont typeface="Wingdings 2" pitchFamily="18" charset="2"/>
              <a:buNone/>
              <a:defRPr/>
            </a:pPr>
            <a:r>
              <a:rPr lang="en-US" sz="4800" b="1" dirty="0">
                <a:solidFill>
                  <a:schemeClr val="bg1"/>
                </a:solidFill>
              </a:rPr>
              <a:t>Design of Members for Flexure</a:t>
            </a:r>
          </a:p>
        </p:txBody>
      </p:sp>
      <p:sp>
        <p:nvSpPr>
          <p:cNvPr id="4" name="Slide Number Placeholder 3"/>
          <p:cNvSpPr>
            <a:spLocks noGrp="1"/>
          </p:cNvSpPr>
          <p:nvPr>
            <p:ph type="sldNum" sz="quarter" idx="11"/>
          </p:nvPr>
        </p:nvSpPr>
        <p:spPr/>
        <p:txBody>
          <a:bodyPr/>
          <a:lstStyle/>
          <a:p>
            <a:pPr>
              <a:defRPr/>
            </a:pPr>
            <a:fld id="{7C582958-FB52-42AE-BEAB-9149F548EAA7}" type="slidenum">
              <a:rPr lang="en-US" smtClean="0"/>
              <a:pPr>
                <a:defRPr/>
              </a:pPr>
              <a:t>3</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29" name="TextBox 28"/>
          <p:cNvSpPr txBox="1"/>
          <p:nvPr/>
        </p:nvSpPr>
        <p:spPr>
          <a:xfrm>
            <a:off x="2028825" y="166688"/>
            <a:ext cx="8140700" cy="5499100"/>
          </a:xfrm>
          <a:prstGeom prst="rect">
            <a:avLst/>
          </a:prstGeom>
          <a:solidFill>
            <a:schemeClr val="tx1">
              <a:lumMod val="95000"/>
              <a:alpha val="62000"/>
            </a:schemeClr>
          </a:solidFill>
          <a:ln w="38100" cap="flat">
            <a:solidFill>
              <a:schemeClr val="bg1"/>
            </a:solidFill>
            <a:bevel/>
          </a:ln>
        </p:spPr>
        <p:txBody>
          <a:bodyPr anchor="ctr" anchorCtr="1"/>
          <a:lstStyle/>
          <a:p>
            <a:pPr eaLnBrk="0" hangingPunct="0">
              <a:defRPr/>
            </a:pPr>
            <a:r>
              <a:rPr lang="en-US" sz="4000" dirty="0">
                <a:solidFill>
                  <a:schemeClr val="bg1"/>
                </a:solidFill>
                <a:latin typeface="Symbol" pitchFamily="18" charset="2"/>
              </a:rPr>
              <a:t>f</a:t>
            </a:r>
            <a:r>
              <a:rPr lang="en-US" sz="4000" i="1" baseline="-25000" dirty="0">
                <a:solidFill>
                  <a:schemeClr val="bg1"/>
                </a:solidFill>
              </a:rPr>
              <a:t>b</a:t>
            </a:r>
            <a:r>
              <a:rPr lang="en-US" sz="4000" baseline="-25000" dirty="0">
                <a:solidFill>
                  <a:schemeClr val="bg1"/>
                </a:solidFill>
              </a:rPr>
              <a:t> </a:t>
            </a:r>
            <a:r>
              <a:rPr lang="en-US" sz="4000" dirty="0">
                <a:solidFill>
                  <a:schemeClr val="bg1"/>
                </a:solidFill>
              </a:rPr>
              <a:t>= 0.90 (</a:t>
            </a:r>
            <a:r>
              <a:rPr lang="en-US" sz="4000" dirty="0" err="1">
                <a:solidFill>
                  <a:schemeClr val="bg1"/>
                </a:solidFill>
                <a:latin typeface="Symbol" pitchFamily="18" charset="2"/>
              </a:rPr>
              <a:t>W</a:t>
            </a:r>
            <a:r>
              <a:rPr lang="en-US" sz="4000" i="1" baseline="-25000" dirty="0" err="1">
                <a:solidFill>
                  <a:schemeClr val="bg1"/>
                </a:solidFill>
              </a:rPr>
              <a:t>b</a:t>
            </a:r>
            <a:r>
              <a:rPr lang="en-US" sz="4000" baseline="-25000" dirty="0">
                <a:solidFill>
                  <a:schemeClr val="bg1"/>
                </a:solidFill>
              </a:rPr>
              <a:t> </a:t>
            </a:r>
            <a:r>
              <a:rPr lang="en-US" sz="4000" dirty="0">
                <a:solidFill>
                  <a:schemeClr val="bg1"/>
                </a:solidFill>
              </a:rPr>
              <a:t>= 1.67)</a:t>
            </a:r>
          </a:p>
        </p:txBody>
      </p:sp>
      <p:sp>
        <p:nvSpPr>
          <p:cNvPr id="3" name="Slide Number Placeholder 2"/>
          <p:cNvSpPr>
            <a:spLocks noGrp="1"/>
          </p:cNvSpPr>
          <p:nvPr>
            <p:ph type="sldNum" sz="quarter" idx="11"/>
          </p:nvPr>
        </p:nvSpPr>
        <p:spPr/>
        <p:txBody>
          <a:bodyPr/>
          <a:lstStyle/>
          <a:p>
            <a:pPr>
              <a:defRPr/>
            </a:pPr>
            <a:fld id="{2FC64929-2BBC-4EDA-BD3D-39158A0977E2}" type="slidenum">
              <a:rPr lang="en-US" smtClean="0"/>
              <a:pPr>
                <a:defRPr/>
              </a:pPr>
              <a:t>4</a:t>
            </a:fld>
            <a:endParaRPr lang="en-US" dirty="0"/>
          </a:p>
        </p:txBody>
      </p:sp>
      <p:sp>
        <p:nvSpPr>
          <p:cNvPr id="2" name="TextBox 2"/>
          <p:cNvSpPr txBox="1"/>
          <p:nvPr/>
        </p:nvSpPr>
        <p:spPr>
          <a:xfrm>
            <a:off x="3311525" y="489457"/>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a:solidFill>
                  <a:schemeClr val="bg1"/>
                </a:solidFill>
              </a:rPr>
              <a:t>Flexural Strength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29" name="TextBox 28"/>
          <p:cNvSpPr txBox="1"/>
          <p:nvPr/>
        </p:nvSpPr>
        <p:spPr>
          <a:xfrm>
            <a:off x="2383631" y="1614471"/>
            <a:ext cx="8099425" cy="1225550"/>
          </a:xfrm>
          <a:prstGeom prst="rect">
            <a:avLst/>
          </a:prstGeom>
          <a:solidFill>
            <a:schemeClr val="tx1">
              <a:lumMod val="95000"/>
              <a:alpha val="62000"/>
            </a:schemeClr>
          </a:solidFill>
          <a:ln w="38100" cap="flat">
            <a:solidFill>
              <a:schemeClr val="bg1"/>
            </a:solidFill>
            <a:bevel/>
          </a:ln>
        </p:spPr>
        <p:txBody>
          <a:bodyPr anchor="ctr" anchorCtr="1">
            <a:spAutoFit/>
          </a:bodyPr>
          <a:lstStyle/>
          <a:p>
            <a:pPr eaLnBrk="0" hangingPunct="0">
              <a:defRPr/>
            </a:pPr>
            <a:r>
              <a:rPr lang="en-US" dirty="0">
                <a:solidFill>
                  <a:schemeClr val="bg1"/>
                </a:solidFill>
              </a:rPr>
              <a:t>The</a:t>
            </a:r>
            <a:r>
              <a:rPr lang="en-US" i="1" dirty="0">
                <a:solidFill>
                  <a:schemeClr val="bg1"/>
                </a:solidFill>
              </a:rPr>
              <a:t> Specification</a:t>
            </a:r>
            <a:r>
              <a:rPr lang="en-US" dirty="0">
                <a:solidFill>
                  <a:schemeClr val="bg1"/>
                </a:solidFill>
              </a:rPr>
              <a:t> assumes that the following failure modes have minimal interaction and can be checked independently from each other:</a:t>
            </a:r>
          </a:p>
        </p:txBody>
      </p:sp>
      <p:sp>
        <p:nvSpPr>
          <p:cNvPr id="3" name="TextBox 2"/>
          <p:cNvSpPr txBox="1"/>
          <p:nvPr/>
        </p:nvSpPr>
        <p:spPr>
          <a:xfrm>
            <a:off x="2383631" y="2998998"/>
            <a:ext cx="8099425" cy="1225550"/>
          </a:xfrm>
          <a:prstGeom prst="rect">
            <a:avLst/>
          </a:prstGeom>
          <a:solidFill>
            <a:schemeClr val="tx1">
              <a:lumMod val="95000"/>
              <a:alpha val="62000"/>
            </a:schemeClr>
          </a:solidFill>
          <a:ln w="38100" cap="flat">
            <a:solidFill>
              <a:schemeClr val="bg1"/>
            </a:solidFill>
            <a:bevel/>
          </a:ln>
        </p:spPr>
        <p:txBody>
          <a:bodyPr wrap="square" anchor="ctr" anchorCtr="1">
            <a:spAutoFit/>
          </a:bodyPr>
          <a:lstStyle/>
          <a:p>
            <a:pPr marL="744538" lvl="1" indent="-287338" eaLnBrk="0" hangingPunct="0">
              <a:buFontTx/>
              <a:buChar char="•"/>
              <a:defRPr/>
            </a:pPr>
            <a:r>
              <a:rPr lang="en-US" dirty="0">
                <a:solidFill>
                  <a:schemeClr val="bg1"/>
                </a:solidFill>
              </a:rPr>
              <a:t>Lateral Torsional Buckling (LTB)</a:t>
            </a:r>
          </a:p>
          <a:p>
            <a:pPr marL="744538" lvl="1" indent="-287338" eaLnBrk="0" hangingPunct="0">
              <a:buFontTx/>
              <a:buChar char="•"/>
              <a:defRPr/>
            </a:pPr>
            <a:r>
              <a:rPr lang="en-US" dirty="0">
                <a:solidFill>
                  <a:schemeClr val="bg1"/>
                </a:solidFill>
              </a:rPr>
              <a:t>Flange Local Buckling (FLB)</a:t>
            </a:r>
          </a:p>
          <a:p>
            <a:pPr marL="744538" lvl="1" indent="-287338" eaLnBrk="0" hangingPunct="0">
              <a:buFontTx/>
              <a:buChar char="•"/>
              <a:defRPr/>
            </a:pPr>
            <a:r>
              <a:rPr lang="en-US" dirty="0">
                <a:solidFill>
                  <a:schemeClr val="bg1"/>
                </a:solidFill>
              </a:rPr>
              <a:t>Shear</a:t>
            </a:r>
          </a:p>
        </p:txBody>
      </p:sp>
      <p:sp>
        <p:nvSpPr>
          <p:cNvPr id="4" name="Slide Number Placeholder 3"/>
          <p:cNvSpPr>
            <a:spLocks noGrp="1"/>
          </p:cNvSpPr>
          <p:nvPr>
            <p:ph type="sldNum" sz="quarter" idx="11"/>
          </p:nvPr>
        </p:nvSpPr>
        <p:spPr/>
        <p:txBody>
          <a:bodyPr/>
          <a:lstStyle/>
          <a:p>
            <a:pPr>
              <a:defRPr/>
            </a:pPr>
            <a:fld id="{C670C240-C9CA-4593-8238-69D47DD68E28}" type="slidenum">
              <a:rPr lang="en-US" smtClean="0"/>
              <a:pPr>
                <a:defRPr/>
              </a:pPr>
              <a:t>5</a:t>
            </a:fld>
            <a:endParaRPr lang="en-US" dirty="0"/>
          </a:p>
        </p:txBody>
      </p:sp>
      <p:sp>
        <p:nvSpPr>
          <p:cNvPr id="5" name="TextBox 4">
            <a:extLst>
              <a:ext uri="{FF2B5EF4-FFF2-40B4-BE49-F238E27FC236}">
                <a16:creationId xmlns:a16="http://schemas.microsoft.com/office/drawing/2014/main" id="{9E95A6BE-BDCE-A3C3-BB15-91432B977F48}"/>
              </a:ext>
            </a:extLst>
          </p:cNvPr>
          <p:cNvSpPr txBox="1"/>
          <p:nvPr/>
        </p:nvSpPr>
        <p:spPr>
          <a:xfrm>
            <a:off x="3873500" y="346582"/>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dirty="0">
                <a:solidFill>
                  <a:schemeClr val="bg1"/>
                </a:solidFill>
              </a:rPr>
              <a:t>Flexural Strength</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3" name="Content Placeholder 2"/>
          <p:cNvSpPr>
            <a:spLocks noGrp="1"/>
          </p:cNvSpPr>
          <p:nvPr>
            <p:ph idx="1"/>
          </p:nvPr>
        </p:nvSpPr>
        <p:spPr>
          <a:xfrm>
            <a:off x="1981200" y="1600200"/>
            <a:ext cx="8229600" cy="3371850"/>
          </a:xfrm>
          <a:solidFill>
            <a:schemeClr val="accent1">
              <a:lumMod val="20000"/>
              <a:lumOff val="80000"/>
            </a:schemeClr>
          </a:solidFill>
        </p:spPr>
        <p:txBody>
          <a:bodyPr>
            <a:spAutoFit/>
          </a:bodyPr>
          <a:lstStyle/>
          <a:p>
            <a:pPr>
              <a:tabLst>
                <a:tab pos="4114800" algn="l"/>
              </a:tabLst>
              <a:defRPr/>
            </a:pPr>
            <a:endParaRPr lang="en-US" dirty="0">
              <a:solidFill>
                <a:schemeClr val="bg1"/>
              </a:solidFill>
            </a:endParaRPr>
          </a:p>
          <a:p>
            <a:pPr>
              <a:tabLst>
                <a:tab pos="4114800" algn="l"/>
              </a:tabLst>
              <a:defRPr/>
            </a:pPr>
            <a:r>
              <a:rPr lang="en-US" b="1" dirty="0">
                <a:solidFill>
                  <a:schemeClr val="bg1"/>
                </a:solidFill>
              </a:rPr>
              <a:t>Local Buckling: </a:t>
            </a:r>
          </a:p>
          <a:p>
            <a:pPr lvl="1">
              <a:tabLst>
                <a:tab pos="4114800" algn="l"/>
              </a:tabLst>
              <a:defRPr/>
            </a:pPr>
            <a:r>
              <a:rPr lang="en-US" dirty="0">
                <a:solidFill>
                  <a:schemeClr val="bg1"/>
                </a:solidFill>
              </a:rPr>
              <a:t>Criteria in Table B4.1</a:t>
            </a:r>
          </a:p>
          <a:p>
            <a:pPr lvl="1">
              <a:tabLst>
                <a:tab pos="4114800" algn="l"/>
              </a:tabLst>
              <a:defRPr/>
            </a:pPr>
            <a:r>
              <a:rPr lang="en-US" dirty="0">
                <a:solidFill>
                  <a:schemeClr val="bg1"/>
                </a:solidFill>
              </a:rPr>
              <a:t>Strength in Chapter F: 	Flexure</a:t>
            </a:r>
          </a:p>
          <a:p>
            <a:pPr lvl="1">
              <a:tabLst>
                <a:tab pos="4114800" algn="l"/>
              </a:tabLst>
              <a:defRPr/>
            </a:pPr>
            <a:r>
              <a:rPr lang="en-US" dirty="0">
                <a:solidFill>
                  <a:schemeClr val="bg1"/>
                </a:solidFill>
              </a:rPr>
              <a:t>Strength in Chapter G: 	Shear</a:t>
            </a:r>
          </a:p>
          <a:p>
            <a:pPr>
              <a:buNone/>
              <a:tabLst>
                <a:tab pos="4114800" algn="l"/>
              </a:tabLst>
              <a:defRPr/>
            </a:pPr>
            <a:endParaRPr lang="en-US" dirty="0">
              <a:solidFill>
                <a:schemeClr val="bg1"/>
              </a:solidFill>
            </a:endParaRPr>
          </a:p>
          <a:p>
            <a:pPr>
              <a:tabLst>
                <a:tab pos="4114800" algn="l"/>
              </a:tabLst>
              <a:defRPr/>
            </a:pPr>
            <a:endParaRPr lang="en-US" dirty="0">
              <a:solidFill>
                <a:schemeClr val="bg1"/>
              </a:solidFill>
            </a:endParaRPr>
          </a:p>
        </p:txBody>
      </p:sp>
      <p:sp>
        <p:nvSpPr>
          <p:cNvPr id="4" name="Slide Number Placeholder 3"/>
          <p:cNvSpPr>
            <a:spLocks noGrp="1"/>
          </p:cNvSpPr>
          <p:nvPr>
            <p:ph type="sldNum" sz="quarter" idx="11"/>
          </p:nvPr>
        </p:nvSpPr>
        <p:spPr/>
        <p:txBody>
          <a:bodyPr/>
          <a:lstStyle/>
          <a:p>
            <a:pPr>
              <a:defRPr/>
            </a:pPr>
            <a:fld id="{4BECB4B5-0F8B-4DF5-BD5E-630B9C8817CE}" type="slidenum">
              <a:rPr lang="en-US" smtClean="0"/>
              <a:pPr>
                <a:defRPr/>
              </a:pPr>
              <a:t>6</a:t>
            </a:fld>
            <a:endParaRPr lang="en-US" dirty="0"/>
          </a:p>
        </p:txBody>
      </p:sp>
      <p:sp>
        <p:nvSpPr>
          <p:cNvPr id="5" name="TextBox 4">
            <a:extLst>
              <a:ext uri="{FF2B5EF4-FFF2-40B4-BE49-F238E27FC236}">
                <a16:creationId xmlns:a16="http://schemas.microsoft.com/office/drawing/2014/main" id="{7869F559-EE57-95D7-BD9C-8DE7C055EF1B}"/>
              </a:ext>
            </a:extLst>
          </p:cNvPr>
          <p:cNvSpPr txBox="1"/>
          <p:nvPr/>
        </p:nvSpPr>
        <p:spPr>
          <a:xfrm>
            <a:off x="3873500" y="346582"/>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dirty="0">
                <a:solidFill>
                  <a:schemeClr val="bg1"/>
                </a:solidFill>
              </a:rPr>
              <a:t>Flexural Strength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graphicFrame>
        <p:nvGraphicFramePr>
          <p:cNvPr id="10243" name="Object 3"/>
          <p:cNvGraphicFramePr>
            <a:graphicFrameLocks noChangeAspect="1"/>
          </p:cNvGraphicFramePr>
          <p:nvPr>
            <p:extLst>
              <p:ext uri="{D42A27DB-BD31-4B8C-83A1-F6EECF244321}">
                <p14:modId xmlns:p14="http://schemas.microsoft.com/office/powerpoint/2010/main" val="1098081258"/>
              </p:ext>
            </p:extLst>
          </p:nvPr>
        </p:nvGraphicFramePr>
        <p:xfrm>
          <a:off x="4511802" y="3467354"/>
          <a:ext cx="114300" cy="215900"/>
        </p:xfrm>
        <a:graphic>
          <a:graphicData uri="http://schemas.openxmlformats.org/presentationml/2006/ole">
            <mc:AlternateContent xmlns:mc="http://schemas.openxmlformats.org/markup-compatibility/2006">
              <mc:Choice xmlns:v="urn:schemas-microsoft-com:vml" Requires="v">
                <p:oleObj name="Equation" r:id="rId3" imgW="114151" imgH="215619" progId="Equation.3">
                  <p:embed/>
                </p:oleObj>
              </mc:Choice>
              <mc:Fallback>
                <p:oleObj name="Equation" r:id="rId3" imgW="114151" imgH="215619"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1802" y="3467354"/>
                        <a:ext cx="1143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44" name="TextBox 28"/>
          <p:cNvSpPr txBox="1">
            <a:spLocks noChangeArrowheads="1"/>
          </p:cNvSpPr>
          <p:nvPr/>
        </p:nvSpPr>
        <p:spPr bwMode="auto">
          <a:xfrm>
            <a:off x="2001838" y="1053204"/>
            <a:ext cx="9355010" cy="2725428"/>
          </a:xfrm>
          <a:prstGeom prst="rect">
            <a:avLst/>
          </a:prstGeom>
          <a:solidFill>
            <a:srgbClr val="F2F2F2">
              <a:alpha val="61960"/>
            </a:srgbClr>
          </a:solidFill>
          <a:ln w="38100">
            <a:solidFill>
              <a:schemeClr val="bg1"/>
            </a:solidFill>
            <a:bevel/>
            <a:headEnd/>
            <a:tailEnd/>
          </a:ln>
        </p:spPr>
        <p:txBody>
          <a:bodyPr anchor="ctr" anchorCtr="1"/>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b="1" u="sng" dirty="0">
                <a:solidFill>
                  <a:schemeClr val="bg1"/>
                </a:solidFill>
                <a:latin typeface="Times New Roman" pitchFamily="18" charset="0"/>
              </a:rPr>
              <a:t>Local Buckling Criteria</a:t>
            </a:r>
          </a:p>
          <a:p>
            <a:pPr>
              <a:spcBef>
                <a:spcPct val="0"/>
              </a:spcBef>
              <a:buClrTx/>
              <a:buSzTx/>
              <a:buFontTx/>
              <a:buNone/>
            </a:pPr>
            <a:r>
              <a:rPr lang="en-US" altLang="en-US" sz="2400" dirty="0">
                <a:solidFill>
                  <a:schemeClr val="bg1"/>
                </a:solidFill>
                <a:latin typeface="Times New Roman" pitchFamily="18" charset="0"/>
              </a:rPr>
              <a:t>Slenderness of the flange and web, </a:t>
            </a:r>
            <a:r>
              <a:rPr lang="en-US" altLang="en-US" sz="2400" dirty="0">
                <a:solidFill>
                  <a:schemeClr val="bg1"/>
                </a:solidFill>
                <a:latin typeface="Symbol" pitchFamily="18" charset="2"/>
              </a:rPr>
              <a:t>l</a:t>
            </a:r>
            <a:r>
              <a:rPr lang="en-US" altLang="en-US" sz="2400" dirty="0">
                <a:solidFill>
                  <a:schemeClr val="bg1"/>
                </a:solidFill>
                <a:latin typeface="Times New Roman" pitchFamily="18" charset="0"/>
              </a:rPr>
              <a:t>, are used as criteria to determine whether buckling would control in the elastic or inelastic range, otherwise the plastic moment can be obtained before local buckling occurs.</a:t>
            </a:r>
          </a:p>
          <a:p>
            <a:pPr>
              <a:spcBef>
                <a:spcPct val="0"/>
              </a:spcBef>
              <a:buClrTx/>
              <a:buSzTx/>
              <a:buFontTx/>
              <a:buNone/>
            </a:pPr>
            <a:endParaRPr lang="en-US" altLang="en-US" sz="2400" dirty="0">
              <a:solidFill>
                <a:schemeClr val="bg1"/>
              </a:solidFill>
              <a:latin typeface="Times New Roman" pitchFamily="18" charset="0"/>
            </a:endParaRPr>
          </a:p>
          <a:p>
            <a:pPr>
              <a:spcBef>
                <a:spcPct val="0"/>
              </a:spcBef>
              <a:buClrTx/>
              <a:buSzTx/>
              <a:buFontTx/>
              <a:buNone/>
            </a:pPr>
            <a:r>
              <a:rPr lang="en-US" altLang="en-US" sz="2400" dirty="0">
                <a:solidFill>
                  <a:schemeClr val="bg1"/>
                </a:solidFill>
                <a:latin typeface="Times New Roman" pitchFamily="18" charset="0"/>
              </a:rPr>
              <a:t>Criteria </a:t>
            </a:r>
            <a:r>
              <a:rPr lang="en-US" altLang="en-US" sz="2400" dirty="0">
                <a:solidFill>
                  <a:schemeClr val="bg1"/>
                </a:solidFill>
                <a:latin typeface="Times New Roman" pitchFamily="18" charset="0"/>
                <a:sym typeface="Symbol" pitchFamily="18" charset="2"/>
              </a:rPr>
              <a:t></a:t>
            </a:r>
            <a:r>
              <a:rPr lang="en-US" altLang="en-US" sz="2400" baseline="-25000" dirty="0">
                <a:solidFill>
                  <a:schemeClr val="bg1"/>
                </a:solidFill>
                <a:latin typeface="Times New Roman" pitchFamily="18" charset="0"/>
              </a:rPr>
              <a:t>p </a:t>
            </a:r>
            <a:r>
              <a:rPr lang="en-US" altLang="en-US" sz="2400" dirty="0">
                <a:solidFill>
                  <a:schemeClr val="bg1"/>
                </a:solidFill>
                <a:latin typeface="Times New Roman" pitchFamily="18" charset="0"/>
              </a:rPr>
              <a:t>and </a:t>
            </a:r>
            <a:r>
              <a:rPr lang="en-US" altLang="en-US" sz="2400" dirty="0">
                <a:solidFill>
                  <a:schemeClr val="bg1"/>
                </a:solidFill>
                <a:latin typeface="Times New Roman" pitchFamily="18" charset="0"/>
                <a:sym typeface="Symbol" pitchFamily="18" charset="2"/>
              </a:rPr>
              <a:t></a:t>
            </a:r>
            <a:r>
              <a:rPr lang="en-US" altLang="en-US" sz="2400" baseline="-25000" dirty="0">
                <a:solidFill>
                  <a:schemeClr val="bg1"/>
                </a:solidFill>
                <a:latin typeface="Times New Roman" pitchFamily="18" charset="0"/>
              </a:rPr>
              <a:t>r </a:t>
            </a:r>
            <a:r>
              <a:rPr lang="en-US" altLang="en-US" sz="2400" dirty="0">
                <a:solidFill>
                  <a:schemeClr val="bg1"/>
                </a:solidFill>
                <a:latin typeface="Times New Roman" pitchFamily="18" charset="0"/>
              </a:rPr>
              <a:t>are based on plate buckling theory.</a:t>
            </a:r>
          </a:p>
        </p:txBody>
      </p:sp>
      <p:sp>
        <p:nvSpPr>
          <p:cNvPr id="10245" name="TextBox 15"/>
          <p:cNvSpPr txBox="1">
            <a:spLocks noChangeArrowheads="1"/>
          </p:cNvSpPr>
          <p:nvPr/>
        </p:nvSpPr>
        <p:spPr bwMode="auto">
          <a:xfrm>
            <a:off x="2001838" y="3926831"/>
            <a:ext cx="2867025" cy="461665"/>
          </a:xfrm>
          <a:prstGeom prst="rect">
            <a:avLst/>
          </a:prstGeom>
          <a:solidFill>
            <a:srgbClr val="F2F2F2">
              <a:alpha val="61960"/>
            </a:srgbClr>
          </a:solidFill>
          <a:ln w="38100">
            <a:solidFill>
              <a:schemeClr val="bg1"/>
            </a:solidFill>
            <a:bevel/>
            <a:headEnd/>
            <a:tailEnd/>
          </a:ln>
        </p:spPr>
        <p:txBody>
          <a:bodyPr anchor="ctr">
            <a:spAutoFit/>
          </a:bodyPr>
          <a:lstStyle>
            <a:lvl1pPr eaLnBrk="0" hangingPunct="0">
              <a:spcBef>
                <a:spcPct val="20000"/>
              </a:spcBef>
              <a:buClr>
                <a:srgbClr val="F9F9F9"/>
              </a:buClr>
              <a:buSzPct val="65000"/>
              <a:buFont typeface="Wingdings 2" pitchFamily="18" charset="2"/>
              <a:buChar char=""/>
              <a:tabLst>
                <a:tab pos="177800" algn="l"/>
              </a:tabLst>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tabLst>
                <a:tab pos="177800" algn="l"/>
              </a:tabLst>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tabLst>
                <a:tab pos="177800" algn="l"/>
              </a:tabLst>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tabLst>
                <a:tab pos="177800" algn="l"/>
              </a:tabLst>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tabLst>
                <a:tab pos="177800" algn="l"/>
              </a:tabLst>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tabLst>
                <a:tab pos="177800" algn="l"/>
              </a:tabLst>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tabLst>
                <a:tab pos="177800" algn="l"/>
              </a:tabLst>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tabLst>
                <a:tab pos="177800" algn="l"/>
              </a:tabLst>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tabLst>
                <a:tab pos="177800" algn="l"/>
              </a:tabLst>
              <a:defRPr sz="2000">
                <a:solidFill>
                  <a:schemeClr val="tx1"/>
                </a:solidFill>
                <a:latin typeface="Book Antiqua" pitchFamily="18" charset="0"/>
              </a:defRPr>
            </a:lvl9pPr>
          </a:lstStyle>
          <a:p>
            <a:pPr>
              <a:spcBef>
                <a:spcPct val="0"/>
              </a:spcBef>
              <a:buClrTx/>
              <a:buSzTx/>
              <a:buFontTx/>
              <a:buNone/>
            </a:pPr>
            <a:r>
              <a:rPr lang="en-US" altLang="en-US" sz="2400" dirty="0">
                <a:solidFill>
                  <a:schemeClr val="bg1"/>
                </a:solidFill>
                <a:latin typeface="Times New Roman" pitchFamily="18" charset="0"/>
              </a:rPr>
              <a:t>	For W-Shapes</a:t>
            </a:r>
          </a:p>
        </p:txBody>
      </p:sp>
      <p:sp>
        <p:nvSpPr>
          <p:cNvPr id="17" name="TextBox 16"/>
          <p:cNvSpPr txBox="1"/>
          <p:nvPr/>
        </p:nvSpPr>
        <p:spPr bwMode="auto">
          <a:xfrm>
            <a:off x="2001838" y="4510343"/>
            <a:ext cx="6884988" cy="942975"/>
          </a:xfrm>
          <a:prstGeom prst="rect">
            <a:avLst/>
          </a:prstGeom>
          <a:solidFill>
            <a:schemeClr val="tx1">
              <a:lumMod val="95000"/>
              <a:alpha val="62000"/>
            </a:schemeClr>
          </a:solidFill>
          <a:ln w="38100" cap="flat">
            <a:solidFill>
              <a:schemeClr val="bg1"/>
            </a:solidFill>
            <a:bevel/>
          </a:ln>
        </p:spPr>
        <p:txBody>
          <a:bodyPr anchor="ctr"/>
          <a:lstStyle/>
          <a:p>
            <a:pPr eaLnBrk="0" hangingPunct="0">
              <a:tabLst>
                <a:tab pos="2743200" algn="l"/>
                <a:tab pos="4457700" algn="l"/>
                <a:tab pos="4686300" algn="l"/>
              </a:tabLst>
              <a:defRPr/>
            </a:pPr>
            <a:r>
              <a:rPr lang="en-US" dirty="0">
                <a:solidFill>
                  <a:schemeClr val="bg1"/>
                </a:solidFill>
              </a:rPr>
              <a:t>  FLB, </a:t>
            </a:r>
            <a:r>
              <a:rPr lang="en-US" dirty="0">
                <a:solidFill>
                  <a:schemeClr val="bg1"/>
                </a:solidFill>
                <a:sym typeface="Symbol" pitchFamily="18" charset="2"/>
              </a:rPr>
              <a:t> </a:t>
            </a:r>
            <a:r>
              <a:rPr lang="en-US" dirty="0">
                <a:solidFill>
                  <a:schemeClr val="bg1"/>
                </a:solidFill>
              </a:rPr>
              <a:t>= </a:t>
            </a:r>
            <a:r>
              <a:rPr lang="en-US" i="1" dirty="0">
                <a:solidFill>
                  <a:schemeClr val="bg1"/>
                </a:solidFill>
              </a:rPr>
              <a:t>b</a:t>
            </a:r>
            <a:r>
              <a:rPr lang="en-US" i="1" baseline="-25000" dirty="0">
                <a:solidFill>
                  <a:schemeClr val="bg1"/>
                </a:solidFill>
              </a:rPr>
              <a:t>f </a:t>
            </a:r>
            <a:r>
              <a:rPr lang="en-US" dirty="0">
                <a:solidFill>
                  <a:schemeClr val="bg1"/>
                </a:solidFill>
              </a:rPr>
              <a:t>/2</a:t>
            </a:r>
            <a:r>
              <a:rPr lang="en-US" i="1" dirty="0">
                <a:solidFill>
                  <a:schemeClr val="bg1"/>
                </a:solidFill>
              </a:rPr>
              <a:t>t</a:t>
            </a:r>
            <a:r>
              <a:rPr lang="en-US" i="1" baseline="-25000" dirty="0">
                <a:solidFill>
                  <a:schemeClr val="bg1"/>
                </a:solidFill>
              </a:rPr>
              <a:t>f</a:t>
            </a:r>
            <a:r>
              <a:rPr lang="en-US" baseline="-25000" dirty="0">
                <a:solidFill>
                  <a:schemeClr val="bg1"/>
                </a:solidFill>
              </a:rPr>
              <a:t> 	</a:t>
            </a:r>
            <a:r>
              <a:rPr lang="en-US" dirty="0">
                <a:solidFill>
                  <a:schemeClr val="bg1"/>
                </a:solidFill>
                <a:sym typeface="Symbol" pitchFamily="18" charset="2"/>
              </a:rPr>
              <a:t></a:t>
            </a:r>
            <a:r>
              <a:rPr lang="en-US" i="1" baseline="-25000" dirty="0">
                <a:solidFill>
                  <a:schemeClr val="bg1"/>
                </a:solidFill>
              </a:rPr>
              <a:t>pf</a:t>
            </a:r>
            <a:r>
              <a:rPr lang="en-US" baseline="-25000" dirty="0">
                <a:solidFill>
                  <a:schemeClr val="bg1"/>
                </a:solidFill>
              </a:rPr>
              <a:t>  </a:t>
            </a:r>
            <a:r>
              <a:rPr lang="en-US" dirty="0">
                <a:solidFill>
                  <a:schemeClr val="bg1"/>
                </a:solidFill>
              </a:rPr>
              <a:t>=	, 	</a:t>
            </a:r>
            <a:r>
              <a:rPr lang="en-US" dirty="0">
                <a:solidFill>
                  <a:schemeClr val="bg1"/>
                </a:solidFill>
                <a:sym typeface="Symbol" pitchFamily="18" charset="2"/>
              </a:rPr>
              <a:t></a:t>
            </a:r>
            <a:r>
              <a:rPr lang="en-US" i="1" baseline="-25000" dirty="0">
                <a:solidFill>
                  <a:schemeClr val="bg1"/>
                </a:solidFill>
              </a:rPr>
              <a:t>rf</a:t>
            </a:r>
            <a:r>
              <a:rPr lang="en-US" baseline="-25000" dirty="0">
                <a:solidFill>
                  <a:schemeClr val="bg1"/>
                </a:solidFill>
              </a:rPr>
              <a:t>  </a:t>
            </a:r>
            <a:r>
              <a:rPr lang="en-US" dirty="0">
                <a:solidFill>
                  <a:schemeClr val="bg1"/>
                </a:solidFill>
              </a:rPr>
              <a:t>= </a:t>
            </a:r>
          </a:p>
        </p:txBody>
      </p:sp>
      <p:sp>
        <p:nvSpPr>
          <p:cNvPr id="18" name="TextBox 17"/>
          <p:cNvSpPr txBox="1"/>
          <p:nvPr/>
        </p:nvSpPr>
        <p:spPr bwMode="auto">
          <a:xfrm>
            <a:off x="2001838" y="5529517"/>
            <a:ext cx="6884988" cy="914400"/>
          </a:xfrm>
          <a:prstGeom prst="rect">
            <a:avLst/>
          </a:prstGeom>
          <a:solidFill>
            <a:schemeClr val="tx1">
              <a:lumMod val="95000"/>
              <a:alpha val="62000"/>
            </a:schemeClr>
          </a:solidFill>
          <a:ln w="38100" cap="flat">
            <a:solidFill>
              <a:schemeClr val="bg1"/>
            </a:solidFill>
            <a:bevel/>
          </a:ln>
        </p:spPr>
        <p:txBody>
          <a:bodyPr anchor="ctr"/>
          <a:lstStyle/>
          <a:p>
            <a:pPr eaLnBrk="0" hangingPunct="0">
              <a:tabLst>
                <a:tab pos="2743200" algn="l"/>
                <a:tab pos="4457700" algn="l"/>
                <a:tab pos="4686300" algn="l"/>
              </a:tabLst>
              <a:defRPr/>
            </a:pPr>
            <a:endParaRPr lang="en-US" dirty="0">
              <a:solidFill>
                <a:schemeClr val="bg1"/>
              </a:solidFill>
            </a:endParaRPr>
          </a:p>
          <a:p>
            <a:pPr eaLnBrk="0" hangingPunct="0">
              <a:tabLst>
                <a:tab pos="2743200" algn="l"/>
                <a:tab pos="4457700" algn="l"/>
                <a:tab pos="4686300" algn="l"/>
              </a:tabLst>
              <a:defRPr/>
            </a:pPr>
            <a:r>
              <a:rPr lang="en-US" dirty="0">
                <a:solidFill>
                  <a:schemeClr val="bg1"/>
                </a:solidFill>
              </a:rPr>
              <a:t>  WLB, </a:t>
            </a:r>
            <a:r>
              <a:rPr lang="en-US" dirty="0">
                <a:solidFill>
                  <a:schemeClr val="bg1"/>
                </a:solidFill>
                <a:sym typeface="Symbol" pitchFamily="18" charset="2"/>
              </a:rPr>
              <a:t> </a:t>
            </a:r>
            <a:r>
              <a:rPr lang="en-US" dirty="0">
                <a:solidFill>
                  <a:schemeClr val="bg1"/>
                </a:solidFill>
              </a:rPr>
              <a:t>= </a:t>
            </a:r>
            <a:r>
              <a:rPr lang="en-US" i="1" dirty="0">
                <a:solidFill>
                  <a:schemeClr val="bg1"/>
                </a:solidFill>
              </a:rPr>
              <a:t>h</a:t>
            </a:r>
            <a:r>
              <a:rPr lang="en-US" dirty="0">
                <a:solidFill>
                  <a:schemeClr val="bg1"/>
                </a:solidFill>
              </a:rPr>
              <a:t>/</a:t>
            </a:r>
            <a:r>
              <a:rPr lang="en-US" i="1" dirty="0" err="1">
                <a:solidFill>
                  <a:schemeClr val="bg1"/>
                </a:solidFill>
              </a:rPr>
              <a:t>t</a:t>
            </a:r>
            <a:r>
              <a:rPr lang="en-US" i="1" baseline="-25000" dirty="0" err="1">
                <a:solidFill>
                  <a:schemeClr val="bg1"/>
                </a:solidFill>
              </a:rPr>
              <a:t>w</a:t>
            </a:r>
            <a:r>
              <a:rPr lang="en-US" baseline="-25000" dirty="0">
                <a:solidFill>
                  <a:schemeClr val="bg1"/>
                </a:solidFill>
              </a:rPr>
              <a:t>	</a:t>
            </a:r>
            <a:r>
              <a:rPr lang="en-US" dirty="0">
                <a:solidFill>
                  <a:schemeClr val="bg1"/>
                </a:solidFill>
                <a:sym typeface="Symbol" pitchFamily="18" charset="2"/>
              </a:rPr>
              <a:t></a:t>
            </a:r>
            <a:r>
              <a:rPr lang="en-US" i="1" baseline="-25000" dirty="0">
                <a:solidFill>
                  <a:schemeClr val="bg1"/>
                </a:solidFill>
              </a:rPr>
              <a:t>pw</a:t>
            </a:r>
            <a:r>
              <a:rPr lang="en-US" baseline="-25000" dirty="0">
                <a:solidFill>
                  <a:schemeClr val="bg1"/>
                </a:solidFill>
              </a:rPr>
              <a:t> </a:t>
            </a:r>
            <a:r>
              <a:rPr lang="en-US" dirty="0">
                <a:solidFill>
                  <a:schemeClr val="bg1"/>
                </a:solidFill>
              </a:rPr>
              <a:t>=	,	</a:t>
            </a:r>
            <a:r>
              <a:rPr lang="en-US" dirty="0">
                <a:solidFill>
                  <a:schemeClr val="bg1"/>
                </a:solidFill>
                <a:sym typeface="Symbol" pitchFamily="18" charset="2"/>
              </a:rPr>
              <a:t></a:t>
            </a:r>
            <a:r>
              <a:rPr lang="en-US" i="1" baseline="-25000" dirty="0" err="1">
                <a:solidFill>
                  <a:schemeClr val="bg1"/>
                </a:solidFill>
              </a:rPr>
              <a:t>rw</a:t>
            </a:r>
            <a:r>
              <a:rPr lang="en-US" baseline="-25000" dirty="0">
                <a:solidFill>
                  <a:schemeClr val="bg1"/>
                </a:solidFill>
              </a:rPr>
              <a:t> </a:t>
            </a:r>
            <a:r>
              <a:rPr lang="en-US" dirty="0">
                <a:solidFill>
                  <a:schemeClr val="bg1"/>
                </a:solidFill>
              </a:rPr>
              <a:t>= </a:t>
            </a:r>
          </a:p>
          <a:p>
            <a:pPr eaLnBrk="0" hangingPunct="0">
              <a:tabLst>
                <a:tab pos="2743200" algn="l"/>
                <a:tab pos="4457700" algn="l"/>
                <a:tab pos="4686300" algn="l"/>
              </a:tabLst>
              <a:defRPr/>
            </a:pPr>
            <a:endParaRPr lang="en-US" dirty="0">
              <a:solidFill>
                <a:schemeClr val="bg1"/>
              </a:solidFill>
            </a:endParaRPr>
          </a:p>
        </p:txBody>
      </p:sp>
      <p:graphicFrame>
        <p:nvGraphicFramePr>
          <p:cNvPr id="10248" name="Object 5"/>
          <p:cNvGraphicFramePr>
            <a:graphicFrameLocks noChangeAspect="1"/>
          </p:cNvGraphicFramePr>
          <p:nvPr>
            <p:extLst>
              <p:ext uri="{D42A27DB-BD31-4B8C-83A1-F6EECF244321}">
                <p14:modId xmlns:p14="http://schemas.microsoft.com/office/powerpoint/2010/main" val="2527059828"/>
              </p:ext>
            </p:extLst>
          </p:nvPr>
        </p:nvGraphicFramePr>
        <p:xfrm>
          <a:off x="5551615" y="4578604"/>
          <a:ext cx="1079500" cy="877888"/>
        </p:xfrm>
        <a:graphic>
          <a:graphicData uri="http://schemas.openxmlformats.org/presentationml/2006/ole">
            <mc:AlternateContent xmlns:mc="http://schemas.openxmlformats.org/markup-compatibility/2006">
              <mc:Choice xmlns:v="urn:schemas-microsoft-com:vml" Requires="v">
                <p:oleObj name="Equation" r:id="rId5" imgW="609336" imgH="495085" progId="Equation.3">
                  <p:embed/>
                </p:oleObj>
              </mc:Choice>
              <mc:Fallback>
                <p:oleObj name="Equation" r:id="rId5" imgW="609336" imgH="495085"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1615" y="4578604"/>
                        <a:ext cx="10795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49" name="Object 6"/>
          <p:cNvGraphicFramePr>
            <a:graphicFrameLocks noChangeAspect="1"/>
          </p:cNvGraphicFramePr>
          <p:nvPr>
            <p:extLst>
              <p:ext uri="{D42A27DB-BD31-4B8C-83A1-F6EECF244321}">
                <p14:modId xmlns:p14="http://schemas.microsoft.com/office/powerpoint/2010/main" val="3802383357"/>
              </p:ext>
            </p:extLst>
          </p:nvPr>
        </p:nvGraphicFramePr>
        <p:xfrm>
          <a:off x="5675710" y="5594605"/>
          <a:ext cx="1046163" cy="849313"/>
        </p:xfrm>
        <a:graphic>
          <a:graphicData uri="http://schemas.openxmlformats.org/presentationml/2006/ole">
            <mc:AlternateContent xmlns:mc="http://schemas.openxmlformats.org/markup-compatibility/2006">
              <mc:Choice xmlns:v="urn:schemas-microsoft-com:vml" Requires="v">
                <p:oleObj name="Equation" r:id="rId7" imgW="609336" imgH="495085" progId="Equation.3">
                  <p:embed/>
                </p:oleObj>
              </mc:Choice>
              <mc:Fallback>
                <p:oleObj name="Equation" r:id="rId7" imgW="609336" imgH="495085"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75710" y="5594605"/>
                        <a:ext cx="1046163"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50" name="Object 7"/>
          <p:cNvGraphicFramePr>
            <a:graphicFrameLocks noChangeAspect="1"/>
          </p:cNvGraphicFramePr>
          <p:nvPr>
            <p:extLst>
              <p:ext uri="{D42A27DB-BD31-4B8C-83A1-F6EECF244321}">
                <p14:modId xmlns:p14="http://schemas.microsoft.com/office/powerpoint/2010/main" val="3549249072"/>
              </p:ext>
            </p:extLst>
          </p:nvPr>
        </p:nvGraphicFramePr>
        <p:xfrm>
          <a:off x="7559802" y="5614074"/>
          <a:ext cx="984250" cy="800100"/>
        </p:xfrm>
        <a:graphic>
          <a:graphicData uri="http://schemas.openxmlformats.org/presentationml/2006/ole">
            <mc:AlternateContent xmlns:mc="http://schemas.openxmlformats.org/markup-compatibility/2006">
              <mc:Choice xmlns:v="urn:schemas-microsoft-com:vml" Requires="v">
                <p:oleObj name="Equation" r:id="rId9" imgW="609336" imgH="495085" progId="Equation.3">
                  <p:embed/>
                </p:oleObj>
              </mc:Choice>
              <mc:Fallback>
                <p:oleObj name="Equation" r:id="rId9" imgW="609336" imgH="495085"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59802" y="5614074"/>
                        <a:ext cx="9842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51" name="Object 8"/>
          <p:cNvGraphicFramePr>
            <a:graphicFrameLocks noChangeAspect="1"/>
          </p:cNvGraphicFramePr>
          <p:nvPr>
            <p:extLst>
              <p:ext uri="{D42A27DB-BD31-4B8C-83A1-F6EECF244321}">
                <p14:modId xmlns:p14="http://schemas.microsoft.com/office/powerpoint/2010/main" val="2052701392"/>
              </p:ext>
            </p:extLst>
          </p:nvPr>
        </p:nvGraphicFramePr>
        <p:xfrm>
          <a:off x="7610602" y="4583367"/>
          <a:ext cx="882650" cy="838200"/>
        </p:xfrm>
        <a:graphic>
          <a:graphicData uri="http://schemas.openxmlformats.org/presentationml/2006/ole">
            <mc:AlternateContent xmlns:mc="http://schemas.openxmlformats.org/markup-compatibility/2006">
              <mc:Choice xmlns:v="urn:schemas-microsoft-com:vml" Requires="v">
                <p:oleObj name="Equation" r:id="rId11" imgW="520474" imgH="495085" progId="Equation.3">
                  <p:embed/>
                </p:oleObj>
              </mc:Choice>
              <mc:Fallback>
                <p:oleObj name="Equation" r:id="rId11" imgW="520474" imgH="495085"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610602" y="4583367"/>
                        <a:ext cx="8826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Slide Number Placeholder 11"/>
          <p:cNvSpPr>
            <a:spLocks noGrp="1"/>
          </p:cNvSpPr>
          <p:nvPr>
            <p:ph type="sldNum" sz="quarter" idx="11"/>
          </p:nvPr>
        </p:nvSpPr>
        <p:spPr/>
        <p:txBody>
          <a:bodyPr/>
          <a:lstStyle/>
          <a:p>
            <a:pPr>
              <a:defRPr/>
            </a:pPr>
            <a:fld id="{B9C7EAD9-9A68-4B70-8739-5B9C0CE942C2}" type="slidenum">
              <a:rPr lang="en-US" smtClean="0"/>
              <a:pPr>
                <a:defRPr/>
              </a:pPr>
              <a:t>7</a:t>
            </a:fld>
            <a:endParaRPr lang="en-US" dirty="0"/>
          </a:p>
        </p:txBody>
      </p:sp>
      <p:sp>
        <p:nvSpPr>
          <p:cNvPr id="2" name="TextBox 1">
            <a:extLst>
              <a:ext uri="{FF2B5EF4-FFF2-40B4-BE49-F238E27FC236}">
                <a16:creationId xmlns:a16="http://schemas.microsoft.com/office/drawing/2014/main" id="{0CA37169-DEEE-CF85-219C-F5E78B2C0733}"/>
              </a:ext>
            </a:extLst>
          </p:cNvPr>
          <p:cNvSpPr txBox="1"/>
          <p:nvPr/>
        </p:nvSpPr>
        <p:spPr>
          <a:xfrm>
            <a:off x="3873500" y="346582"/>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dirty="0">
                <a:solidFill>
                  <a:schemeClr val="bg1"/>
                </a:solidFill>
              </a:rPr>
              <a:t>Flexural Strength</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11267" name="TextBox 28"/>
          <p:cNvSpPr txBox="1">
            <a:spLocks noChangeArrowheads="1"/>
          </p:cNvSpPr>
          <p:nvPr/>
        </p:nvSpPr>
        <p:spPr bwMode="auto">
          <a:xfrm>
            <a:off x="2616200" y="1954213"/>
            <a:ext cx="6834188" cy="1371600"/>
          </a:xfrm>
          <a:prstGeom prst="rect">
            <a:avLst/>
          </a:prstGeom>
          <a:solidFill>
            <a:srgbClr val="F2F2F2">
              <a:alpha val="61960"/>
            </a:srgbClr>
          </a:solidFill>
          <a:ln w="38100">
            <a:solidFill>
              <a:schemeClr val="bg1"/>
            </a:solidFill>
            <a:bevel/>
            <a:headEnd/>
            <a:tailEnd/>
          </a:ln>
        </p:spPr>
        <p:txBody>
          <a:bodyPr anchor="ctr"/>
          <a:lstStyle>
            <a:lvl1pPr marL="177800" eaLnBrk="0" hangingPunct="0">
              <a:spcBef>
                <a:spcPct val="20000"/>
              </a:spcBef>
              <a:buClr>
                <a:srgbClr val="F9F9F9"/>
              </a:buClr>
              <a:buSzPct val="65000"/>
              <a:buFont typeface="Wingdings 2" pitchFamily="18" charset="2"/>
              <a:buChar char=""/>
              <a:tabLst>
                <a:tab pos="1428750" algn="l"/>
              </a:tabLst>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tabLst>
                <a:tab pos="1428750" algn="l"/>
              </a:tabLst>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tabLst>
                <a:tab pos="1428750" algn="l"/>
              </a:tabLst>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tabLst>
                <a:tab pos="1428750" algn="l"/>
              </a:tabLst>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tabLst>
                <a:tab pos="1428750" algn="l"/>
              </a:tabLst>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tabLst>
                <a:tab pos="1428750" algn="l"/>
              </a:tabLst>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tabLst>
                <a:tab pos="1428750" algn="l"/>
              </a:tabLst>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tabLst>
                <a:tab pos="1428750" algn="l"/>
              </a:tabLst>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tabLst>
                <a:tab pos="1428750" algn="l"/>
              </a:tabLst>
              <a:defRPr sz="2000">
                <a:solidFill>
                  <a:schemeClr val="tx1"/>
                </a:solidFill>
                <a:latin typeface="Book Antiqua" pitchFamily="18" charset="0"/>
              </a:defRPr>
            </a:lvl9pPr>
          </a:lstStyle>
          <a:p>
            <a:pPr>
              <a:spcBef>
                <a:spcPct val="0"/>
              </a:spcBef>
              <a:buClrTx/>
              <a:buSzTx/>
              <a:buFontTx/>
              <a:buNone/>
            </a:pPr>
            <a:r>
              <a:rPr lang="en-US" altLang="en-US" sz="2400" b="1">
                <a:solidFill>
                  <a:schemeClr val="bg1"/>
                </a:solidFill>
                <a:latin typeface="Times New Roman" pitchFamily="18" charset="0"/>
                <a:sym typeface="Symbol" pitchFamily="18" charset="2"/>
              </a:rPr>
              <a:t>  </a:t>
            </a:r>
            <a:r>
              <a:rPr lang="en-US" altLang="en-US" sz="2400" b="1" baseline="-25000">
                <a:solidFill>
                  <a:schemeClr val="bg1"/>
                </a:solidFill>
                <a:latin typeface="Times New Roman" pitchFamily="18" charset="0"/>
              </a:rPr>
              <a:t>p</a:t>
            </a:r>
            <a:r>
              <a:rPr lang="en-US" altLang="en-US" sz="2400" baseline="-25000">
                <a:solidFill>
                  <a:schemeClr val="bg1"/>
                </a:solidFill>
                <a:latin typeface="Times New Roman" pitchFamily="18" charset="0"/>
              </a:rPr>
              <a:t>		</a:t>
            </a:r>
            <a:r>
              <a:rPr lang="en-US" altLang="en-US" sz="2400">
                <a:solidFill>
                  <a:schemeClr val="bg1"/>
                </a:solidFill>
                <a:latin typeface="Times New Roman" pitchFamily="18" charset="0"/>
              </a:rPr>
              <a:t>“</a:t>
            </a:r>
            <a:r>
              <a:rPr lang="en-US" altLang="en-US" sz="2400" b="1">
                <a:solidFill>
                  <a:schemeClr val="bg1"/>
                </a:solidFill>
                <a:latin typeface="Times New Roman" pitchFamily="18" charset="0"/>
              </a:rPr>
              <a:t>compact</a:t>
            </a:r>
            <a:r>
              <a:rPr lang="en-US" altLang="en-US" sz="2400">
                <a:solidFill>
                  <a:schemeClr val="bg1"/>
                </a:solidFill>
                <a:latin typeface="Times New Roman" pitchFamily="18" charset="0"/>
              </a:rPr>
              <a:t>” </a:t>
            </a:r>
          </a:p>
          <a:p>
            <a:pPr>
              <a:spcBef>
                <a:spcPct val="0"/>
              </a:spcBef>
              <a:buClrTx/>
              <a:buSzTx/>
              <a:buFontTx/>
              <a:buNone/>
            </a:pPr>
            <a:r>
              <a:rPr lang="en-US" altLang="en-US" sz="2400" i="1">
                <a:solidFill>
                  <a:schemeClr val="bg1"/>
                </a:solidFill>
                <a:latin typeface="Times New Roman" pitchFamily="18" charset="0"/>
              </a:rPr>
              <a:t>M</a:t>
            </a:r>
            <a:r>
              <a:rPr lang="en-US" altLang="en-US" sz="2400" i="1" baseline="-25000">
                <a:solidFill>
                  <a:schemeClr val="bg1"/>
                </a:solidFill>
                <a:latin typeface="Times New Roman" pitchFamily="18" charset="0"/>
              </a:rPr>
              <a:t>p</a:t>
            </a:r>
            <a:r>
              <a:rPr lang="en-US" altLang="en-US" sz="2400">
                <a:solidFill>
                  <a:schemeClr val="bg1"/>
                </a:solidFill>
                <a:latin typeface="Times New Roman" pitchFamily="18" charset="0"/>
              </a:rPr>
              <a:t> is reached and maintained before local buckling.</a:t>
            </a:r>
          </a:p>
          <a:p>
            <a:pPr>
              <a:spcBef>
                <a:spcPct val="0"/>
              </a:spcBef>
              <a:buClrTx/>
              <a:buSzTx/>
              <a:buFontTx/>
              <a:buNone/>
            </a:pPr>
            <a:r>
              <a:rPr lang="en-US" altLang="en-US" sz="2400">
                <a:solidFill>
                  <a:schemeClr val="bg1"/>
                </a:solidFill>
                <a:latin typeface="Symbol" pitchFamily="18" charset="2"/>
              </a:rPr>
              <a:t>	</a:t>
            </a:r>
            <a:r>
              <a:rPr lang="en-US" altLang="en-US" sz="2400" b="1">
                <a:solidFill>
                  <a:schemeClr val="bg1"/>
                </a:solidFill>
                <a:latin typeface="Symbol" pitchFamily="18" charset="2"/>
              </a:rPr>
              <a:t>f</a:t>
            </a:r>
            <a:r>
              <a:rPr lang="en-US" altLang="en-US" sz="2400" b="1" i="1">
                <a:solidFill>
                  <a:schemeClr val="bg1"/>
                </a:solidFill>
                <a:latin typeface="Times New Roman" pitchFamily="18" charset="0"/>
              </a:rPr>
              <a:t>M</a:t>
            </a:r>
            <a:r>
              <a:rPr lang="en-US" altLang="en-US" sz="2400" b="1" i="1" baseline="-25000">
                <a:solidFill>
                  <a:schemeClr val="bg1"/>
                </a:solidFill>
                <a:latin typeface="Times New Roman" pitchFamily="18" charset="0"/>
              </a:rPr>
              <a:t>n</a:t>
            </a:r>
            <a:r>
              <a:rPr lang="en-US" altLang="en-US" sz="2400" b="1" baseline="-25000">
                <a:solidFill>
                  <a:schemeClr val="bg1"/>
                </a:solidFill>
                <a:latin typeface="Times New Roman" pitchFamily="18" charset="0"/>
              </a:rPr>
              <a:t> </a:t>
            </a:r>
            <a:r>
              <a:rPr lang="en-US" altLang="en-US" sz="2400" b="1">
                <a:solidFill>
                  <a:schemeClr val="bg1"/>
                </a:solidFill>
                <a:latin typeface="Times New Roman" pitchFamily="18" charset="0"/>
              </a:rPr>
              <a:t>= </a:t>
            </a:r>
            <a:r>
              <a:rPr lang="en-US" altLang="en-US" sz="2400" b="1">
                <a:solidFill>
                  <a:schemeClr val="bg1"/>
                </a:solidFill>
                <a:latin typeface="Symbol" pitchFamily="18" charset="2"/>
              </a:rPr>
              <a:t>f</a:t>
            </a:r>
            <a:r>
              <a:rPr lang="en-US" altLang="en-US" sz="2400" b="1" i="1">
                <a:solidFill>
                  <a:schemeClr val="bg1"/>
                </a:solidFill>
                <a:latin typeface="Times New Roman" pitchFamily="18" charset="0"/>
              </a:rPr>
              <a:t>M</a:t>
            </a:r>
            <a:r>
              <a:rPr lang="en-US" altLang="en-US" sz="2400" b="1" i="1" baseline="-25000">
                <a:solidFill>
                  <a:schemeClr val="bg1"/>
                </a:solidFill>
                <a:latin typeface="Times New Roman" pitchFamily="18" charset="0"/>
              </a:rPr>
              <a:t>p</a:t>
            </a:r>
            <a:endParaRPr lang="en-US" altLang="en-US" sz="2400" b="1" i="1">
              <a:solidFill>
                <a:schemeClr val="bg1"/>
              </a:solidFill>
              <a:latin typeface="Times New Roman" pitchFamily="18" charset="0"/>
            </a:endParaRPr>
          </a:p>
        </p:txBody>
      </p:sp>
      <p:graphicFrame>
        <p:nvGraphicFramePr>
          <p:cNvPr id="11268" name="Object 3"/>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name="Equation" r:id="rId3" imgW="114151" imgH="215619" progId="Equation.3">
                  <p:embed/>
                </p:oleObj>
              </mc:Choice>
              <mc:Fallback>
                <p:oleObj name="Equation" r:id="rId3" imgW="114151" imgH="215619"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850" y="3321050"/>
                        <a:ext cx="1143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269" name="TextBox 3"/>
          <p:cNvSpPr txBox="1">
            <a:spLocks noChangeArrowheads="1"/>
          </p:cNvSpPr>
          <p:nvPr/>
        </p:nvSpPr>
        <p:spPr bwMode="auto">
          <a:xfrm>
            <a:off x="2616201" y="3452813"/>
            <a:ext cx="6824663" cy="1371600"/>
          </a:xfrm>
          <a:prstGeom prst="rect">
            <a:avLst/>
          </a:prstGeom>
          <a:solidFill>
            <a:srgbClr val="F2F2F2">
              <a:alpha val="61960"/>
            </a:srgbClr>
          </a:solidFill>
          <a:ln w="38100">
            <a:solidFill>
              <a:schemeClr val="bg1"/>
            </a:solidFill>
            <a:bevel/>
            <a:headEnd/>
            <a:tailEnd/>
          </a:ln>
        </p:spPr>
        <p:txBody>
          <a:bodyPr anchor="ctr"/>
          <a:lstStyle>
            <a:lvl1pPr marL="177800" eaLnBrk="0" hangingPunct="0">
              <a:spcBef>
                <a:spcPct val="20000"/>
              </a:spcBef>
              <a:buClr>
                <a:srgbClr val="F9F9F9"/>
              </a:buClr>
              <a:buSzPct val="65000"/>
              <a:buFont typeface="Wingdings 2" pitchFamily="18" charset="2"/>
              <a:buChar char=""/>
              <a:tabLst>
                <a:tab pos="2006600" algn="l"/>
                <a:tab pos="2743200" algn="l"/>
              </a:tabLst>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tabLst>
                <a:tab pos="2006600" algn="l"/>
                <a:tab pos="2743200" algn="l"/>
              </a:tabLst>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tabLst>
                <a:tab pos="2006600" algn="l"/>
                <a:tab pos="2743200" algn="l"/>
              </a:tabLst>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tabLst>
                <a:tab pos="2006600" algn="l"/>
                <a:tab pos="2743200" algn="l"/>
              </a:tabLst>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tabLst>
                <a:tab pos="2006600" algn="l"/>
                <a:tab pos="2743200" algn="l"/>
              </a:tabLst>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tabLst>
                <a:tab pos="2006600" algn="l"/>
                <a:tab pos="2743200" algn="l"/>
              </a:tabLst>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tabLst>
                <a:tab pos="2006600" algn="l"/>
                <a:tab pos="2743200" algn="l"/>
              </a:tabLst>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tabLst>
                <a:tab pos="2006600" algn="l"/>
                <a:tab pos="2743200" algn="l"/>
              </a:tabLst>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tabLst>
                <a:tab pos="2006600" algn="l"/>
                <a:tab pos="2743200" algn="l"/>
              </a:tabLst>
              <a:defRPr sz="2000">
                <a:solidFill>
                  <a:schemeClr val="tx1"/>
                </a:solidFill>
                <a:latin typeface="Book Antiqua" pitchFamily="18" charset="0"/>
              </a:defRPr>
            </a:lvl9pPr>
          </a:lstStyle>
          <a:p>
            <a:pPr>
              <a:spcBef>
                <a:spcPct val="0"/>
              </a:spcBef>
              <a:buClrTx/>
              <a:buSzTx/>
              <a:buFontTx/>
              <a:buNone/>
            </a:pPr>
            <a:r>
              <a:rPr lang="en-US" altLang="en-US" sz="2400" b="1">
                <a:solidFill>
                  <a:schemeClr val="bg1"/>
                </a:solidFill>
                <a:latin typeface="Times New Roman" pitchFamily="18" charset="0"/>
                <a:sym typeface="Symbol" pitchFamily="18" charset="2"/>
              </a:rPr>
              <a:t></a:t>
            </a:r>
            <a:r>
              <a:rPr lang="en-US" altLang="en-US" sz="2400" b="1" baseline="-25000">
                <a:solidFill>
                  <a:schemeClr val="bg1"/>
                </a:solidFill>
                <a:latin typeface="Times New Roman" pitchFamily="18" charset="0"/>
              </a:rPr>
              <a:t>p </a:t>
            </a:r>
            <a:r>
              <a:rPr lang="en-US" altLang="en-US" sz="2400" b="1">
                <a:solidFill>
                  <a:schemeClr val="bg1"/>
                </a:solidFill>
                <a:latin typeface="Times New Roman" pitchFamily="18" charset="0"/>
                <a:sym typeface="Symbol" pitchFamily="18" charset="2"/>
              </a:rPr>
              <a:t>   </a:t>
            </a:r>
            <a:r>
              <a:rPr lang="en-US" altLang="en-US" sz="2400" b="1" baseline="-25000">
                <a:solidFill>
                  <a:schemeClr val="bg1"/>
                </a:solidFill>
                <a:latin typeface="Times New Roman" pitchFamily="18" charset="0"/>
              </a:rPr>
              <a:t>r</a:t>
            </a:r>
            <a:r>
              <a:rPr lang="en-US" altLang="en-US" sz="2400" baseline="-25000">
                <a:solidFill>
                  <a:schemeClr val="bg1"/>
                </a:solidFill>
                <a:latin typeface="Times New Roman" pitchFamily="18" charset="0"/>
              </a:rPr>
              <a:t>	</a:t>
            </a:r>
            <a:r>
              <a:rPr lang="en-US" altLang="en-US" sz="2400">
                <a:solidFill>
                  <a:schemeClr val="bg1"/>
                </a:solidFill>
                <a:latin typeface="Times New Roman" pitchFamily="18" charset="0"/>
              </a:rPr>
              <a:t>“</a:t>
            </a:r>
            <a:r>
              <a:rPr lang="en-US" altLang="en-US" sz="2400" b="1">
                <a:solidFill>
                  <a:schemeClr val="bg1"/>
                </a:solidFill>
                <a:latin typeface="Times New Roman" pitchFamily="18" charset="0"/>
              </a:rPr>
              <a:t>non-compact</a:t>
            </a:r>
            <a:r>
              <a:rPr lang="en-US" altLang="en-US" sz="2400">
                <a:solidFill>
                  <a:schemeClr val="bg1"/>
                </a:solidFill>
                <a:latin typeface="Times New Roman" pitchFamily="18" charset="0"/>
              </a:rPr>
              <a:t>”</a:t>
            </a:r>
          </a:p>
          <a:p>
            <a:pPr>
              <a:spcBef>
                <a:spcPct val="0"/>
              </a:spcBef>
              <a:buClrTx/>
              <a:buSzTx/>
              <a:buFontTx/>
              <a:buNone/>
            </a:pPr>
            <a:r>
              <a:rPr lang="en-US" altLang="en-US" sz="2400">
                <a:solidFill>
                  <a:schemeClr val="bg1"/>
                </a:solidFill>
                <a:latin typeface="Times New Roman" pitchFamily="18" charset="0"/>
              </a:rPr>
              <a:t>Local buckling occurs in the inelastic range.</a:t>
            </a:r>
          </a:p>
          <a:p>
            <a:pPr>
              <a:spcBef>
                <a:spcPct val="0"/>
              </a:spcBef>
              <a:buClrTx/>
              <a:buSzTx/>
              <a:buFontTx/>
              <a:buNone/>
            </a:pPr>
            <a:r>
              <a:rPr lang="en-US" altLang="en-US" sz="2400">
                <a:solidFill>
                  <a:schemeClr val="bg1"/>
                </a:solidFill>
                <a:latin typeface="Symbol" pitchFamily="18" charset="2"/>
              </a:rPr>
              <a:t>	</a:t>
            </a:r>
            <a:r>
              <a:rPr lang="en-US" altLang="en-US" sz="2400" b="1">
                <a:solidFill>
                  <a:schemeClr val="bg1"/>
                </a:solidFill>
                <a:latin typeface="Symbol" pitchFamily="18" charset="2"/>
              </a:rPr>
              <a:t>f</a:t>
            </a:r>
            <a:r>
              <a:rPr lang="en-US" altLang="en-US" sz="2400" b="1">
                <a:solidFill>
                  <a:schemeClr val="bg1"/>
                </a:solidFill>
                <a:latin typeface="Times New Roman" pitchFamily="18" charset="0"/>
              </a:rPr>
              <a:t>0.7</a:t>
            </a:r>
            <a:r>
              <a:rPr lang="en-US" altLang="en-US" sz="2400" b="1" i="1">
                <a:solidFill>
                  <a:schemeClr val="bg1"/>
                </a:solidFill>
                <a:latin typeface="Times New Roman" pitchFamily="18" charset="0"/>
              </a:rPr>
              <a:t>M</a:t>
            </a:r>
            <a:r>
              <a:rPr lang="en-US" altLang="en-US" sz="2400" b="1" i="1" baseline="-25000">
                <a:solidFill>
                  <a:schemeClr val="bg1"/>
                </a:solidFill>
                <a:latin typeface="Times New Roman" pitchFamily="18" charset="0"/>
              </a:rPr>
              <a:t>y</a:t>
            </a:r>
            <a:r>
              <a:rPr lang="en-US" altLang="en-US" sz="2400" b="1">
                <a:solidFill>
                  <a:schemeClr val="bg1"/>
                </a:solidFill>
                <a:latin typeface="Times New Roman" pitchFamily="18" charset="0"/>
              </a:rPr>
              <a:t> ≤ </a:t>
            </a:r>
            <a:r>
              <a:rPr lang="en-US" altLang="en-US" sz="2400" b="1">
                <a:solidFill>
                  <a:schemeClr val="bg1"/>
                </a:solidFill>
                <a:latin typeface="Symbol" pitchFamily="18" charset="2"/>
              </a:rPr>
              <a:t>f</a:t>
            </a:r>
            <a:r>
              <a:rPr lang="en-US" altLang="en-US" sz="2400" b="1" i="1">
                <a:solidFill>
                  <a:schemeClr val="bg1"/>
                </a:solidFill>
                <a:latin typeface="Times New Roman" pitchFamily="18" charset="0"/>
              </a:rPr>
              <a:t>M</a:t>
            </a:r>
            <a:r>
              <a:rPr lang="en-US" altLang="en-US" sz="2400" b="1" i="1" baseline="-25000">
                <a:solidFill>
                  <a:schemeClr val="bg1"/>
                </a:solidFill>
                <a:latin typeface="Times New Roman" pitchFamily="18" charset="0"/>
              </a:rPr>
              <a:t>n</a:t>
            </a:r>
            <a:r>
              <a:rPr lang="en-US" altLang="en-US" sz="2400" b="1">
                <a:latin typeface="Times New Roman" pitchFamily="18" charset="0"/>
              </a:rPr>
              <a:t> </a:t>
            </a:r>
            <a:r>
              <a:rPr lang="en-US" altLang="en-US" sz="2400" b="1">
                <a:solidFill>
                  <a:schemeClr val="bg1"/>
                </a:solidFill>
                <a:latin typeface="Times New Roman" pitchFamily="18" charset="0"/>
              </a:rPr>
              <a:t>&lt; </a:t>
            </a:r>
            <a:r>
              <a:rPr lang="en-US" altLang="en-US" sz="2400" b="1">
                <a:solidFill>
                  <a:schemeClr val="bg1"/>
                </a:solidFill>
                <a:latin typeface="Symbol" pitchFamily="18" charset="2"/>
              </a:rPr>
              <a:t>f</a:t>
            </a:r>
            <a:r>
              <a:rPr lang="en-US" altLang="en-US" sz="2400" b="1" i="1">
                <a:solidFill>
                  <a:schemeClr val="bg1"/>
                </a:solidFill>
                <a:latin typeface="Times New Roman" pitchFamily="18" charset="0"/>
              </a:rPr>
              <a:t>M</a:t>
            </a:r>
            <a:r>
              <a:rPr lang="en-US" altLang="en-US" sz="2400" b="1" i="1" baseline="-25000">
                <a:solidFill>
                  <a:schemeClr val="bg1"/>
                </a:solidFill>
                <a:latin typeface="Times New Roman" pitchFamily="18" charset="0"/>
              </a:rPr>
              <a:t>p</a:t>
            </a:r>
          </a:p>
        </p:txBody>
      </p:sp>
      <p:sp>
        <p:nvSpPr>
          <p:cNvPr id="11270" name="TextBox 4"/>
          <p:cNvSpPr txBox="1">
            <a:spLocks noChangeArrowheads="1"/>
          </p:cNvSpPr>
          <p:nvPr/>
        </p:nvSpPr>
        <p:spPr bwMode="auto">
          <a:xfrm>
            <a:off x="2619375" y="4903787"/>
            <a:ext cx="6838950" cy="1371600"/>
          </a:xfrm>
          <a:prstGeom prst="rect">
            <a:avLst/>
          </a:prstGeom>
          <a:solidFill>
            <a:srgbClr val="F2F2F2">
              <a:alpha val="61960"/>
            </a:srgbClr>
          </a:solidFill>
          <a:ln w="38100">
            <a:solidFill>
              <a:schemeClr val="bg1"/>
            </a:solidFill>
            <a:bevel/>
            <a:headEnd/>
            <a:tailEnd/>
          </a:ln>
        </p:spPr>
        <p:txBody>
          <a:bodyPr anchor="ctr"/>
          <a:lstStyle>
            <a:lvl1pPr marL="177800" eaLnBrk="0" hangingPunct="0">
              <a:spcBef>
                <a:spcPct val="20000"/>
              </a:spcBef>
              <a:buClr>
                <a:srgbClr val="F9F9F9"/>
              </a:buClr>
              <a:buSzPct val="65000"/>
              <a:buFont typeface="Wingdings 2" pitchFamily="18" charset="2"/>
              <a:buChar char=""/>
              <a:tabLst>
                <a:tab pos="2006600" algn="l"/>
                <a:tab pos="2743200" algn="l"/>
              </a:tabLst>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tabLst>
                <a:tab pos="2006600" algn="l"/>
                <a:tab pos="2743200" algn="l"/>
              </a:tabLst>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tabLst>
                <a:tab pos="2006600" algn="l"/>
                <a:tab pos="2743200" algn="l"/>
              </a:tabLst>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tabLst>
                <a:tab pos="2006600" algn="l"/>
                <a:tab pos="2743200" algn="l"/>
              </a:tabLst>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tabLst>
                <a:tab pos="2006600" algn="l"/>
                <a:tab pos="2743200" algn="l"/>
              </a:tabLst>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tabLst>
                <a:tab pos="2006600" algn="l"/>
                <a:tab pos="2743200" algn="l"/>
              </a:tabLst>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tabLst>
                <a:tab pos="2006600" algn="l"/>
                <a:tab pos="2743200" algn="l"/>
              </a:tabLst>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tabLst>
                <a:tab pos="2006600" algn="l"/>
                <a:tab pos="2743200" algn="l"/>
              </a:tabLst>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tabLst>
                <a:tab pos="2006600" algn="l"/>
                <a:tab pos="2743200" algn="l"/>
              </a:tabLst>
              <a:defRPr sz="2000">
                <a:solidFill>
                  <a:schemeClr val="tx1"/>
                </a:solidFill>
                <a:latin typeface="Book Antiqua" pitchFamily="18" charset="0"/>
              </a:defRPr>
            </a:lvl9pPr>
          </a:lstStyle>
          <a:p>
            <a:pPr>
              <a:spcBef>
                <a:spcPct val="0"/>
              </a:spcBef>
              <a:buClrTx/>
              <a:buSzTx/>
              <a:buFontTx/>
              <a:buNone/>
            </a:pPr>
            <a:r>
              <a:rPr lang="en-US" altLang="en-US" sz="2400" b="1" dirty="0">
                <a:solidFill>
                  <a:schemeClr val="bg1"/>
                </a:solidFill>
                <a:latin typeface="Times New Roman" pitchFamily="18" charset="0"/>
                <a:sym typeface="Symbol" pitchFamily="18" charset="2"/>
              </a:rPr>
              <a:t> </a:t>
            </a:r>
            <a:r>
              <a:rPr lang="en-US" altLang="en-US" sz="2400" b="1" dirty="0">
                <a:solidFill>
                  <a:schemeClr val="bg1"/>
                </a:solidFill>
                <a:latin typeface="Times New Roman" pitchFamily="18" charset="0"/>
              </a:rPr>
              <a:t>&gt; </a:t>
            </a:r>
            <a:r>
              <a:rPr lang="en-US" altLang="en-US" sz="2400" b="1" dirty="0">
                <a:solidFill>
                  <a:schemeClr val="bg1"/>
                </a:solidFill>
                <a:latin typeface="Times New Roman" pitchFamily="18" charset="0"/>
                <a:sym typeface="Symbol" pitchFamily="18" charset="2"/>
              </a:rPr>
              <a:t></a:t>
            </a:r>
            <a:r>
              <a:rPr lang="en-US" altLang="en-US" sz="2400" b="1" baseline="-25000" dirty="0">
                <a:solidFill>
                  <a:schemeClr val="bg1"/>
                </a:solidFill>
                <a:latin typeface="Times New Roman" pitchFamily="18" charset="0"/>
              </a:rPr>
              <a:t>r</a:t>
            </a:r>
            <a:r>
              <a:rPr lang="en-US" altLang="en-US" sz="2400" baseline="-25000" dirty="0">
                <a:solidFill>
                  <a:schemeClr val="bg1"/>
                </a:solidFill>
                <a:latin typeface="Times New Roman" pitchFamily="18" charset="0"/>
              </a:rPr>
              <a:t> 	</a:t>
            </a:r>
            <a:r>
              <a:rPr lang="en-US" altLang="en-US" sz="2400" dirty="0">
                <a:solidFill>
                  <a:schemeClr val="bg1"/>
                </a:solidFill>
                <a:latin typeface="Times New Roman" pitchFamily="18" charset="0"/>
              </a:rPr>
              <a:t>“</a:t>
            </a:r>
            <a:r>
              <a:rPr lang="en-US" altLang="en-US" sz="2400" b="1" dirty="0">
                <a:solidFill>
                  <a:schemeClr val="bg1"/>
                </a:solidFill>
                <a:latin typeface="Times New Roman" pitchFamily="18" charset="0"/>
              </a:rPr>
              <a:t>slender element</a:t>
            </a:r>
            <a:r>
              <a:rPr lang="en-US" altLang="en-US" sz="2400" dirty="0">
                <a:solidFill>
                  <a:schemeClr val="bg1"/>
                </a:solidFill>
                <a:latin typeface="Times New Roman" pitchFamily="18" charset="0"/>
              </a:rPr>
              <a:t>”</a:t>
            </a:r>
          </a:p>
          <a:p>
            <a:pPr>
              <a:spcBef>
                <a:spcPct val="0"/>
              </a:spcBef>
              <a:buClrTx/>
              <a:buSzTx/>
              <a:buFontTx/>
              <a:buNone/>
            </a:pPr>
            <a:r>
              <a:rPr lang="en-US" altLang="en-US" sz="2400" dirty="0">
                <a:solidFill>
                  <a:schemeClr val="bg1"/>
                </a:solidFill>
                <a:latin typeface="Times New Roman" pitchFamily="18" charset="0"/>
              </a:rPr>
              <a:t>Local buckling occurs in the elastic range. </a:t>
            </a:r>
          </a:p>
          <a:p>
            <a:pPr>
              <a:spcBef>
                <a:spcPct val="0"/>
              </a:spcBef>
              <a:buClrTx/>
              <a:buSzTx/>
              <a:buFontTx/>
              <a:buNone/>
            </a:pPr>
            <a:r>
              <a:rPr lang="en-US" altLang="en-US" sz="2400" dirty="0">
                <a:solidFill>
                  <a:schemeClr val="bg1"/>
                </a:solidFill>
                <a:latin typeface="Symbol" pitchFamily="18" charset="2"/>
              </a:rPr>
              <a:t>	</a:t>
            </a:r>
            <a:r>
              <a:rPr lang="en-US" altLang="en-US" sz="2400" b="1" dirty="0" err="1">
                <a:solidFill>
                  <a:schemeClr val="bg1"/>
                </a:solidFill>
                <a:latin typeface="Symbol" pitchFamily="18" charset="2"/>
              </a:rPr>
              <a:t>f</a:t>
            </a:r>
            <a:r>
              <a:rPr lang="en-US" altLang="en-US" sz="2400" b="1" i="1" dirty="0" err="1">
                <a:solidFill>
                  <a:schemeClr val="bg1"/>
                </a:solidFill>
                <a:latin typeface="Times New Roman" pitchFamily="18" charset="0"/>
              </a:rPr>
              <a:t>M</a:t>
            </a:r>
            <a:r>
              <a:rPr lang="en-US" altLang="en-US" sz="2400" b="1" i="1" baseline="-25000" dirty="0" err="1">
                <a:solidFill>
                  <a:schemeClr val="bg1"/>
                </a:solidFill>
                <a:latin typeface="Times New Roman" pitchFamily="18" charset="0"/>
              </a:rPr>
              <a:t>n</a:t>
            </a:r>
            <a:r>
              <a:rPr lang="en-US" altLang="en-US" sz="2400" b="1" baseline="-25000" dirty="0">
                <a:solidFill>
                  <a:schemeClr val="bg1"/>
                </a:solidFill>
                <a:latin typeface="Times New Roman" pitchFamily="18" charset="0"/>
              </a:rPr>
              <a:t> </a:t>
            </a:r>
            <a:r>
              <a:rPr lang="en-US" altLang="en-US" sz="2400" b="1" dirty="0">
                <a:solidFill>
                  <a:schemeClr val="bg1"/>
                </a:solidFill>
                <a:latin typeface="Times New Roman" pitchFamily="18" charset="0"/>
              </a:rPr>
              <a:t>&lt; </a:t>
            </a:r>
            <a:r>
              <a:rPr lang="en-US" altLang="en-US" sz="2400" b="1" dirty="0">
                <a:solidFill>
                  <a:schemeClr val="bg1"/>
                </a:solidFill>
                <a:latin typeface="Symbol" pitchFamily="18" charset="2"/>
              </a:rPr>
              <a:t>f</a:t>
            </a:r>
            <a:r>
              <a:rPr lang="en-US" altLang="en-US" sz="2400" b="1" dirty="0">
                <a:solidFill>
                  <a:schemeClr val="bg1"/>
                </a:solidFill>
                <a:latin typeface="Times New Roman" pitchFamily="18" charset="0"/>
              </a:rPr>
              <a:t>0.7</a:t>
            </a:r>
            <a:r>
              <a:rPr lang="en-US" altLang="en-US" sz="2400" b="1" i="1" dirty="0">
                <a:solidFill>
                  <a:schemeClr val="bg1"/>
                </a:solidFill>
                <a:latin typeface="Times New Roman" pitchFamily="18" charset="0"/>
              </a:rPr>
              <a:t>M</a:t>
            </a:r>
            <a:r>
              <a:rPr lang="en-US" altLang="en-US" sz="2400" b="1" i="1" baseline="-25000" dirty="0">
                <a:solidFill>
                  <a:schemeClr val="bg1"/>
                </a:solidFill>
                <a:latin typeface="Times New Roman" pitchFamily="18" charset="0"/>
              </a:rPr>
              <a:t>y</a:t>
            </a:r>
            <a:endParaRPr lang="en-US" altLang="en-US" sz="2400" b="1" i="1" dirty="0">
              <a:solidFill>
                <a:schemeClr val="bg1"/>
              </a:solidFill>
              <a:latin typeface="Times New Roman" pitchFamily="18" charset="0"/>
            </a:endParaRPr>
          </a:p>
        </p:txBody>
      </p:sp>
      <p:sp>
        <p:nvSpPr>
          <p:cNvPr id="6" name="Slide Number Placeholder 5"/>
          <p:cNvSpPr>
            <a:spLocks noGrp="1"/>
          </p:cNvSpPr>
          <p:nvPr>
            <p:ph type="sldNum" sz="quarter" idx="11"/>
          </p:nvPr>
        </p:nvSpPr>
        <p:spPr/>
        <p:txBody>
          <a:bodyPr/>
          <a:lstStyle/>
          <a:p>
            <a:pPr>
              <a:defRPr/>
            </a:pPr>
            <a:fld id="{19258EBA-7D1D-41CE-AFB9-B9666357D81A}" type="slidenum">
              <a:rPr lang="en-US" smtClean="0"/>
              <a:pPr>
                <a:defRPr/>
              </a:pPr>
              <a:t>8</a:t>
            </a:fld>
            <a:endParaRPr lang="en-US" dirty="0"/>
          </a:p>
        </p:txBody>
      </p:sp>
      <p:sp>
        <p:nvSpPr>
          <p:cNvPr id="3" name="TextBox 2"/>
          <p:cNvSpPr txBox="1"/>
          <p:nvPr/>
        </p:nvSpPr>
        <p:spPr>
          <a:xfrm>
            <a:off x="3873500" y="346582"/>
            <a:ext cx="5119688" cy="584775"/>
          </a:xfrm>
          <a:prstGeom prst="rect">
            <a:avLst/>
          </a:prstGeom>
          <a:solidFill>
            <a:schemeClr val="tx1">
              <a:lumMod val="95000"/>
              <a:alpha val="62000"/>
            </a:schemeClr>
          </a:solidFill>
          <a:ln w="38100" cap="flat">
            <a:solidFill>
              <a:schemeClr val="bg1"/>
            </a:solidFill>
            <a:bevel/>
          </a:ln>
        </p:spPr>
        <p:txBody>
          <a:bodyPr anchor="ctr" anchorCtr="1">
            <a:spAutoFit/>
          </a:bodyPr>
          <a:lstStyle/>
          <a:p>
            <a:pPr lvl="1" eaLnBrk="0" hangingPunct="0">
              <a:defRPr/>
            </a:pPr>
            <a:r>
              <a:rPr lang="en-US" sz="3200" b="1" dirty="0">
                <a:solidFill>
                  <a:schemeClr val="bg1"/>
                </a:solidFill>
              </a:rPr>
              <a:t>Flexural Strength</a:t>
            </a:r>
          </a:p>
        </p:txBody>
      </p:sp>
      <p:sp>
        <p:nvSpPr>
          <p:cNvPr id="11273" name="TextBox 2"/>
          <p:cNvSpPr txBox="1">
            <a:spLocks noChangeArrowheads="1"/>
          </p:cNvSpPr>
          <p:nvPr/>
        </p:nvSpPr>
        <p:spPr bwMode="auto">
          <a:xfrm>
            <a:off x="2614614" y="1247309"/>
            <a:ext cx="5119687" cy="523220"/>
          </a:xfrm>
          <a:prstGeom prst="rect">
            <a:avLst/>
          </a:prstGeom>
          <a:solidFill>
            <a:srgbClr val="F2F2F2">
              <a:alpha val="61960"/>
            </a:srgbClr>
          </a:solidFill>
          <a:ln w="38100">
            <a:solidFill>
              <a:schemeClr val="bg1"/>
            </a:solidFill>
            <a:bevel/>
            <a:headEnd/>
            <a:tailEnd/>
          </a:ln>
        </p:spPr>
        <p:txBody>
          <a:bodyPr anchor="ctr">
            <a:spAutoFit/>
          </a:bodyPr>
          <a:lstStyle>
            <a:lvl1pPr marL="342900" indent="-342900"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22860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lvl="1">
              <a:spcBef>
                <a:spcPct val="0"/>
              </a:spcBef>
              <a:buClrTx/>
              <a:buSzTx/>
              <a:buFontTx/>
              <a:buNone/>
            </a:pPr>
            <a:r>
              <a:rPr lang="en-US" altLang="en-US" sz="2800" b="1">
                <a:solidFill>
                  <a:schemeClr val="bg1"/>
                </a:solidFill>
                <a:latin typeface="Times New Roman" pitchFamily="18" charset="0"/>
              </a:rPr>
              <a:t>Local Buckling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oter Placeholder 2"/>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eaLnBrk="1" hangingPunct="1">
              <a:spcBef>
                <a:spcPct val="0"/>
              </a:spcBef>
              <a:buClrTx/>
              <a:buSzTx/>
              <a:buFontTx/>
              <a:buNone/>
            </a:pPr>
            <a:r>
              <a:rPr lang="en-US" altLang="en-US" sz="1200">
                <a:solidFill>
                  <a:srgbClr val="BCBCBC"/>
                </a:solidFill>
                <a:latin typeface="Times New Roman" pitchFamily="18" charset="0"/>
              </a:rPr>
              <a:t>Beam – AISC Manual 16th Ed &amp; ANSI/AISC 360-22</a:t>
            </a:r>
          </a:p>
        </p:txBody>
      </p:sp>
      <p:sp>
        <p:nvSpPr>
          <p:cNvPr id="12291" name="TextBox 28"/>
          <p:cNvSpPr txBox="1">
            <a:spLocks noChangeArrowheads="1"/>
          </p:cNvSpPr>
          <p:nvPr/>
        </p:nvSpPr>
        <p:spPr bwMode="auto">
          <a:xfrm>
            <a:off x="1524000" y="182880"/>
            <a:ext cx="9144000" cy="5665788"/>
          </a:xfrm>
          <a:prstGeom prst="rect">
            <a:avLst/>
          </a:prstGeom>
          <a:solidFill>
            <a:schemeClr val="tx1"/>
          </a:solidFill>
          <a:ln w="38100">
            <a:solidFill>
              <a:schemeClr val="bg1"/>
            </a:solidFill>
            <a:bevel/>
            <a:headEnd/>
            <a:tailEnd/>
          </a:ln>
        </p:spPr>
        <p:txBody>
          <a:bodyPr anchor="ctr" anchorCtr="1"/>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latin typeface="Times New Roman" pitchFamily="18" charset="0"/>
              </a:rPr>
              <a:t>	</a:t>
            </a:r>
            <a:endParaRPr lang="en-US" altLang="en-US" sz="2400">
              <a:solidFill>
                <a:schemeClr val="bg1"/>
              </a:solidFill>
              <a:latin typeface="Times New Roman" pitchFamily="18" charset="0"/>
            </a:endParaRPr>
          </a:p>
        </p:txBody>
      </p:sp>
      <p:sp>
        <p:nvSpPr>
          <p:cNvPr id="12292" name="Line 23"/>
          <p:cNvSpPr>
            <a:spLocks noChangeShapeType="1"/>
          </p:cNvSpPr>
          <p:nvPr/>
        </p:nvSpPr>
        <p:spPr bwMode="auto">
          <a:xfrm>
            <a:off x="2819400" y="1962468"/>
            <a:ext cx="0" cy="312420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3" name="Line 24"/>
          <p:cNvSpPr>
            <a:spLocks noChangeShapeType="1"/>
          </p:cNvSpPr>
          <p:nvPr/>
        </p:nvSpPr>
        <p:spPr bwMode="auto">
          <a:xfrm>
            <a:off x="2806700" y="5086668"/>
            <a:ext cx="754380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4" name="Line 25"/>
          <p:cNvSpPr>
            <a:spLocks noChangeShapeType="1"/>
          </p:cNvSpPr>
          <p:nvPr/>
        </p:nvSpPr>
        <p:spPr bwMode="auto">
          <a:xfrm>
            <a:off x="3352800" y="2267268"/>
            <a:ext cx="0"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5" name="Text Box 30"/>
          <p:cNvSpPr txBox="1">
            <a:spLocks noChangeArrowheads="1"/>
          </p:cNvSpPr>
          <p:nvPr/>
        </p:nvSpPr>
        <p:spPr bwMode="auto">
          <a:xfrm>
            <a:off x="1524000" y="3162618"/>
            <a:ext cx="13335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1800" i="1">
                <a:solidFill>
                  <a:schemeClr val="bg1"/>
                </a:solidFill>
                <a:latin typeface="Times New Roman" pitchFamily="18" charset="0"/>
              </a:rPr>
              <a:t>M</a:t>
            </a:r>
            <a:r>
              <a:rPr lang="en-US" altLang="en-US" sz="1800" i="1" baseline="-25000">
                <a:solidFill>
                  <a:schemeClr val="bg1"/>
                </a:solidFill>
                <a:latin typeface="Times New Roman" pitchFamily="18" charset="0"/>
              </a:rPr>
              <a:t>r </a:t>
            </a:r>
            <a:r>
              <a:rPr lang="en-US" altLang="en-US" sz="1800">
                <a:solidFill>
                  <a:schemeClr val="bg1"/>
                </a:solidFill>
                <a:latin typeface="Times New Roman" pitchFamily="18" charset="0"/>
              </a:rPr>
              <a:t>= 0.7</a:t>
            </a:r>
            <a:r>
              <a:rPr lang="en-US" altLang="en-US" sz="1800" i="1">
                <a:solidFill>
                  <a:schemeClr val="bg1"/>
                </a:solidFill>
                <a:latin typeface="Times New Roman" pitchFamily="18" charset="0"/>
              </a:rPr>
              <a:t>F</a:t>
            </a:r>
            <a:r>
              <a:rPr lang="en-US" altLang="en-US" sz="1800" i="1" baseline="-25000">
                <a:solidFill>
                  <a:schemeClr val="bg1"/>
                </a:solidFill>
                <a:latin typeface="Times New Roman" pitchFamily="18" charset="0"/>
              </a:rPr>
              <a:t>y</a:t>
            </a:r>
            <a:r>
              <a:rPr lang="en-US" altLang="en-US" sz="1800" i="1">
                <a:solidFill>
                  <a:schemeClr val="bg1"/>
                </a:solidFill>
                <a:latin typeface="Times New Roman" pitchFamily="18" charset="0"/>
              </a:rPr>
              <a:t>S</a:t>
            </a:r>
            <a:r>
              <a:rPr lang="en-US" altLang="en-US" sz="1800" i="1" baseline="-25000">
                <a:solidFill>
                  <a:schemeClr val="bg1"/>
                </a:solidFill>
                <a:latin typeface="Times New Roman" pitchFamily="18" charset="0"/>
              </a:rPr>
              <a:t>x</a:t>
            </a:r>
          </a:p>
        </p:txBody>
      </p:sp>
      <p:sp>
        <p:nvSpPr>
          <p:cNvPr id="12296" name="Text Box 31"/>
          <p:cNvSpPr txBox="1">
            <a:spLocks noChangeArrowheads="1"/>
          </p:cNvSpPr>
          <p:nvPr/>
        </p:nvSpPr>
        <p:spPr bwMode="auto">
          <a:xfrm>
            <a:off x="1524000" y="2260918"/>
            <a:ext cx="1447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1800" i="1">
                <a:solidFill>
                  <a:schemeClr val="bg1"/>
                </a:solidFill>
                <a:latin typeface="Times New Roman" pitchFamily="18" charset="0"/>
              </a:rPr>
              <a:t>M</a:t>
            </a:r>
            <a:r>
              <a:rPr lang="en-US" altLang="en-US" sz="1800" i="1" baseline="-25000">
                <a:solidFill>
                  <a:schemeClr val="bg1"/>
                </a:solidFill>
                <a:latin typeface="Times New Roman" pitchFamily="18" charset="0"/>
              </a:rPr>
              <a:t>p </a:t>
            </a:r>
            <a:r>
              <a:rPr lang="en-US" altLang="en-US" sz="1800">
                <a:solidFill>
                  <a:schemeClr val="bg1"/>
                </a:solidFill>
                <a:latin typeface="Times New Roman" pitchFamily="18" charset="0"/>
              </a:rPr>
              <a:t>= </a:t>
            </a:r>
            <a:r>
              <a:rPr lang="en-US" altLang="en-US" sz="1800" i="1">
                <a:solidFill>
                  <a:schemeClr val="bg1"/>
                </a:solidFill>
                <a:latin typeface="Times New Roman" pitchFamily="18" charset="0"/>
              </a:rPr>
              <a:t>F</a:t>
            </a:r>
            <a:r>
              <a:rPr lang="en-US" altLang="en-US" sz="1800" i="1" baseline="-25000">
                <a:solidFill>
                  <a:schemeClr val="bg1"/>
                </a:solidFill>
                <a:latin typeface="Times New Roman" pitchFamily="18" charset="0"/>
              </a:rPr>
              <a:t>y</a:t>
            </a:r>
            <a:r>
              <a:rPr lang="en-US" altLang="en-US" sz="1800" i="1">
                <a:solidFill>
                  <a:schemeClr val="bg1"/>
                </a:solidFill>
                <a:latin typeface="Times New Roman" pitchFamily="18" charset="0"/>
              </a:rPr>
              <a:t>Z</a:t>
            </a:r>
            <a:r>
              <a:rPr lang="en-US" altLang="en-US" sz="1800" i="1" baseline="-25000">
                <a:solidFill>
                  <a:schemeClr val="bg1"/>
                </a:solidFill>
                <a:latin typeface="Times New Roman" pitchFamily="18" charset="0"/>
              </a:rPr>
              <a:t>x</a:t>
            </a:r>
          </a:p>
        </p:txBody>
      </p:sp>
      <p:sp>
        <p:nvSpPr>
          <p:cNvPr id="12297" name="Text Box 36"/>
          <p:cNvSpPr txBox="1">
            <a:spLocks noChangeArrowheads="1"/>
          </p:cNvSpPr>
          <p:nvPr/>
        </p:nvSpPr>
        <p:spPr bwMode="auto">
          <a:xfrm>
            <a:off x="4572000" y="5108893"/>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dirty="0" err="1">
                <a:solidFill>
                  <a:schemeClr val="bg1"/>
                </a:solidFill>
                <a:latin typeface="Symbol" pitchFamily="18" charset="2"/>
              </a:rPr>
              <a:t>l</a:t>
            </a:r>
            <a:r>
              <a:rPr lang="en-US" altLang="en-US" sz="2400" baseline="-25000" dirty="0" err="1">
                <a:solidFill>
                  <a:schemeClr val="bg1"/>
                </a:solidFill>
                <a:latin typeface="Times New Roman" pitchFamily="18" charset="0"/>
              </a:rPr>
              <a:t>p</a:t>
            </a:r>
            <a:endParaRPr lang="en-US" altLang="en-US" sz="2400" baseline="-25000" dirty="0">
              <a:solidFill>
                <a:schemeClr val="bg1"/>
              </a:solidFill>
              <a:latin typeface="Times New Roman" pitchFamily="18" charset="0"/>
            </a:endParaRPr>
          </a:p>
        </p:txBody>
      </p:sp>
      <p:sp>
        <p:nvSpPr>
          <p:cNvPr id="12298" name="Text Box 37"/>
          <p:cNvSpPr txBox="1">
            <a:spLocks noChangeArrowheads="1"/>
          </p:cNvSpPr>
          <p:nvPr/>
        </p:nvSpPr>
        <p:spPr bwMode="auto">
          <a:xfrm>
            <a:off x="5475288" y="1437005"/>
            <a:ext cx="3668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solidFill>
                  <a:schemeClr val="bg1"/>
                </a:solidFill>
                <a:latin typeface="Times New Roman" pitchFamily="18" charset="0"/>
              </a:rPr>
              <a:t>Equation F3-1 for FLB:</a:t>
            </a:r>
          </a:p>
        </p:txBody>
      </p:sp>
      <p:sp>
        <p:nvSpPr>
          <p:cNvPr id="12299" name="Text Box 38"/>
          <p:cNvSpPr txBox="1">
            <a:spLocks noChangeArrowheads="1"/>
          </p:cNvSpPr>
          <p:nvPr/>
        </p:nvSpPr>
        <p:spPr bwMode="auto">
          <a:xfrm>
            <a:off x="6096000" y="5108893"/>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solidFill>
                  <a:schemeClr val="bg1"/>
                </a:solidFill>
                <a:latin typeface="Symbol" pitchFamily="18" charset="2"/>
              </a:rPr>
              <a:t>l</a:t>
            </a:r>
            <a:r>
              <a:rPr lang="en-US" altLang="en-US" sz="2400" baseline="-25000">
                <a:solidFill>
                  <a:schemeClr val="bg1"/>
                </a:solidFill>
                <a:latin typeface="Times New Roman" pitchFamily="18" charset="0"/>
              </a:rPr>
              <a:t>r</a:t>
            </a:r>
          </a:p>
        </p:txBody>
      </p:sp>
      <p:sp>
        <p:nvSpPr>
          <p:cNvPr id="12300" name="Text Box 39"/>
          <p:cNvSpPr txBox="1">
            <a:spLocks noChangeArrowheads="1"/>
          </p:cNvSpPr>
          <p:nvPr/>
        </p:nvSpPr>
        <p:spPr bwMode="auto">
          <a:xfrm>
            <a:off x="7924800" y="5108893"/>
            <a:ext cx="609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3600" b="1">
                <a:solidFill>
                  <a:schemeClr val="bg1"/>
                </a:solidFill>
                <a:latin typeface="Symbol" pitchFamily="18" charset="2"/>
              </a:rPr>
              <a:t>l</a:t>
            </a:r>
            <a:endParaRPr lang="en-US" altLang="en-US" sz="3600" b="1" baseline="-25000">
              <a:solidFill>
                <a:schemeClr val="bg1"/>
              </a:solidFill>
              <a:latin typeface="Symbol" pitchFamily="18" charset="2"/>
            </a:endParaRPr>
          </a:p>
        </p:txBody>
      </p:sp>
      <p:sp>
        <p:nvSpPr>
          <p:cNvPr id="12301" name="Text Box 40"/>
          <p:cNvSpPr txBox="1">
            <a:spLocks noChangeArrowheads="1"/>
          </p:cNvSpPr>
          <p:nvPr/>
        </p:nvSpPr>
        <p:spPr bwMode="auto">
          <a:xfrm>
            <a:off x="1752601" y="3889693"/>
            <a:ext cx="9636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3600" b="1" i="1">
                <a:solidFill>
                  <a:schemeClr val="bg1"/>
                </a:solidFill>
                <a:latin typeface="Times New Roman" pitchFamily="18" charset="0"/>
              </a:rPr>
              <a:t>M</a:t>
            </a:r>
            <a:r>
              <a:rPr lang="en-US" altLang="en-US" sz="3600" b="1" i="1" baseline="-25000">
                <a:solidFill>
                  <a:schemeClr val="bg1"/>
                </a:solidFill>
                <a:latin typeface="Times New Roman" pitchFamily="18" charset="0"/>
              </a:rPr>
              <a:t>n</a:t>
            </a:r>
          </a:p>
        </p:txBody>
      </p:sp>
      <p:sp>
        <p:nvSpPr>
          <p:cNvPr id="12302" name="Line 41"/>
          <p:cNvSpPr>
            <a:spLocks noChangeShapeType="1"/>
          </p:cNvSpPr>
          <p:nvPr/>
        </p:nvSpPr>
        <p:spPr bwMode="auto">
          <a:xfrm>
            <a:off x="2819400" y="3356293"/>
            <a:ext cx="3429000" cy="0"/>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303" name="Line 42"/>
          <p:cNvSpPr>
            <a:spLocks noChangeShapeType="1"/>
          </p:cNvSpPr>
          <p:nvPr/>
        </p:nvSpPr>
        <p:spPr bwMode="auto">
          <a:xfrm rot="16200000">
            <a:off x="3390900" y="3699193"/>
            <a:ext cx="2667000" cy="0"/>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304" name="Line 44"/>
          <p:cNvSpPr>
            <a:spLocks noChangeShapeType="1"/>
          </p:cNvSpPr>
          <p:nvPr/>
        </p:nvSpPr>
        <p:spPr bwMode="auto">
          <a:xfrm rot="16200000">
            <a:off x="5410200" y="4194493"/>
            <a:ext cx="1676400" cy="0"/>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2305" name="Freeform 45"/>
          <p:cNvSpPr>
            <a:spLocks/>
          </p:cNvSpPr>
          <p:nvPr/>
        </p:nvSpPr>
        <p:spPr bwMode="auto">
          <a:xfrm>
            <a:off x="6243639" y="3351531"/>
            <a:ext cx="3819525" cy="1241425"/>
          </a:xfrm>
          <a:custGeom>
            <a:avLst/>
            <a:gdLst>
              <a:gd name="T0" fmla="*/ 0 w 2403"/>
              <a:gd name="T1" fmla="*/ 0 h 779"/>
              <a:gd name="T2" fmla="*/ 2147483647 w 2403"/>
              <a:gd name="T3" fmla="*/ 2147483647 h 779"/>
              <a:gd name="T4" fmla="*/ 2147483647 w 2403"/>
              <a:gd name="T5" fmla="*/ 2147483647 h 779"/>
              <a:gd name="T6" fmla="*/ 2147483647 w 2403"/>
              <a:gd name="T7" fmla="*/ 2147483647 h 779"/>
              <a:gd name="T8" fmla="*/ 2147483647 w 2403"/>
              <a:gd name="T9" fmla="*/ 2147483647 h 779"/>
              <a:gd name="T10" fmla="*/ 2147483647 w 2403"/>
              <a:gd name="T11" fmla="*/ 2147483647 h 779"/>
              <a:gd name="T12" fmla="*/ 0 60000 65536"/>
              <a:gd name="T13" fmla="*/ 0 60000 65536"/>
              <a:gd name="T14" fmla="*/ 0 60000 65536"/>
              <a:gd name="T15" fmla="*/ 0 60000 65536"/>
              <a:gd name="T16" fmla="*/ 0 60000 65536"/>
              <a:gd name="T17" fmla="*/ 0 60000 65536"/>
              <a:gd name="T18" fmla="*/ 0 w 2403"/>
              <a:gd name="T19" fmla="*/ 0 h 779"/>
              <a:gd name="T20" fmla="*/ 2403 w 2403"/>
              <a:gd name="T21" fmla="*/ 779 h 779"/>
            </a:gdLst>
            <a:ahLst/>
            <a:cxnLst>
              <a:cxn ang="T12">
                <a:pos x="T0" y="T1"/>
              </a:cxn>
              <a:cxn ang="T13">
                <a:pos x="T2" y="T3"/>
              </a:cxn>
              <a:cxn ang="T14">
                <a:pos x="T4" y="T5"/>
              </a:cxn>
              <a:cxn ang="T15">
                <a:pos x="T6" y="T7"/>
              </a:cxn>
              <a:cxn ang="T16">
                <a:pos x="T8" y="T9"/>
              </a:cxn>
              <a:cxn ang="T17">
                <a:pos x="T10" y="T11"/>
              </a:cxn>
            </a:cxnLst>
            <a:rect l="T18" t="T19" r="T20" b="T21"/>
            <a:pathLst>
              <a:path w="2403" h="779">
                <a:moveTo>
                  <a:pt x="0" y="0"/>
                </a:moveTo>
                <a:cubicBezTo>
                  <a:pt x="72" y="64"/>
                  <a:pt x="126" y="119"/>
                  <a:pt x="240" y="192"/>
                </a:cubicBezTo>
                <a:cubicBezTo>
                  <a:pt x="354" y="265"/>
                  <a:pt x="510" y="368"/>
                  <a:pt x="686" y="440"/>
                </a:cubicBezTo>
                <a:cubicBezTo>
                  <a:pt x="862" y="512"/>
                  <a:pt x="1100" y="575"/>
                  <a:pt x="1296" y="624"/>
                </a:cubicBezTo>
                <a:cubicBezTo>
                  <a:pt x="1492" y="673"/>
                  <a:pt x="1676" y="708"/>
                  <a:pt x="1861" y="734"/>
                </a:cubicBezTo>
                <a:cubicBezTo>
                  <a:pt x="2046" y="760"/>
                  <a:pt x="2290" y="770"/>
                  <a:pt x="2403" y="779"/>
                </a:cubicBez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06" name="Text Box 48"/>
          <p:cNvSpPr txBox="1">
            <a:spLocks noChangeArrowheads="1"/>
          </p:cNvSpPr>
          <p:nvPr/>
        </p:nvSpPr>
        <p:spPr bwMode="auto">
          <a:xfrm>
            <a:off x="2906714" y="4375468"/>
            <a:ext cx="3159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400">
                <a:solidFill>
                  <a:schemeClr val="bg1"/>
                </a:solidFill>
                <a:latin typeface="Times New Roman" pitchFamily="18" charset="0"/>
              </a:rPr>
              <a:t>Equation F3-2 for FLB:</a:t>
            </a:r>
          </a:p>
        </p:txBody>
      </p:sp>
      <p:sp>
        <p:nvSpPr>
          <p:cNvPr id="12307" name="TextBox 22"/>
          <p:cNvSpPr txBox="1">
            <a:spLocks noChangeArrowheads="1"/>
          </p:cNvSpPr>
          <p:nvPr/>
        </p:nvSpPr>
        <p:spPr bwMode="auto">
          <a:xfrm>
            <a:off x="3569325" y="473394"/>
            <a:ext cx="52549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lgn="ctr">
              <a:spcBef>
                <a:spcPct val="0"/>
              </a:spcBef>
              <a:buClrTx/>
              <a:buSzTx/>
              <a:buFontTx/>
              <a:buNone/>
            </a:pPr>
            <a:r>
              <a:rPr lang="en-US" altLang="en-US" sz="2400" b="1">
                <a:solidFill>
                  <a:schemeClr val="bg1"/>
                </a:solidFill>
                <a:latin typeface="Times New Roman" pitchFamily="18" charset="0"/>
              </a:rPr>
              <a:t>Local Buckling Criteria</a:t>
            </a:r>
          </a:p>
          <a:p>
            <a:pPr algn="ctr">
              <a:spcBef>
                <a:spcPct val="0"/>
              </a:spcBef>
              <a:buClrTx/>
              <a:buSzTx/>
              <a:buFontTx/>
              <a:buNone/>
            </a:pPr>
            <a:r>
              <a:rPr lang="en-US" altLang="en-US" sz="2400" b="1">
                <a:solidFill>
                  <a:schemeClr val="bg1"/>
                </a:solidFill>
                <a:latin typeface="Times New Roman" pitchFamily="18" charset="0"/>
              </a:rPr>
              <a:t>Doubly Symmetric I-Shaped Members</a:t>
            </a:r>
          </a:p>
        </p:txBody>
      </p:sp>
      <p:sp>
        <p:nvSpPr>
          <p:cNvPr id="27" name="Slide Number Placeholder 26"/>
          <p:cNvSpPr>
            <a:spLocks noGrp="1"/>
          </p:cNvSpPr>
          <p:nvPr>
            <p:ph type="sldNum" sz="quarter" idx="11"/>
          </p:nvPr>
        </p:nvSpPr>
        <p:spPr/>
        <p:txBody>
          <a:bodyPr/>
          <a:lstStyle/>
          <a:p>
            <a:pPr>
              <a:defRPr/>
            </a:pPr>
            <a:fld id="{9AD4B8AE-72B7-4693-BF44-8FB8AF3D22E2}" type="slidenum">
              <a:rPr lang="en-US" smtClean="0"/>
              <a:pPr>
                <a:defRPr/>
              </a:pPr>
              <a:t>9</a:t>
            </a:fld>
            <a:endParaRPr lang="en-US" dirty="0"/>
          </a:p>
        </p:txBody>
      </p:sp>
      <p:graphicFrame>
        <p:nvGraphicFramePr>
          <p:cNvPr id="12309" name="Object 30"/>
          <p:cNvGraphicFramePr>
            <a:graphicFrameLocks noChangeAspect="1"/>
          </p:cNvGraphicFramePr>
          <p:nvPr>
            <p:extLst>
              <p:ext uri="{D42A27DB-BD31-4B8C-83A1-F6EECF244321}">
                <p14:modId xmlns:p14="http://schemas.microsoft.com/office/powerpoint/2010/main" val="4262866204"/>
              </p:ext>
            </p:extLst>
          </p:nvPr>
        </p:nvGraphicFramePr>
        <p:xfrm>
          <a:off x="5588000" y="1813243"/>
          <a:ext cx="4368800" cy="912812"/>
        </p:xfrm>
        <a:graphic>
          <a:graphicData uri="http://schemas.openxmlformats.org/presentationml/2006/ole">
            <mc:AlternateContent xmlns:mc="http://schemas.openxmlformats.org/markup-compatibility/2006">
              <mc:Choice xmlns:v="urn:schemas-microsoft-com:vml" Requires="v">
                <p:oleObj name="Equation" r:id="rId3" imgW="2552700" imgH="533400" progId="Equation.DSMT4">
                  <p:embed/>
                </p:oleObj>
              </mc:Choice>
              <mc:Fallback>
                <p:oleObj name="Equation" r:id="rId3" imgW="2552700" imgH="533400" progId="Equation.DSMT4">
                  <p:embed/>
                  <p:pic>
                    <p:nvPicPr>
                      <p:cNvPr id="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0" y="1813243"/>
                        <a:ext cx="4368800" cy="912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310" name="Object 32"/>
          <p:cNvGraphicFramePr>
            <a:graphicFrameLocks noChangeAspect="1"/>
          </p:cNvGraphicFramePr>
          <p:nvPr>
            <p:extLst>
              <p:ext uri="{D42A27DB-BD31-4B8C-83A1-F6EECF244321}">
                <p14:modId xmlns:p14="http://schemas.microsoft.com/office/powerpoint/2010/main" val="2674117536"/>
              </p:ext>
            </p:extLst>
          </p:nvPr>
        </p:nvGraphicFramePr>
        <p:xfrm>
          <a:off x="5957888" y="4235769"/>
          <a:ext cx="1928812" cy="776287"/>
        </p:xfrm>
        <a:graphic>
          <a:graphicData uri="http://schemas.openxmlformats.org/presentationml/2006/ole">
            <mc:AlternateContent xmlns:mc="http://schemas.openxmlformats.org/markup-compatibility/2006">
              <mc:Choice xmlns:v="urn:schemas-microsoft-com:vml" Requires="v">
                <p:oleObj name="Equation" r:id="rId5" imgW="977476" imgH="393529" progId="Equation.DSMT4">
                  <p:embed/>
                </p:oleObj>
              </mc:Choice>
              <mc:Fallback>
                <p:oleObj name="Equation" r:id="rId5" imgW="977476" imgH="393529" progId="Equation.DSMT4">
                  <p:embed/>
                  <p:pic>
                    <p:nvPicPr>
                      <p:cNvPr id="0" name="Object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57888" y="4235769"/>
                        <a:ext cx="1928812" cy="776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311" name="TextBox 15"/>
          <p:cNvSpPr txBox="1">
            <a:spLocks noChangeArrowheads="1"/>
          </p:cNvSpPr>
          <p:nvPr/>
        </p:nvSpPr>
        <p:spPr bwMode="auto">
          <a:xfrm>
            <a:off x="2790825" y="5975828"/>
            <a:ext cx="6172200" cy="400110"/>
          </a:xfrm>
          <a:prstGeom prst="rect">
            <a:avLst/>
          </a:prstGeom>
          <a:solidFill>
            <a:srgbClr val="FFFFFF"/>
          </a:solidFill>
          <a:ln w="38100">
            <a:solidFill>
              <a:schemeClr val="bg1"/>
            </a:solidFill>
            <a:bevel/>
            <a:headEnd/>
            <a:tailEnd/>
          </a:ln>
        </p:spPr>
        <p:txBody>
          <a:bodyPr anchor="ctr">
            <a:spAutoFit/>
          </a:bodyPr>
          <a:lstStyle>
            <a:lvl1pPr eaLnBrk="0" hangingPunct="0">
              <a:spcBef>
                <a:spcPct val="20000"/>
              </a:spcBef>
              <a:buClr>
                <a:srgbClr val="F9F9F9"/>
              </a:buClr>
              <a:buSzPct val="65000"/>
              <a:buFont typeface="Wingdings 2" pitchFamily="18" charset="2"/>
              <a:buChar char=""/>
              <a:defRPr sz="2800">
                <a:solidFill>
                  <a:schemeClr val="tx1"/>
                </a:solidFill>
                <a:latin typeface="Book Antiqua" pitchFamily="18" charset="0"/>
              </a:defRPr>
            </a:lvl1pPr>
            <a:lvl2pPr marL="742950" indent="-285750" eaLnBrk="0" hangingPunct="0">
              <a:spcBef>
                <a:spcPct val="20000"/>
              </a:spcBef>
              <a:buClr>
                <a:schemeClr val="tx1"/>
              </a:buClr>
              <a:buSzPct val="80000"/>
              <a:buFont typeface="Wingdings 2" pitchFamily="18" charset="2"/>
              <a:buChar char=""/>
              <a:defRPr sz="2400">
                <a:solidFill>
                  <a:schemeClr val="tx1"/>
                </a:solidFill>
                <a:latin typeface="Book Antiqua" pitchFamily="18" charset="0"/>
              </a:defRPr>
            </a:lvl2pPr>
            <a:lvl3pPr marL="1143000" indent="-228600" eaLnBrk="0" hangingPunct="0">
              <a:spcBef>
                <a:spcPct val="20000"/>
              </a:spcBef>
              <a:buClr>
                <a:schemeClr val="tx1"/>
              </a:buClr>
              <a:buSzPct val="95000"/>
              <a:buFont typeface="Wingdings" pitchFamily="2" charset="2"/>
              <a:buChar char=""/>
              <a:defRPr sz="2200">
                <a:solidFill>
                  <a:schemeClr val="tx1"/>
                </a:solidFill>
                <a:latin typeface="Book Antiqua" pitchFamily="18" charset="0"/>
              </a:defRPr>
            </a:lvl3pPr>
            <a:lvl4pPr marL="1600200" indent="-228600" eaLnBrk="0" hangingPunct="0">
              <a:spcBef>
                <a:spcPct val="20000"/>
              </a:spcBef>
              <a:buClr>
                <a:schemeClr val="tx1"/>
              </a:buClr>
              <a:buSzPct val="100000"/>
              <a:buFont typeface="Wingdings 3" pitchFamily="18" charset="2"/>
              <a:buChar char=""/>
              <a:defRPr sz="2000">
                <a:solidFill>
                  <a:schemeClr val="tx1"/>
                </a:solidFill>
                <a:latin typeface="Book Antiqua" pitchFamily="18" charset="0"/>
              </a:defRPr>
            </a:lvl4pPr>
            <a:lvl5pPr marL="2057400" indent="-228600" eaLnBrk="0" hangingPunct="0">
              <a:spcBef>
                <a:spcPct val="20000"/>
              </a:spcBef>
              <a:buClr>
                <a:schemeClr val="tx1"/>
              </a:buClr>
              <a:buFont typeface="Wingdings 2" pitchFamily="18" charset="2"/>
              <a:buChar char=""/>
              <a:defRPr sz="2000">
                <a:solidFill>
                  <a:schemeClr val="tx1"/>
                </a:solidFill>
                <a:latin typeface="Book Antiqua" pitchFamily="18" charset="0"/>
              </a:defRPr>
            </a:lvl5pPr>
            <a:lvl6pPr marL="25146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6pPr>
            <a:lvl7pPr marL="29718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7pPr>
            <a:lvl8pPr marL="34290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8pPr>
            <a:lvl9pPr marL="3886200" indent="-228600" eaLnBrk="0" fontAlgn="base" hangingPunct="0">
              <a:spcBef>
                <a:spcPct val="20000"/>
              </a:spcBef>
              <a:spcAft>
                <a:spcPct val="0"/>
              </a:spcAft>
              <a:buClr>
                <a:schemeClr val="tx1"/>
              </a:buClr>
              <a:buFont typeface="Wingdings 2" pitchFamily="18" charset="2"/>
              <a:buChar char=""/>
              <a:defRPr sz="2000">
                <a:solidFill>
                  <a:schemeClr val="tx1"/>
                </a:solidFill>
                <a:latin typeface="Book Antiqua" pitchFamily="18" charset="0"/>
              </a:defRPr>
            </a:lvl9pPr>
          </a:lstStyle>
          <a:p>
            <a:pPr>
              <a:spcBef>
                <a:spcPct val="0"/>
              </a:spcBef>
              <a:buClrTx/>
              <a:buSzTx/>
              <a:buFontTx/>
              <a:buNone/>
            </a:pPr>
            <a:r>
              <a:rPr lang="en-US" altLang="en-US" sz="2000" dirty="0">
                <a:solidFill>
                  <a:schemeClr val="bg1"/>
                </a:solidFill>
                <a:latin typeface="Times New Roman" pitchFamily="18" charset="0"/>
              </a:rPr>
              <a:t>Note: WLB not shown. See Spec. sections F4 and F5.</a:t>
            </a:r>
          </a:p>
        </p:txBody>
      </p:sp>
      <p:sp>
        <p:nvSpPr>
          <p:cNvPr id="12312" name="Freeform 34"/>
          <p:cNvSpPr>
            <a:spLocks/>
          </p:cNvSpPr>
          <p:nvPr/>
        </p:nvSpPr>
        <p:spPr bwMode="auto">
          <a:xfrm>
            <a:off x="5151439" y="2286318"/>
            <a:ext cx="409575" cy="392112"/>
          </a:xfrm>
          <a:custGeom>
            <a:avLst/>
            <a:gdLst>
              <a:gd name="T0" fmla="*/ 2147483647 w 258"/>
              <a:gd name="T1" fmla="*/ 0 h 247"/>
              <a:gd name="T2" fmla="*/ 2147483647 w 258"/>
              <a:gd name="T3" fmla="*/ 2147483647 h 247"/>
              <a:gd name="T4" fmla="*/ 2147483647 w 258"/>
              <a:gd name="T5" fmla="*/ 2147483647 h 247"/>
              <a:gd name="T6" fmla="*/ 2147483647 w 258"/>
              <a:gd name="T7" fmla="*/ 2147483647 h 247"/>
              <a:gd name="T8" fmla="*/ 0 60000 65536"/>
              <a:gd name="T9" fmla="*/ 0 60000 65536"/>
              <a:gd name="T10" fmla="*/ 0 60000 65536"/>
              <a:gd name="T11" fmla="*/ 0 60000 65536"/>
              <a:gd name="T12" fmla="*/ 0 w 258"/>
              <a:gd name="T13" fmla="*/ 0 h 247"/>
              <a:gd name="T14" fmla="*/ 258 w 258"/>
              <a:gd name="T15" fmla="*/ 247 h 247"/>
            </a:gdLst>
            <a:ahLst/>
            <a:cxnLst>
              <a:cxn ang="T8">
                <a:pos x="T0" y="T1"/>
              </a:cxn>
              <a:cxn ang="T9">
                <a:pos x="T2" y="T3"/>
              </a:cxn>
              <a:cxn ang="T10">
                <a:pos x="T4" y="T5"/>
              </a:cxn>
              <a:cxn ang="T11">
                <a:pos x="T6" y="T7"/>
              </a:cxn>
            </a:cxnLst>
            <a:rect l="T12" t="T13" r="T14" b="T15"/>
            <a:pathLst>
              <a:path w="258" h="247">
                <a:moveTo>
                  <a:pt x="258" y="0"/>
                </a:moveTo>
                <a:cubicBezTo>
                  <a:pt x="140" y="5"/>
                  <a:pt x="22" y="10"/>
                  <a:pt x="11" y="33"/>
                </a:cubicBezTo>
                <a:cubicBezTo>
                  <a:pt x="0" y="56"/>
                  <a:pt x="188" y="104"/>
                  <a:pt x="192" y="140"/>
                </a:cubicBezTo>
                <a:cubicBezTo>
                  <a:pt x="196" y="176"/>
                  <a:pt x="54" y="220"/>
                  <a:pt x="35" y="247"/>
                </a:cubicBezTo>
              </a:path>
            </a:pathLst>
          </a:custGeom>
          <a:noFill/>
          <a:ln w="19050" cmpd="sng">
            <a:solidFill>
              <a:schemeClr val="bg1"/>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13" name="Freeform 35"/>
          <p:cNvSpPr>
            <a:spLocks/>
          </p:cNvSpPr>
          <p:nvPr/>
        </p:nvSpPr>
        <p:spPr bwMode="auto">
          <a:xfrm>
            <a:off x="7989889" y="4323081"/>
            <a:ext cx="504825" cy="301625"/>
          </a:xfrm>
          <a:custGeom>
            <a:avLst/>
            <a:gdLst>
              <a:gd name="T0" fmla="*/ 0 w 318"/>
              <a:gd name="T1" fmla="*/ 2147483647 h 190"/>
              <a:gd name="T2" fmla="*/ 2147483647 w 318"/>
              <a:gd name="T3" fmla="*/ 2147483647 h 190"/>
              <a:gd name="T4" fmla="*/ 2147483647 w 318"/>
              <a:gd name="T5" fmla="*/ 0 h 190"/>
              <a:gd name="T6" fmla="*/ 0 60000 65536"/>
              <a:gd name="T7" fmla="*/ 0 60000 65536"/>
              <a:gd name="T8" fmla="*/ 0 60000 65536"/>
              <a:gd name="T9" fmla="*/ 0 w 318"/>
              <a:gd name="T10" fmla="*/ 0 h 190"/>
              <a:gd name="T11" fmla="*/ 318 w 318"/>
              <a:gd name="T12" fmla="*/ 190 h 190"/>
            </a:gdLst>
            <a:ahLst/>
            <a:cxnLst>
              <a:cxn ang="T6">
                <a:pos x="T0" y="T1"/>
              </a:cxn>
              <a:cxn ang="T7">
                <a:pos x="T2" y="T3"/>
              </a:cxn>
              <a:cxn ang="T8">
                <a:pos x="T4" y="T5"/>
              </a:cxn>
            </a:cxnLst>
            <a:rect l="T9" t="T10" r="T11" b="T12"/>
            <a:pathLst>
              <a:path w="318" h="190">
                <a:moveTo>
                  <a:pt x="0" y="190"/>
                </a:moveTo>
                <a:cubicBezTo>
                  <a:pt x="129" y="189"/>
                  <a:pt x="258" y="189"/>
                  <a:pt x="288" y="157"/>
                </a:cubicBezTo>
                <a:cubicBezTo>
                  <a:pt x="318" y="125"/>
                  <a:pt x="204" y="26"/>
                  <a:pt x="181" y="0"/>
                </a:cubicBezTo>
              </a:path>
            </a:pathLst>
          </a:custGeom>
          <a:noFill/>
          <a:ln w="19050" cmpd="sng">
            <a:solidFill>
              <a:schemeClr val="bg1"/>
            </a:solidFill>
            <a:round/>
            <a:headEnd type="none" w="med" len="med"/>
            <a:tailEnd type="arrow" w="lg" len="lg"/>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14" name="Freeform 36"/>
          <p:cNvSpPr>
            <a:spLocks/>
          </p:cNvSpPr>
          <p:nvPr/>
        </p:nvSpPr>
        <p:spPr bwMode="auto">
          <a:xfrm>
            <a:off x="2809876" y="2402205"/>
            <a:ext cx="3438525" cy="952500"/>
          </a:xfrm>
          <a:custGeom>
            <a:avLst/>
            <a:gdLst>
              <a:gd name="T0" fmla="*/ 2147483647 w 2166"/>
              <a:gd name="T1" fmla="*/ 2147483647 h 600"/>
              <a:gd name="T2" fmla="*/ 2147483647 w 2166"/>
              <a:gd name="T3" fmla="*/ 0 h 600"/>
              <a:gd name="T4" fmla="*/ 0 w 2166"/>
              <a:gd name="T5" fmla="*/ 0 h 600"/>
              <a:gd name="T6" fmla="*/ 0 60000 65536"/>
              <a:gd name="T7" fmla="*/ 0 60000 65536"/>
              <a:gd name="T8" fmla="*/ 0 60000 65536"/>
              <a:gd name="T9" fmla="*/ 0 w 2166"/>
              <a:gd name="T10" fmla="*/ 0 h 600"/>
              <a:gd name="T11" fmla="*/ 2166 w 2166"/>
              <a:gd name="T12" fmla="*/ 600 h 600"/>
            </a:gdLst>
            <a:ahLst/>
            <a:cxnLst>
              <a:cxn ang="T6">
                <a:pos x="T0" y="T1"/>
              </a:cxn>
              <a:cxn ang="T7">
                <a:pos x="T2" y="T3"/>
              </a:cxn>
              <a:cxn ang="T8">
                <a:pos x="T4" y="T5"/>
              </a:cxn>
            </a:cxnLst>
            <a:rect l="T9" t="T10" r="T11" b="T12"/>
            <a:pathLst>
              <a:path w="2166" h="600">
                <a:moveTo>
                  <a:pt x="2166" y="600"/>
                </a:moveTo>
                <a:lnTo>
                  <a:pt x="1206" y="0"/>
                </a:lnTo>
                <a:lnTo>
                  <a:pt x="0" y="0"/>
                </a:lnTo>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1490594885</TotalTime>
  <Pages>1237561</Pages>
  <Words>1681</Words>
  <Application>Microsoft Office PowerPoint</Application>
  <PresentationFormat>Widescreen</PresentationFormat>
  <Paragraphs>365</Paragraphs>
  <Slides>29</Slides>
  <Notes>29</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9" baseType="lpstr">
      <vt:lpstr>Arial</vt:lpstr>
      <vt:lpstr>Book Antiqua</vt:lpstr>
      <vt:lpstr>Lucida Sans</vt:lpstr>
      <vt:lpstr>Symbol</vt:lpstr>
      <vt:lpstr>Times New Roman</vt:lpstr>
      <vt:lpstr>Wingdings</vt:lpstr>
      <vt:lpstr>Wingdings 2</vt:lpstr>
      <vt:lpstr>Wingdings 3</vt:lpstr>
      <vt:lpstr>Apex</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Retrofit of Steel Moment Frame Connections: Current Testing Program</dc:title>
  <dc:creator>UT</dc:creator>
  <cp:lastModifiedBy>Kristi Sattler</cp:lastModifiedBy>
  <cp:revision>1346190773</cp:revision>
  <cp:lastPrinted>2001-05-09T19:19:51Z</cp:lastPrinted>
  <dcterms:created xsi:type="dcterms:W3CDTF">1998-02-18T16:27:01Z</dcterms:created>
  <dcterms:modified xsi:type="dcterms:W3CDTF">2024-08-19T21:00:04Z</dcterms:modified>
</cp:coreProperties>
</file>